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xml" ContentType="application/vnd.openxmlformats-officedocument.presentationml.tags+xml"/>
  <Override PartName="/ppt/notesSlides/notesSlide47.xml" ContentType="application/vnd.openxmlformats-officedocument.presentationml.notesSlide+xml"/>
  <Override PartName="/ppt/tags/tag3.xml" ContentType="application/vnd.openxmlformats-officedocument.presentationml.tags+xml"/>
  <Override PartName="/ppt/notesSlides/notesSlide48.xml" ContentType="application/vnd.openxmlformats-officedocument.presentationml.notesSlide+xml"/>
  <Override PartName="/ppt/tags/tag4.xml" ContentType="application/vnd.openxmlformats-officedocument.presentationml.tags+xml"/>
  <Override PartName="/ppt/notesSlides/notesSlide49.xml" ContentType="application/vnd.openxmlformats-officedocument.presentationml.notesSlide+xml"/>
  <Override PartName="/ppt/tags/tag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1"/>
  </p:notesMasterIdLst>
  <p:sldIdLst>
    <p:sldId id="256" r:id="rId3"/>
    <p:sldId id="410" r:id="rId4"/>
    <p:sldId id="397" r:id="rId5"/>
    <p:sldId id="400" r:id="rId6"/>
    <p:sldId id="332" r:id="rId7"/>
    <p:sldId id="333" r:id="rId8"/>
    <p:sldId id="334" r:id="rId9"/>
    <p:sldId id="401" r:id="rId10"/>
    <p:sldId id="335" r:id="rId11"/>
    <p:sldId id="336" r:id="rId12"/>
    <p:sldId id="337" r:id="rId13"/>
    <p:sldId id="402" r:id="rId14"/>
    <p:sldId id="338" r:id="rId15"/>
    <p:sldId id="339" r:id="rId16"/>
    <p:sldId id="340" r:id="rId17"/>
    <p:sldId id="341" r:id="rId18"/>
    <p:sldId id="342" r:id="rId19"/>
    <p:sldId id="403" r:id="rId20"/>
    <p:sldId id="273" r:id="rId21"/>
    <p:sldId id="344" r:id="rId22"/>
    <p:sldId id="345" r:id="rId23"/>
    <p:sldId id="346" r:id="rId24"/>
    <p:sldId id="347" r:id="rId25"/>
    <p:sldId id="348" r:id="rId26"/>
    <p:sldId id="349" r:id="rId27"/>
    <p:sldId id="404" r:id="rId28"/>
    <p:sldId id="350" r:id="rId29"/>
    <p:sldId id="351" r:id="rId30"/>
    <p:sldId id="352" r:id="rId31"/>
    <p:sldId id="353" r:id="rId32"/>
    <p:sldId id="405" r:id="rId33"/>
    <p:sldId id="355" r:id="rId34"/>
    <p:sldId id="356" r:id="rId35"/>
    <p:sldId id="357" r:id="rId36"/>
    <p:sldId id="358" r:id="rId37"/>
    <p:sldId id="359" r:id="rId38"/>
    <p:sldId id="354" r:id="rId39"/>
    <p:sldId id="360" r:id="rId40"/>
    <p:sldId id="361" r:id="rId41"/>
    <p:sldId id="362" r:id="rId42"/>
    <p:sldId id="406" r:id="rId43"/>
    <p:sldId id="363" r:id="rId44"/>
    <p:sldId id="364" r:id="rId45"/>
    <p:sldId id="366" r:id="rId46"/>
    <p:sldId id="367" r:id="rId47"/>
    <p:sldId id="368" r:id="rId48"/>
    <p:sldId id="369" r:id="rId49"/>
    <p:sldId id="370" r:id="rId50"/>
    <p:sldId id="371" r:id="rId51"/>
    <p:sldId id="372" r:id="rId52"/>
    <p:sldId id="407" r:id="rId53"/>
    <p:sldId id="373" r:id="rId54"/>
    <p:sldId id="374" r:id="rId55"/>
    <p:sldId id="375" r:id="rId56"/>
    <p:sldId id="391" r:id="rId57"/>
    <p:sldId id="392" r:id="rId58"/>
    <p:sldId id="393" r:id="rId59"/>
    <p:sldId id="394" r:id="rId60"/>
    <p:sldId id="380" r:id="rId61"/>
    <p:sldId id="381" r:id="rId62"/>
    <p:sldId id="384" r:id="rId63"/>
    <p:sldId id="395" r:id="rId64"/>
    <p:sldId id="396" r:id="rId65"/>
    <p:sldId id="408" r:id="rId66"/>
    <p:sldId id="409" r:id="rId67"/>
    <p:sldId id="389" r:id="rId68"/>
    <p:sldId id="390" r:id="rId69"/>
    <p:sldId id="399" r:id="rId70"/>
  </p:sldIdLst>
  <p:sldSz cx="12192000" cy="6858000"/>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A8E"/>
    <a:srgbClr val="00B855"/>
    <a:srgbClr val="00C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8"/>
    <p:restoredTop sz="56197" autoAdjust="0"/>
  </p:normalViewPr>
  <p:slideViewPr>
    <p:cSldViewPr snapToGrid="0" snapToObjects="1">
      <p:cViewPr varScale="1">
        <p:scale>
          <a:sx n="49" d="100"/>
          <a:sy n="49" d="100"/>
        </p:scale>
        <p:origin x="1692" y="4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123" d="100"/>
          <a:sy n="123" d="100"/>
        </p:scale>
        <p:origin x="1056" y="-14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7E51E-E87B-B248-97E2-414E8ED5DE86}" type="datetimeFigureOut">
              <a:rPr lang="en-US" smtClean="0"/>
              <a:t>5/18/2017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4284664"/>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A8D3B-8073-F647-89F8-2555B1CABB06}" type="slidenum">
              <a:rPr lang="en-US" smtClean="0"/>
              <a:t>‹#›</a:t>
            </a:fld>
            <a:endParaRPr lang="en-US" dirty="0"/>
          </a:p>
        </p:txBody>
      </p:sp>
    </p:spTree>
    <p:extLst>
      <p:ext uri="{BB962C8B-B14F-4D97-AF65-F5344CB8AC3E}">
        <p14:creationId xmlns:p14="http://schemas.microsoft.com/office/powerpoint/2010/main" val="491549318"/>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smtClean="0">
                <a:solidFill>
                  <a:schemeClr val="tx1"/>
                </a:solidFill>
                <a:latin typeface="+mn-lt"/>
                <a:ea typeface="+mn-ea"/>
                <a:cs typeface="+mn-cs"/>
              </a:rPr>
              <a:t>Welcome to the Worker Protection Standard (WPS) pesticide safety training for agricultural workers. T</a:t>
            </a:r>
            <a:r>
              <a:rPr lang="en-US" dirty="0" smtClean="0"/>
              <a:t>he WPS regulation requires agricultural employers to provide employees with information and training on ways to avoid exposure to pesticides and pesticide residues.</a:t>
            </a:r>
            <a:r>
              <a:rPr lang="en-US" baseline="0" dirty="0" smtClean="0"/>
              <a:t> </a:t>
            </a:r>
            <a:endParaRPr lang="es-E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a:t>
            </a:fld>
            <a:endParaRPr lang="en-US" dirty="0"/>
          </a:p>
        </p:txBody>
      </p:sp>
    </p:spTree>
    <p:extLst>
      <p:ext uri="{BB962C8B-B14F-4D97-AF65-F5344CB8AC3E}">
        <p14:creationId xmlns:p14="http://schemas.microsoft.com/office/powerpoint/2010/main" val="9979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dirty="0"/>
              <a:t>Pesticides are formulated</a:t>
            </a:r>
            <a:r>
              <a:rPr lang="en-US" sz="1100" baseline="0" dirty="0"/>
              <a:t> in different ways and are applied to agricultural crops and cropland in a variety of different forms. Some of the most commonly-used formulations are: l</a:t>
            </a:r>
            <a:r>
              <a:rPr lang="en-US" sz="1100" dirty="0" smtClean="0"/>
              <a:t>iquids</a:t>
            </a:r>
            <a:r>
              <a:rPr lang="en-US" sz="1100" dirty="0"/>
              <a:t>, </a:t>
            </a:r>
            <a:r>
              <a:rPr lang="en-US" sz="1100" dirty="0" smtClean="0"/>
              <a:t>dusts</a:t>
            </a:r>
            <a:r>
              <a:rPr lang="en-US" sz="1100" dirty="0"/>
              <a:t>, </a:t>
            </a:r>
            <a:r>
              <a:rPr lang="en-US" sz="1100" dirty="0" smtClean="0"/>
              <a:t>powders</a:t>
            </a:r>
            <a:r>
              <a:rPr lang="en-US" sz="1100" dirty="0"/>
              <a:t>, </a:t>
            </a:r>
            <a:r>
              <a:rPr lang="en-US" sz="1100" dirty="0" smtClean="0"/>
              <a:t>granules</a:t>
            </a:r>
            <a:r>
              <a:rPr lang="en-US" sz="1100" dirty="0"/>
              <a:t>, </a:t>
            </a:r>
            <a:r>
              <a:rPr lang="en-US" sz="1100" dirty="0" smtClean="0"/>
              <a:t>pellets</a:t>
            </a:r>
            <a:r>
              <a:rPr lang="en-US" sz="1100" dirty="0"/>
              <a:t>, </a:t>
            </a:r>
            <a:r>
              <a:rPr lang="en-US" sz="1100" dirty="0" smtClean="0"/>
              <a:t>gases</a:t>
            </a:r>
            <a:r>
              <a:rPr lang="en-US" sz="1100" dirty="0"/>
              <a:t>, </a:t>
            </a:r>
            <a:r>
              <a:rPr lang="en-US" sz="1100" dirty="0" smtClean="0"/>
              <a:t>gels</a:t>
            </a:r>
            <a:r>
              <a:rPr lang="en-US" sz="1100" dirty="0"/>
              <a:t>,</a:t>
            </a:r>
            <a:r>
              <a:rPr lang="en-US" sz="1100" baseline="0" dirty="0"/>
              <a:t> and </a:t>
            </a:r>
            <a:r>
              <a:rPr lang="en-US" sz="1100" baseline="0" dirty="0" smtClean="0"/>
              <a:t>a</a:t>
            </a:r>
            <a:r>
              <a:rPr lang="en-US" sz="1100" dirty="0" smtClean="0"/>
              <a:t>erosols.</a:t>
            </a:r>
            <a:endParaRPr lang="en-US" sz="1100" dirty="0"/>
          </a:p>
          <a:p>
            <a:pPr marL="228600" indent="-228600">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025009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You must </a:t>
            </a:r>
            <a:r>
              <a:rPr lang="en-US" sz="1100" kern="1200" dirty="0">
                <a:solidFill>
                  <a:schemeClr val="tx1"/>
                </a:solidFill>
                <a:effectLst/>
                <a:latin typeface="+mn-lt"/>
                <a:ea typeface="+mn-ea"/>
                <a:cs typeface="+mn-cs"/>
              </a:rPr>
              <a:t>understand where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may encounter pesticides or pesticide residues at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workplace. Even people who do not mix, load, or apply pesticides can come into contact with pesticides</a:t>
            </a:r>
            <a:r>
              <a:rPr lang="en-US" sz="1100" kern="1200" baseline="0" dirty="0">
                <a:solidFill>
                  <a:schemeClr val="tx1"/>
                </a:solidFill>
                <a:effectLst/>
                <a:latin typeface="+mn-lt"/>
                <a:ea typeface="+mn-ea"/>
                <a:cs typeface="+mn-cs"/>
              </a:rPr>
              <a:t> or pesticide</a:t>
            </a:r>
            <a:r>
              <a:rPr lang="en-US" sz="1100" kern="1200" dirty="0">
                <a:solidFill>
                  <a:schemeClr val="tx1"/>
                </a:solidFill>
                <a:effectLst/>
                <a:latin typeface="+mn-lt"/>
                <a:ea typeface="+mn-ea"/>
                <a:cs typeface="+mn-cs"/>
              </a:rPr>
              <a:t> residues. </a:t>
            </a:r>
            <a:endParaRPr lang="en-US" sz="11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Pesticides and pesticide residues can be found:</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On leaves, stems, and fruit of treated plants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the soil where pesticides have been applied</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some irrigation water and on irrigation equipment if pesticides are applied through irrigation system</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the air (as droplets, dust or vapors)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On application equipment</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or on pesticide containers including empty pesticide containers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the form of drift during a nearby pesticide application</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 mixing and loading sites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In</a:t>
            </a:r>
            <a:r>
              <a:rPr lang="en-US" sz="1100" kern="1200" baseline="0" dirty="0">
                <a:solidFill>
                  <a:schemeClr val="tx1"/>
                </a:solidFill>
                <a:effectLst/>
                <a:latin typeface="+mn-lt"/>
                <a:ea typeface="+mn-ea"/>
                <a:cs typeface="+mn-cs"/>
              </a:rPr>
              <a:t> pesticide </a:t>
            </a:r>
            <a:r>
              <a:rPr lang="en-US" sz="1100" kern="1200" baseline="0" dirty="0" smtClean="0">
                <a:solidFill>
                  <a:schemeClr val="tx1"/>
                </a:solidFill>
                <a:effectLst/>
                <a:latin typeface="+mn-lt"/>
                <a:ea typeface="+mn-ea"/>
                <a:cs typeface="+mn-cs"/>
              </a:rPr>
              <a:t>storages</a:t>
            </a:r>
            <a:endParaRPr lang="en-US" sz="11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s-MX" sz="1100" b="1"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r>
              <a:rPr lang="en-US" altLang="es-MX" sz="1100" b="1" baseline="0" noProof="0" dirty="0" smtClean="0"/>
              <a:t> </a:t>
            </a:r>
            <a:r>
              <a:rPr lang="en-US" altLang="es-MX" sz="1100" b="1" noProof="0" dirty="0" smtClean="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Make </a:t>
            </a:r>
            <a:r>
              <a:rPr lang="en-US" sz="1100" kern="1200" dirty="0">
                <a:solidFill>
                  <a:schemeClr val="tx1"/>
                </a:solidFill>
                <a:effectLst/>
                <a:latin typeface="+mn-lt"/>
                <a:ea typeface="+mn-ea"/>
                <a:cs typeface="+mn-cs"/>
              </a:rPr>
              <a:t>sure you cover this information with scenarios that</a:t>
            </a:r>
            <a:r>
              <a:rPr lang="en-US" sz="1100" kern="1200" baseline="0" dirty="0">
                <a:solidFill>
                  <a:schemeClr val="tx1"/>
                </a:solidFill>
                <a:effectLst/>
                <a:latin typeface="+mn-lt"/>
                <a:ea typeface="+mn-ea"/>
                <a:cs typeface="+mn-cs"/>
              </a:rPr>
              <a:t> are relevant to </a:t>
            </a:r>
            <a:r>
              <a:rPr lang="en-US" sz="1100" kern="1200" baseline="0" dirty="0" smtClean="0">
                <a:solidFill>
                  <a:schemeClr val="tx1"/>
                </a:solidFill>
                <a:effectLst/>
                <a:latin typeface="+mn-lt"/>
                <a:ea typeface="+mn-ea"/>
                <a:cs typeface="+mn-cs"/>
              </a:rPr>
              <a:t>workers. </a:t>
            </a:r>
            <a:r>
              <a:rPr lang="en-US" sz="1100" kern="1200" baseline="0" dirty="0">
                <a:solidFill>
                  <a:schemeClr val="tx1"/>
                </a:solidFill>
                <a:effectLst/>
                <a:latin typeface="+mn-lt"/>
                <a:ea typeface="+mn-ea"/>
                <a:cs typeface="+mn-cs"/>
              </a:rPr>
              <a:t>For example, some tractor operators may become in contact with pesticide residues on tractors that have not been decontaminated after the pesticide application has been done. </a:t>
            </a:r>
            <a:endParaRPr lang="en-US" sz="11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26298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and pesticide residues</a:t>
            </a:r>
            <a:r>
              <a:rPr lang="en-US" baseline="0" dirty="0" smtClean="0"/>
              <a:t> can enter your body.</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a:t>
            </a:fld>
            <a:endParaRPr lang="en-US" dirty="0"/>
          </a:p>
        </p:txBody>
      </p:sp>
    </p:spTree>
    <p:extLst>
      <p:ext uri="{BB962C8B-B14F-4D97-AF65-F5344CB8AC3E}">
        <p14:creationId xmlns:p14="http://schemas.microsoft.com/office/powerpoint/2010/main" val="1011356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smtClean="0"/>
              <a:t>Information required to be covered: </a:t>
            </a:r>
          </a:p>
          <a:p>
            <a:pPr marL="228600" indent="-228600">
              <a:buAutoNum type="arabicPeriod"/>
            </a:pPr>
            <a:r>
              <a:rPr lang="en-US" sz="1100" dirty="0" smtClean="0"/>
              <a:t>There are four routes</a:t>
            </a:r>
            <a:r>
              <a:rPr lang="en-US" sz="1100" baseline="0" dirty="0" smtClean="0"/>
              <a:t> of pesticide entry into the body:</a:t>
            </a:r>
          </a:p>
          <a:p>
            <a:pPr marL="685800" lvl="1" indent="-228600">
              <a:buFont typeface="Arial" panose="020B0604020202020204" pitchFamily="34" charset="0"/>
              <a:buChar char="•"/>
            </a:pPr>
            <a:r>
              <a:rPr lang="en-US" sz="1100" baseline="0" dirty="0" smtClean="0"/>
              <a:t>Skin (dermal)</a:t>
            </a:r>
          </a:p>
          <a:p>
            <a:pPr marL="685800" lvl="1" indent="-228600">
              <a:buFont typeface="Arial" panose="020B0604020202020204" pitchFamily="34" charset="0"/>
              <a:buChar char="•"/>
            </a:pPr>
            <a:r>
              <a:rPr lang="en-US" sz="1100" baseline="0" dirty="0" smtClean="0"/>
              <a:t>Eyes (ocular)</a:t>
            </a:r>
          </a:p>
          <a:p>
            <a:pPr marL="685800" lvl="1" indent="-228600">
              <a:buFont typeface="Arial" panose="020B0604020202020204" pitchFamily="34" charset="0"/>
              <a:buChar char="•"/>
            </a:pPr>
            <a:r>
              <a:rPr lang="en-US" sz="1100" baseline="0" dirty="0" smtClean="0"/>
              <a:t>Nose (inhalation)</a:t>
            </a:r>
          </a:p>
          <a:p>
            <a:pPr marL="685800" lvl="1" indent="-228600">
              <a:buFont typeface="Arial" panose="020B0604020202020204" pitchFamily="34" charset="0"/>
              <a:buChar char="•"/>
            </a:pPr>
            <a:r>
              <a:rPr lang="en-US" sz="1100" baseline="0" dirty="0" smtClean="0"/>
              <a:t>Mouth (oral)</a:t>
            </a:r>
          </a:p>
          <a:p>
            <a:pPr marL="685800" lvl="1" indent="-22860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84370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C63FEC-304A-4FDE-BCE4-8A6723AB02D8}" type="slidenum">
              <a:rPr lang="en-US" altLang="en-US">
                <a:solidFill>
                  <a:prstClr val="black"/>
                </a:solidFill>
              </a:rPr>
              <a:pPr eaLnBrk="1" hangingPunct="1"/>
              <a:t>14</a:t>
            </a:fld>
            <a:endParaRPr lang="en-US" altLang="en-US" dirty="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Pesticides</a:t>
            </a:r>
            <a:r>
              <a:rPr lang="en-US" sz="1100" kern="1200" baseline="0" dirty="0">
                <a:solidFill>
                  <a:schemeClr val="tx1"/>
                </a:solidFill>
                <a:effectLst/>
                <a:latin typeface="+mn-lt"/>
                <a:ea typeface="+mn-ea"/>
                <a:cs typeface="+mn-cs"/>
              </a:rPr>
              <a:t> can enter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body through the skin if there is exposure. This route of entry is also called </a:t>
            </a:r>
            <a:r>
              <a:rPr lang="en-US" sz="1100" u="sng" kern="1200" baseline="0" dirty="0">
                <a:solidFill>
                  <a:schemeClr val="tx1"/>
                </a:solidFill>
                <a:effectLst/>
                <a:latin typeface="+mn-lt"/>
                <a:ea typeface="+mn-ea"/>
                <a:cs typeface="+mn-cs"/>
              </a:rPr>
              <a:t>dermal </a:t>
            </a:r>
            <a:r>
              <a:rPr lang="en-US" sz="1100" kern="1200" baseline="0" dirty="0">
                <a:solidFill>
                  <a:schemeClr val="tx1"/>
                </a:solidFill>
                <a:effectLst/>
                <a:latin typeface="+mn-lt"/>
                <a:ea typeface="+mn-ea"/>
                <a:cs typeface="+mn-cs"/>
              </a:rPr>
              <a:t>absorption. </a:t>
            </a:r>
            <a:endParaRPr lang="en-US" sz="11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The majority of agricultural pesticide injuries or poisonings occur due to skin exposure. Some types of p</a:t>
            </a:r>
            <a:r>
              <a:rPr lang="en-US" sz="1100" kern="1200" baseline="0" dirty="0">
                <a:solidFill>
                  <a:schemeClr val="tx1"/>
                </a:solidFill>
                <a:effectLst/>
                <a:latin typeface="+mn-lt"/>
                <a:ea typeface="+mn-ea"/>
                <a:cs typeface="+mn-cs"/>
              </a:rPr>
              <a:t>esticides can pass through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skin into the blood stream.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a:solidFill>
                  <a:schemeClr val="tx1"/>
                </a:solidFill>
                <a:effectLst/>
                <a:latin typeface="+mn-lt"/>
                <a:ea typeface="+mn-ea"/>
                <a:cs typeface="+mn-cs"/>
              </a:rPr>
              <a:t>It is important to remember that there are many factors affecting absorption. Some pesticides are </a:t>
            </a:r>
            <a:r>
              <a:rPr lang="en-US" sz="1100" kern="1200" baseline="0" dirty="0" smtClean="0">
                <a:solidFill>
                  <a:schemeClr val="tx1"/>
                </a:solidFill>
                <a:effectLst/>
                <a:latin typeface="+mn-lt"/>
                <a:ea typeface="+mn-ea"/>
                <a:cs typeface="+mn-cs"/>
              </a:rPr>
              <a:t>more likely </a:t>
            </a:r>
            <a:r>
              <a:rPr lang="en-US" sz="1100" kern="1200" baseline="0" dirty="0">
                <a:solidFill>
                  <a:schemeClr val="tx1"/>
                </a:solidFill>
                <a:effectLst/>
                <a:latin typeface="+mn-lt"/>
                <a:ea typeface="+mn-ea"/>
                <a:cs typeface="+mn-cs"/>
              </a:rPr>
              <a:t>to be absorbed through the skin than others. </a:t>
            </a:r>
            <a:r>
              <a:rPr lang="en-US" sz="1100" kern="1200" baseline="0" dirty="0" smtClean="0">
                <a:solidFill>
                  <a:schemeClr val="tx1"/>
                </a:solidFill>
                <a:effectLst/>
                <a:latin typeface="+mn-lt"/>
                <a:ea typeface="+mn-ea"/>
                <a:cs typeface="+mn-cs"/>
              </a:rPr>
              <a:t>There are also different parts of the body where skin absorption happens more than others. The form of pesticides that come in contact with skin also matters.</a:t>
            </a:r>
            <a:endParaRPr lang="en-US" sz="11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r>
              <a:rPr lang="en-US" altLang="es-MX" sz="1100" b="1" baseline="0" noProof="0" dirty="0" smtClean="0"/>
              <a:t> </a:t>
            </a:r>
            <a:r>
              <a:rPr lang="en-US" altLang="es-MX" sz="1100" b="1" noProof="0" dirty="0" smtClean="0"/>
              <a:t>:</a:t>
            </a:r>
          </a:p>
          <a:p>
            <a:pPr marL="228600" indent="-228600">
              <a:buFont typeface="+mj-lt"/>
              <a:buAutoNum type="arabicPeriod"/>
            </a:pPr>
            <a:r>
              <a:rPr lang="en-US" sz="1100" kern="1200" dirty="0" smtClean="0">
                <a:solidFill>
                  <a:schemeClr val="tx1"/>
                </a:solidFill>
                <a:effectLst/>
                <a:latin typeface="+mn-lt"/>
                <a:ea typeface="+mn-ea"/>
                <a:cs typeface="+mn-cs"/>
              </a:rPr>
              <a:t>The </a:t>
            </a:r>
            <a:r>
              <a:rPr lang="en-US" sz="1100" kern="1200" dirty="0">
                <a:solidFill>
                  <a:schemeClr val="tx1"/>
                </a:solidFill>
                <a:effectLst/>
                <a:latin typeface="+mn-lt"/>
                <a:ea typeface="+mn-ea"/>
                <a:cs typeface="+mn-cs"/>
              </a:rPr>
              <a:t>majority of agricultural pesticide injuries or poisonings occur due to skin exposure. When pesticides get onto the skin, they can cause redness, rash, blisters, and irritation. Some types of pesticides readily penetrate the skin and enter the blood stream.</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 </a:t>
            </a:r>
          </a:p>
          <a:p>
            <a:pPr marL="228600" indent="-228600">
              <a:buFont typeface="+mj-lt"/>
              <a:buAutoNum type="arabicPeriod"/>
            </a:pPr>
            <a:r>
              <a:rPr lang="en-US" sz="1100" kern="1200" dirty="0">
                <a:solidFill>
                  <a:schemeClr val="tx1"/>
                </a:solidFill>
                <a:effectLst/>
                <a:latin typeface="+mn-lt"/>
                <a:ea typeface="+mn-ea"/>
                <a:cs typeface="+mn-cs"/>
              </a:rPr>
              <a:t>The skin can be exposed to pesticides and their residues through contact with treated plants or soil. Even contact with irrigation water may result in pesticide exposure if pesticides are applied through an irrigation system—or residues from soil, plants or application equipment get into the irrigation water. Skin exposure can also occur when careless pesticide applications result in pesticides drifting onto people who are working nearby or if workers are directly sprayed. Pesticides can be transferred from dirty hands to other parts of the body if workers do not wash their hands before eating, grooming or using the bathroom.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a:solidFill>
                <a:schemeClr val="tx1"/>
              </a:solidFill>
              <a:effectLst/>
              <a:latin typeface="+mn-lt"/>
              <a:ea typeface="+mn-ea"/>
              <a:cs typeface="+mn-cs"/>
            </a:endParaRPr>
          </a:p>
        </p:txBody>
      </p:sp>
    </p:spTree>
    <p:extLst>
      <p:ext uri="{BB962C8B-B14F-4D97-AF65-F5344CB8AC3E}">
        <p14:creationId xmlns:p14="http://schemas.microsoft.com/office/powerpoint/2010/main" val="2113869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Drift from nearby applications or applications of pesticides to areas where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are working can result in </a:t>
            </a:r>
            <a:r>
              <a:rPr lang="en-US" sz="1100" kern="1200" dirty="0" smtClean="0">
                <a:solidFill>
                  <a:schemeClr val="tx1"/>
                </a:solidFill>
                <a:effectLst/>
                <a:latin typeface="+mn-lt"/>
                <a:ea typeface="+mn-ea"/>
                <a:cs typeface="+mn-cs"/>
              </a:rPr>
              <a:t>getting </a:t>
            </a:r>
            <a:r>
              <a:rPr lang="en-US" sz="1100" kern="1200" dirty="0">
                <a:solidFill>
                  <a:schemeClr val="tx1"/>
                </a:solidFill>
                <a:effectLst/>
                <a:latin typeface="+mn-lt"/>
                <a:ea typeface="+mn-ea"/>
                <a:cs typeface="+mn-cs"/>
              </a:rPr>
              <a:t>pesticides in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eyes. </a:t>
            </a:r>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also transfer pesticides from their hands into their </a:t>
            </a:r>
            <a:r>
              <a:rPr lang="en-US" sz="1100" kern="1200" dirty="0" smtClean="0">
                <a:solidFill>
                  <a:schemeClr val="tx1"/>
                </a:solidFill>
                <a:effectLst/>
                <a:latin typeface="+mn-lt"/>
                <a:ea typeface="+mn-ea"/>
                <a:cs typeface="+mn-cs"/>
              </a:rPr>
              <a:t>eyes</a:t>
            </a:r>
            <a:r>
              <a:rPr lang="en-US" sz="1100" kern="1200" baseline="0" dirty="0" smtClean="0">
                <a:solidFill>
                  <a:schemeClr val="tx1"/>
                </a:solidFill>
                <a:effectLst/>
                <a:latin typeface="+mn-lt"/>
                <a:ea typeface="+mn-ea"/>
                <a:cs typeface="+mn-cs"/>
              </a:rPr>
              <a:t>. These residues can cause eye irritation or worse.</a:t>
            </a:r>
            <a:endParaRPr lang="en-US" sz="1100" kern="1200" dirty="0">
              <a:solidFill>
                <a:schemeClr val="tx1"/>
              </a:solidFill>
              <a:effectLst/>
              <a:latin typeface="+mn-lt"/>
              <a:ea typeface="+mn-ea"/>
              <a:cs typeface="+mn-cs"/>
            </a:endParaRPr>
          </a:p>
          <a:p>
            <a:pPr marL="228600" indent="-228600">
              <a:buFont typeface="+mj-lt"/>
              <a:buAutoNum type="arabicPeriod"/>
            </a:pPr>
            <a:r>
              <a:rPr lang="en-US" sz="1100" dirty="0" smtClean="0"/>
              <a:t>The </a:t>
            </a:r>
            <a:r>
              <a:rPr lang="en-US" sz="1100" dirty="0"/>
              <a:t>eye may or may not be damaged during the</a:t>
            </a:r>
            <a:r>
              <a:rPr lang="en-US" sz="1100" baseline="0" dirty="0"/>
              <a:t> pesticide absorption</a:t>
            </a:r>
            <a:r>
              <a:rPr lang="en-US" sz="1100" dirty="0"/>
              <a:t> process, depending on the corrosive nature of the chemical</a:t>
            </a:r>
            <a:r>
              <a:rPr lang="en-US" sz="1100" baseline="0" dirty="0"/>
              <a:t> </a:t>
            </a:r>
            <a:r>
              <a:rPr lang="en-US" sz="1100" dirty="0"/>
              <a:t>and its ability to penetrate the outer tissues.  </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740577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latin typeface="+mn-lt"/>
              </a:rPr>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Pesticide</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drift from nearby applications can endanger </a:t>
            </a:r>
            <a:r>
              <a:rPr lang="en-US" sz="1100" kern="1200" dirty="0" smtClean="0">
                <a:solidFill>
                  <a:schemeClr val="tx1"/>
                </a:solidFill>
                <a:effectLst/>
                <a:latin typeface="+mn-lt"/>
                <a:ea typeface="+mn-ea"/>
                <a:cs typeface="+mn-cs"/>
              </a:rPr>
              <a:t>you if you </a:t>
            </a:r>
            <a:r>
              <a:rPr lang="en-US" sz="1100" kern="1200" dirty="0">
                <a:solidFill>
                  <a:schemeClr val="tx1"/>
                </a:solidFill>
                <a:effectLst/>
                <a:latin typeface="+mn-lt"/>
                <a:ea typeface="+mn-ea"/>
                <a:cs typeface="+mn-cs"/>
              </a:rPr>
              <a:t>breathe in some of the pesticide vapor, dust</a:t>
            </a:r>
            <a:r>
              <a:rPr lang="en-US" sz="1100" kern="1200" baseline="0" dirty="0">
                <a:solidFill>
                  <a:schemeClr val="tx1"/>
                </a:solidFill>
                <a:effectLst/>
                <a:latin typeface="+mn-lt"/>
                <a:ea typeface="+mn-ea"/>
                <a:cs typeface="+mn-cs"/>
              </a:rPr>
              <a:t> or spray droplets. </a:t>
            </a:r>
            <a:r>
              <a:rPr lang="en-US" sz="1100" kern="1200" dirty="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23769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While working in the fields,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transfer residues remaining on treated plants into </a:t>
            </a:r>
            <a:r>
              <a:rPr lang="en-US" sz="1100" kern="1200" dirty="0" smtClean="0">
                <a:solidFill>
                  <a:schemeClr val="tx1"/>
                </a:solidFill>
                <a:effectLst/>
                <a:latin typeface="+mn-lt"/>
                <a:ea typeface="+mn-ea"/>
                <a:cs typeface="+mn-cs"/>
              </a:rPr>
              <a:t>your mouths </a:t>
            </a:r>
            <a:r>
              <a:rPr lang="en-US" sz="1100" kern="1200" dirty="0">
                <a:solidFill>
                  <a:schemeClr val="tx1"/>
                </a:solidFill>
                <a:effectLst/>
                <a:latin typeface="+mn-lt"/>
                <a:ea typeface="+mn-ea"/>
                <a:cs typeface="+mn-cs"/>
              </a:rPr>
              <a:t>if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eat, drink or smoke without washing their hands beforehand. </a:t>
            </a:r>
          </a:p>
          <a:p>
            <a:pPr marL="228600" indent="-228600">
              <a:buFont typeface="+mj-lt"/>
              <a:buAutoNum type="arabicPeriod"/>
            </a:pPr>
            <a:r>
              <a:rPr lang="en-US" sz="1100" kern="1200" dirty="0">
                <a:solidFill>
                  <a:schemeClr val="tx1"/>
                </a:solidFill>
                <a:effectLst/>
                <a:latin typeface="+mn-lt"/>
                <a:ea typeface="+mn-ea"/>
                <a:cs typeface="+mn-cs"/>
              </a:rPr>
              <a:t>Do not eat unwashed produce or fruit taken directly from the fields.  </a:t>
            </a:r>
          </a:p>
          <a:p>
            <a:pPr marL="0" indent="0">
              <a:buFont typeface="+mj-lt"/>
              <a:buNone/>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6954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know the signs and symptoms of</a:t>
            </a:r>
            <a:r>
              <a:rPr lang="en-US" baseline="0" dirty="0" smtClean="0"/>
              <a:t> pesticide poisoning.</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18</a:t>
            </a:fld>
            <a:endParaRPr lang="en-US" dirty="0"/>
          </a:p>
        </p:txBody>
      </p:sp>
    </p:spTree>
    <p:extLst>
      <p:ext uri="{BB962C8B-B14F-4D97-AF65-F5344CB8AC3E}">
        <p14:creationId xmlns:p14="http://schemas.microsoft.com/office/powerpoint/2010/main" val="2673450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a:buFont typeface="+mj-lt"/>
              <a:buAutoNum type="arabicPeriod"/>
            </a:pPr>
            <a:r>
              <a:rPr lang="en-US" sz="1100" dirty="0"/>
              <a:t>Symptoms are any abnormal condition or change in health function that a person sees or senses, or that can be detected by medical examination or laboratory tests. These symptoms indicate the presence of an injury, disease, or disorder. </a:t>
            </a:r>
          </a:p>
          <a:p>
            <a:pPr marL="241653" indent="-241653">
              <a:buFont typeface="+mj-lt"/>
              <a:buAutoNum type="arabicPeriod"/>
            </a:pPr>
            <a:r>
              <a:rPr lang="en-US" sz="1100" dirty="0"/>
              <a:t>The following is a list of symptoms that may be </a:t>
            </a:r>
            <a:r>
              <a:rPr lang="en-US" sz="1100" dirty="0" smtClean="0"/>
              <a:t>the result </a:t>
            </a:r>
            <a:r>
              <a:rPr lang="en-US" sz="1100" dirty="0"/>
              <a:t>from pesticide exposure.</a:t>
            </a:r>
          </a:p>
          <a:p>
            <a:pPr marL="724959" lvl="1" indent="-241653">
              <a:buFont typeface="Arial" panose="020B0604020202020204" pitchFamily="34" charset="0"/>
              <a:buChar char="•"/>
            </a:pPr>
            <a:r>
              <a:rPr lang="en-US" sz="1100" dirty="0"/>
              <a:t>Eye irritation, Nose and throat pain, Skin rash, Dizziness, Headache, Muscle aches or cramps, Exhaustion, Nausea, Diarrhea, Chest pain, Breathing difficulties, Blurred vision, Excessive salivation or drooling, Very small, pinpoint pupils, Lack of muscle control, Convulsions or seizures, </a:t>
            </a:r>
            <a:r>
              <a:rPr lang="en-US" sz="1100" dirty="0" smtClean="0"/>
              <a:t>Unconsciousness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t>19</a:t>
            </a:fld>
            <a:endParaRPr lang="en-US" dirty="0"/>
          </a:p>
        </p:txBody>
      </p:sp>
    </p:spTree>
    <p:extLst>
      <p:ext uri="{BB962C8B-B14F-4D97-AF65-F5344CB8AC3E}">
        <p14:creationId xmlns:p14="http://schemas.microsoft.com/office/powerpoint/2010/main" val="54375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EPA has approved this material for training agricultural workers on pesticide safety in accordance with the 2015 WPS expanded training content (40 CFR Part 170). The approval number is EPA Worker PST 00017.</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Copyright</a:t>
            </a:r>
            <a:r>
              <a:rPr lang="en-US" baseline="0" dirty="0" smtClean="0"/>
              <a:t> and license conditions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Additional guidance about the applicable copyright is available at http://pesticideresources.org/AdoptedPERCPolicies.pdf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378704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342900" indent="-342900">
              <a:buFont typeface="+mj-lt"/>
              <a:buAutoNum type="arabicPeriod"/>
            </a:pPr>
            <a:r>
              <a:rPr lang="en-US" sz="1100" dirty="0"/>
              <a:t>In addition, </a:t>
            </a:r>
            <a:r>
              <a:rPr lang="en-US" sz="1100" dirty="0" smtClean="0"/>
              <a:t>if you are </a:t>
            </a:r>
            <a:r>
              <a:rPr lang="en-US" sz="1100" dirty="0"/>
              <a:t>exposed to certain fumigants </a:t>
            </a:r>
            <a:r>
              <a:rPr lang="en-US" sz="1100" dirty="0" smtClean="0"/>
              <a:t>you may </a:t>
            </a:r>
            <a:r>
              <a:rPr lang="en-US" sz="1100" dirty="0"/>
              <a:t>experience irrational behavior, or elevated body temperatures.</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105769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a:t>
            </a:r>
            <a:r>
              <a:rPr lang="en-US" altLang="es-MX" sz="1100" b="1" noProof="0" dirty="0"/>
              <a:t>for trainers of </a:t>
            </a:r>
            <a:r>
              <a:rPr lang="en-US" altLang="es-MX" sz="1100" b="1" noProof="0" dirty="0" smtClean="0"/>
              <a:t>agricultural workers:</a:t>
            </a:r>
            <a:endParaRPr lang="en-US" altLang="es-MX" sz="1100" b="1" noProof="0" dirty="0"/>
          </a:p>
          <a:p>
            <a:pPr marL="241653" indent="-241653">
              <a:buFont typeface="+mj-lt"/>
              <a:buAutoNum type="arabicPeriod"/>
            </a:pPr>
            <a:r>
              <a:rPr lang="en-US" sz="1100" dirty="0"/>
              <a:t>If </a:t>
            </a:r>
            <a:r>
              <a:rPr lang="en-US" sz="1100" dirty="0" smtClean="0"/>
              <a:t>you feel </a:t>
            </a:r>
            <a:r>
              <a:rPr lang="en-US" sz="1100" dirty="0"/>
              <a:t>sick while handling pesticides or when working in a pesticide-treated area it may be difficult to determine if the symptoms </a:t>
            </a:r>
            <a:r>
              <a:rPr lang="en-US" sz="1100" dirty="0" smtClean="0"/>
              <a:t>you are </a:t>
            </a:r>
            <a:r>
              <a:rPr lang="en-US" sz="1100" dirty="0"/>
              <a:t>experiencing are related to pesticide exposure. Some common pesticide symptoms mimic those of a cold, flu, heat stress, morning sickness, food poisoning or a hangover. Diagnoses usually </a:t>
            </a:r>
            <a:r>
              <a:rPr lang="en-US" sz="1100" dirty="0" smtClean="0"/>
              <a:t>require </a:t>
            </a:r>
            <a:r>
              <a:rPr lang="en-US" sz="1100" dirty="0"/>
              <a:t>careful medical examination, laboratory tests and observation.</a:t>
            </a:r>
          </a:p>
          <a:p>
            <a:pPr marL="241653" indent="-241653">
              <a:buFont typeface="+mj-lt"/>
              <a:buAutoNum type="arabicPeriod"/>
            </a:pPr>
            <a:r>
              <a:rPr lang="en-US" sz="1100" dirty="0"/>
              <a:t>If you start feeling sick or showing symptoms of illness, start by identifying possible causes. </a:t>
            </a:r>
          </a:p>
          <a:p>
            <a:pPr marL="724959" lvl="1" indent="-241653">
              <a:buFont typeface="Arial" panose="020B0604020202020204" pitchFamily="34" charset="0"/>
              <a:buChar char="•"/>
            </a:pPr>
            <a:r>
              <a:rPr lang="en-US" sz="1100" dirty="0"/>
              <a:t>For example, you left your house feeling fine, but it </a:t>
            </a:r>
            <a:r>
              <a:rPr lang="en-US" sz="1100" dirty="0" smtClean="0"/>
              <a:t>has </a:t>
            </a:r>
            <a:r>
              <a:rPr lang="en-US" sz="1100" dirty="0"/>
              <a:t>been very hot out and you have not had much water to drink. You suddenly feel weak and your head begins to hurt. Your symptoms can be due to heat exhaustion. </a:t>
            </a:r>
          </a:p>
          <a:p>
            <a:pPr marL="724959" lvl="1" indent="-241653">
              <a:buFont typeface="Arial" panose="020B0604020202020204" pitchFamily="34" charset="0"/>
              <a:buChar char="•"/>
            </a:pPr>
            <a:r>
              <a:rPr lang="en-US" sz="1100" dirty="0"/>
              <a:t>After having lunch you experience a stomachache and nausea. You remember that your food had a funny smell. You could be experiencing food poisoning.   </a:t>
            </a:r>
          </a:p>
          <a:p>
            <a:pPr marL="724959" lvl="1" indent="-241653">
              <a:buFont typeface="Arial" panose="020B0604020202020204" pitchFamily="34" charset="0"/>
              <a:buChar char="•"/>
            </a:pPr>
            <a:r>
              <a:rPr lang="en-US" sz="1100" dirty="0"/>
              <a:t>You start to have a sore throat and runny nose. You might be coming down with a cold or the flu. </a:t>
            </a:r>
          </a:p>
          <a:p>
            <a:pPr marL="724959" lvl="1" indent="-241653">
              <a:buFont typeface="Arial" panose="020B0604020202020204" pitchFamily="34" charset="0"/>
              <a:buChar char="•"/>
            </a:pPr>
            <a:r>
              <a:rPr lang="en-US" sz="1100" dirty="0"/>
              <a:t>Before thinking it might be some other type of illness, stop and ask yourself if you have entered a field where pesticides have been applied recently, and if you started feeling sick after you started working. In this case, your symptoms could be due to pesticide poisoning. </a:t>
            </a:r>
          </a:p>
          <a:p>
            <a:pPr marL="241653" indent="-241653">
              <a:buFont typeface="+mj-lt"/>
              <a:buAutoNum type="arabicPeriod"/>
            </a:pPr>
            <a:r>
              <a:rPr lang="en-US" sz="1100" dirty="0"/>
              <a:t>Now that you have identified the cause of the symptoms, do not wait for symptoms to worsen.  </a:t>
            </a:r>
          </a:p>
          <a:p>
            <a:pPr marL="241653" indent="-241653">
              <a:buFont typeface="+mj-lt"/>
              <a:buAutoNum type="arabicPeriod"/>
            </a:pPr>
            <a:r>
              <a:rPr lang="en-US" sz="1100" dirty="0"/>
              <a:t>Leave the contaminated area immediately and tell your supervisor that you suspect you have been exposed to pesticides and are experiencing pesticide poisoning symptoms. </a:t>
            </a:r>
          </a:p>
          <a:p>
            <a:pPr defTabSz="966612">
              <a:defRPr/>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100091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Symptoms vary in severity from mild to severe. </a:t>
            </a:r>
          </a:p>
          <a:p>
            <a:pPr marL="241653" indent="-241653" defTabSz="966612">
              <a:buFont typeface="+mj-lt"/>
              <a:buAutoNum type="arabicPeriod"/>
              <a:defRPr/>
            </a:pPr>
            <a:r>
              <a:rPr lang="en-US" sz="1100" dirty="0"/>
              <a:t>Mild symptoms include:</a:t>
            </a:r>
          </a:p>
          <a:p>
            <a:pPr marL="724959" lvl="1" indent="-241653" defTabSz="966612">
              <a:buFont typeface="Arial" panose="020B0604020202020204" pitchFamily="34" charset="0"/>
              <a:buChar char="•"/>
              <a:defRPr/>
            </a:pPr>
            <a:r>
              <a:rPr lang="en-US" sz="1100" dirty="0"/>
              <a:t>Eye irritation</a:t>
            </a:r>
          </a:p>
          <a:p>
            <a:pPr marL="724959" lvl="1" indent="-241653" defTabSz="966612">
              <a:buFont typeface="Arial" panose="020B0604020202020204" pitchFamily="34" charset="0"/>
              <a:buChar char="•"/>
              <a:defRPr/>
            </a:pPr>
            <a:r>
              <a:rPr lang="en-US" sz="1100" dirty="0"/>
              <a:t>Nose and throat</a:t>
            </a:r>
            <a:r>
              <a:rPr lang="en-US" sz="1100" baseline="0" dirty="0"/>
              <a:t> pain</a:t>
            </a:r>
          </a:p>
          <a:p>
            <a:pPr marL="724959" lvl="1" indent="-241653" defTabSz="966612">
              <a:buFont typeface="Arial" panose="020B0604020202020204" pitchFamily="34" charset="0"/>
              <a:buChar char="•"/>
              <a:defRPr/>
            </a:pPr>
            <a:r>
              <a:rPr lang="en-US" sz="1100" dirty="0"/>
              <a:t>Skin rash</a:t>
            </a:r>
          </a:p>
          <a:p>
            <a:pPr marL="724959" lvl="1" indent="-241653" defTabSz="966612">
              <a:buFont typeface="Arial" panose="020B0604020202020204" pitchFamily="34" charset="0"/>
              <a:buChar char="•"/>
              <a:defRPr/>
            </a:pPr>
            <a:r>
              <a:rPr lang="en-US" sz="1100" baseline="0" dirty="0"/>
              <a:t>Headache</a:t>
            </a:r>
          </a:p>
          <a:p>
            <a:pPr marL="724959" lvl="1" indent="-241653" defTabSz="966612">
              <a:buFont typeface="Arial" panose="020B0604020202020204" pitchFamily="34" charset="0"/>
              <a:buChar char="•"/>
              <a:defRPr/>
            </a:pPr>
            <a:r>
              <a:rPr lang="en-US" sz="1100" dirty="0"/>
              <a:t>Dizziness</a:t>
            </a:r>
          </a:p>
          <a:p>
            <a:pPr marL="724959" lvl="1" indent="-241653" defTabSz="966612">
              <a:buFont typeface="Arial" panose="020B0604020202020204" pitchFamily="34" charset="0"/>
              <a:buChar char="•"/>
              <a:defRPr/>
            </a:pPr>
            <a:r>
              <a:rPr lang="en-US" sz="1100" baseline="0" dirty="0"/>
              <a:t>Diarrhea </a:t>
            </a:r>
          </a:p>
          <a:p>
            <a:pPr marL="724959" lvl="1" indent="-241653">
              <a:buFont typeface="Arial" panose="020B0604020202020204" pitchFamily="34" charset="0"/>
              <a:buChar char="•"/>
            </a:pPr>
            <a:r>
              <a:rPr lang="en-US" sz="1100" dirty="0"/>
              <a:t>Muscle aches or cramps</a:t>
            </a:r>
          </a:p>
          <a:p>
            <a:pPr marL="724959" lvl="1" indent="-241653">
              <a:buFont typeface="Arial" panose="020B0604020202020204" pitchFamily="34" charset="0"/>
              <a:buChar char="•"/>
            </a:pPr>
            <a:r>
              <a:rPr lang="en-US" sz="1100" dirty="0"/>
              <a:t>Exhaustion</a:t>
            </a:r>
          </a:p>
          <a:p>
            <a:pPr marL="724959" lvl="1" indent="-241653">
              <a:buFont typeface="Arial" panose="020B0604020202020204" pitchFamily="34" charset="0"/>
              <a:buChar char="•"/>
            </a:pPr>
            <a:r>
              <a:rPr lang="en-US" sz="1100" dirty="0" smtClean="0"/>
              <a:t>Nausea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98905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dirty="0"/>
              <a:t>Moderate</a:t>
            </a:r>
            <a:r>
              <a:rPr lang="en-US" sz="1100" baseline="0" dirty="0"/>
              <a:t> symptoms include excessive saliva or drool, breathing difficulties, and blurry </a:t>
            </a:r>
            <a:r>
              <a:rPr lang="en-US" sz="1100" baseline="0" dirty="0" smtClean="0"/>
              <a:t>vision.</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805586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Severe symptoms include:</a:t>
            </a:r>
          </a:p>
          <a:p>
            <a:pPr marL="724959" lvl="1" indent="-241653" defTabSz="966612">
              <a:buFont typeface="Arial" panose="020B0604020202020204" pitchFamily="34" charset="0"/>
              <a:buChar char="•"/>
              <a:defRPr/>
            </a:pPr>
            <a:r>
              <a:rPr lang="en-US" sz="1100" dirty="0"/>
              <a:t>Pinpoint pupils</a:t>
            </a:r>
          </a:p>
          <a:p>
            <a:pPr marL="724959" lvl="1" indent="-241653" defTabSz="966612">
              <a:buFont typeface="Arial" panose="020B0604020202020204" pitchFamily="34" charset="0"/>
              <a:buChar char="•"/>
              <a:defRPr/>
            </a:pPr>
            <a:r>
              <a:rPr lang="en-US" sz="1100" baseline="0" dirty="0"/>
              <a:t>Trembling, lack of muscle control</a:t>
            </a:r>
          </a:p>
          <a:p>
            <a:pPr marL="724959" lvl="1" indent="-241653" defTabSz="966612">
              <a:buFont typeface="Arial" panose="020B0604020202020204" pitchFamily="34" charset="0"/>
              <a:buChar char="•"/>
              <a:defRPr/>
            </a:pPr>
            <a:r>
              <a:rPr lang="en-US" sz="1100" baseline="0" dirty="0"/>
              <a:t>Violent convulsions or seizures </a:t>
            </a:r>
          </a:p>
          <a:p>
            <a:pPr marL="724959" lvl="1" indent="-241653" defTabSz="966612">
              <a:buFont typeface="Arial" panose="020B0604020202020204" pitchFamily="34" charset="0"/>
              <a:buChar char="•"/>
              <a:defRPr/>
            </a:pPr>
            <a:r>
              <a:rPr lang="en-US" sz="1100" baseline="0" dirty="0"/>
              <a:t>Unconsciousness or </a:t>
            </a:r>
            <a:r>
              <a:rPr lang="en-US" sz="1100" baseline="0" dirty="0" smtClean="0"/>
              <a:t>death</a:t>
            </a:r>
            <a:endParaRPr lang="en-US" sz="1100" dirty="0"/>
          </a:p>
          <a:p>
            <a:pPr marL="724959" lvl="1" indent="-241653" defTabSz="966612">
              <a:buFont typeface="Arial" panose="020B0604020202020204" pitchFamily="34" charset="0"/>
              <a:buChar char="•"/>
              <a:defRPr/>
            </a:pPr>
            <a:endParaRPr lang="en-US" baseline="0" dirty="0"/>
          </a:p>
          <a:p>
            <a:pPr marL="724959" lvl="1" indent="-241653" defTabSz="966612">
              <a:buFont typeface="Arial" panose="020B0604020202020204" pitchFamily="34" charset="0"/>
              <a:buChar char="•"/>
              <a:defRPr/>
            </a:pPr>
            <a:endParaRPr lang="en-US" dirty="0"/>
          </a:p>
          <a:p>
            <a:pPr marL="724959" lvl="1" indent="-241653" defTabSz="966612">
              <a:buFont typeface="Arial" panose="020B0604020202020204" pitchFamily="34" charset="0"/>
              <a:buChar char="•"/>
              <a:defRPr/>
            </a:pPr>
            <a:endParaRPr lang="en-US" baseline="0" dirty="0"/>
          </a:p>
          <a:p>
            <a:pPr marL="724959" lvl="1" indent="-241653" defTabSz="966612">
              <a:buFont typeface="Arial" panose="020B0604020202020204" pitchFamily="34" charset="0"/>
              <a:buChar char="•"/>
              <a:defRPr/>
            </a:pPr>
            <a:endParaRPr lang="en-US" sz="1300" dirty="0"/>
          </a:p>
          <a:p>
            <a:pPr marL="724959" lvl="1" indent="-241653" defTabSz="966612">
              <a:buFont typeface="Arial" panose="020B0604020202020204" pitchFamily="34" charset="0"/>
              <a:buChar char="•"/>
              <a:defRPr/>
            </a:pPr>
            <a:endParaRPr lang="en-US" sz="13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649106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lvl="0"/>
            <a:r>
              <a:rPr lang="en-US" sz="1100" dirty="0"/>
              <a:t>The probability that pesticides will affect your health depends on various things:</a:t>
            </a:r>
          </a:p>
          <a:p>
            <a:pPr marL="241653" indent="-241653">
              <a:buFont typeface="+mj-lt"/>
              <a:buAutoNum type="arabicPeriod"/>
            </a:pPr>
            <a:r>
              <a:rPr lang="en-US" sz="1100" dirty="0"/>
              <a:t>The type of pesticide</a:t>
            </a:r>
          </a:p>
          <a:p>
            <a:pPr marL="724959" lvl="1" indent="-241653" defTabSz="966612">
              <a:buFont typeface="Arial" panose="020B0604020202020204" pitchFamily="34" charset="0"/>
              <a:buChar char="•"/>
              <a:defRPr/>
            </a:pPr>
            <a:r>
              <a:rPr lang="en-US" sz="1100" dirty="0"/>
              <a:t>Poisoning symptoms vary among classes of pesticides and pesticides within a class. For example, pesticides that control weeds (herbicides) can be less toxic than some pesticides used to control insects (insecticides), but some insecticides are more toxic than others. </a:t>
            </a:r>
          </a:p>
          <a:p>
            <a:pPr marL="724959" lvl="1" indent="-241653" defTabSz="966612">
              <a:buFont typeface="Arial" panose="020B0604020202020204" pitchFamily="34" charset="0"/>
              <a:buChar char="•"/>
              <a:defRPr/>
            </a:pPr>
            <a:r>
              <a:rPr lang="en-US" sz="1100" dirty="0"/>
              <a:t>One pesticide may cause only mild eye irritation if splashed in a person’s eye, while exposure to another product may result in blurred vision. Some pesticides are extremely toxic if swallowed but not harmful if inhaled. Finally, there are also pesticides that, when used correctly and according to the safety measures listed on the label, cause no known adverse health effects. </a:t>
            </a:r>
          </a:p>
          <a:p>
            <a:pPr marL="241653" indent="-241653">
              <a:buFont typeface="+mj-lt"/>
              <a:buAutoNum type="arabicPeriod"/>
            </a:pPr>
            <a:r>
              <a:rPr lang="en-US" sz="1100" dirty="0"/>
              <a:t>The amount of pesticide that you are exposed to</a:t>
            </a:r>
          </a:p>
          <a:p>
            <a:pPr marL="724959" lvl="1" indent="-241653">
              <a:buFont typeface="Arial" panose="020B0604020202020204" pitchFamily="34" charset="0"/>
              <a:buChar char="•"/>
            </a:pPr>
            <a:r>
              <a:rPr lang="en-US" sz="1100" dirty="0"/>
              <a:t>The severity of symptoms is usually proportional to the amount of pesticide (dosage) entering the person’s body. </a:t>
            </a:r>
          </a:p>
          <a:p>
            <a:pPr marL="724959" lvl="1" indent="-241653">
              <a:buFont typeface="Arial" panose="020B0604020202020204" pitchFamily="34" charset="0"/>
              <a:buChar char="•"/>
            </a:pPr>
            <a:r>
              <a:rPr lang="en-US" sz="1100" dirty="0"/>
              <a:t>The type and severity of exposure symptoms can also be influenced by the amount absorbed into the body or how fast the body absorbs and excretes it.</a:t>
            </a:r>
          </a:p>
          <a:p>
            <a:pPr marL="241653" indent="-241653">
              <a:buFont typeface="+mj-lt"/>
              <a:buAutoNum type="arabicPeriod"/>
            </a:pPr>
            <a:r>
              <a:rPr lang="en-US" sz="1100" dirty="0"/>
              <a:t>Age and health of the person</a:t>
            </a:r>
          </a:p>
          <a:p>
            <a:pPr marL="724959" lvl="1" indent="-241653" defTabSz="966612">
              <a:buFont typeface="Arial" panose="020B0604020202020204" pitchFamily="34" charset="0"/>
              <a:buChar char="•"/>
              <a:defRPr/>
            </a:pPr>
            <a:r>
              <a:rPr lang="en-US" sz="1100" dirty="0"/>
              <a:t>The severity of symptoms is related to the person’s sensitivity to certain chemical ingredients. </a:t>
            </a:r>
          </a:p>
          <a:p>
            <a:pPr marL="724959" lvl="1" indent="-241653" defTabSz="966612">
              <a:buFont typeface="Arial" panose="020B0604020202020204" pitchFamily="34" charset="0"/>
              <a:buChar char="•"/>
              <a:defRPr/>
            </a:pPr>
            <a:r>
              <a:rPr lang="en-US" sz="1100" dirty="0"/>
              <a:t>Another factor that can significantly influence the type and severity of reaction to pesticide exposure is the overall health and genetic makeup of the individual. Each person is different. People who are elderly, sick or who have compromised immune systems may not have sufficient resistance to some types of pesticides. </a:t>
            </a:r>
          </a:p>
          <a:p>
            <a:pPr marL="724959" lvl="1" indent="-241653" defTabSz="966612">
              <a:buFont typeface="Arial" panose="020B0604020202020204" pitchFamily="34" charset="0"/>
              <a:buChar char="•"/>
              <a:defRPr/>
            </a:pPr>
            <a:r>
              <a:rPr lang="en-US" sz="1100" dirty="0"/>
              <a:t>People who have medical conditions such as asthma may experience breathing difficulties when working in an area where pesticides have been applied even after the </a:t>
            </a:r>
            <a:r>
              <a:rPr lang="en-US" sz="1100" dirty="0" smtClean="0"/>
              <a:t>restricted-entry </a:t>
            </a:r>
            <a:r>
              <a:rPr lang="en-US" sz="1100" dirty="0"/>
              <a:t>i</a:t>
            </a:r>
            <a:r>
              <a:rPr lang="en-US" sz="1100" dirty="0" smtClean="0"/>
              <a:t>nterval </a:t>
            </a:r>
            <a:r>
              <a:rPr lang="en-US" sz="1100" dirty="0"/>
              <a:t>(REI) has expired.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014208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and their residues present potential hazards to</a:t>
            </a:r>
            <a:r>
              <a:rPr lang="en-US" baseline="0" dirty="0" smtClean="0"/>
              <a:t> workers, handlers, and other people.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26</a:t>
            </a:fld>
            <a:endParaRPr lang="en-US" dirty="0"/>
          </a:p>
        </p:txBody>
      </p:sp>
    </p:spTree>
    <p:extLst>
      <p:ext uri="{BB962C8B-B14F-4D97-AF65-F5344CB8AC3E}">
        <p14:creationId xmlns:p14="http://schemas.microsoft.com/office/powerpoint/2010/main" val="3981199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Pesticide exposure can be extremely hazardous for pregnant women and may result in miscarriage or cause harm to their unborn child. </a:t>
            </a:r>
          </a:p>
          <a:p>
            <a:pPr marL="241653" indent="-241653" defTabSz="966612">
              <a:buFont typeface="+mj-lt"/>
              <a:buAutoNum type="arabicPeriod"/>
              <a:defRPr/>
            </a:pPr>
            <a:r>
              <a:rPr lang="en-US" sz="1100" dirty="0"/>
              <a:t>Children are also susceptible to the effects of pesticides as their bodies </a:t>
            </a:r>
            <a:r>
              <a:rPr lang="en-US" sz="1100" dirty="0" smtClean="0"/>
              <a:t>are small and their internal </a:t>
            </a:r>
            <a:r>
              <a:rPr lang="en-US" sz="1100" dirty="0"/>
              <a:t>organs are still developing and may be negatively impacted by exposure</a:t>
            </a:r>
            <a:r>
              <a:rPr lang="en-US" sz="1200" dirty="0"/>
              <a:t>. </a:t>
            </a:r>
            <a:endParaRPr lang="en-US" sz="120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691307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a:buFont typeface="+mj-lt"/>
              <a:buAutoNum type="arabicPeriod"/>
            </a:pPr>
            <a:r>
              <a:rPr lang="en-US" sz="1100" dirty="0" smtClean="0"/>
              <a:t>You might </a:t>
            </a:r>
            <a:r>
              <a:rPr lang="en-US" sz="1100" dirty="0"/>
              <a:t>experience immediate (acute) and long-term (chronic) health effects if </a:t>
            </a:r>
            <a:r>
              <a:rPr lang="en-US" sz="1100" dirty="0" smtClean="0"/>
              <a:t>you </a:t>
            </a:r>
            <a:r>
              <a:rPr lang="en-US" sz="1100" dirty="0"/>
              <a:t>are exposed to some types of pesticides, depending on the dosage. </a:t>
            </a:r>
          </a:p>
          <a:p>
            <a:pPr marL="241653" indent="-241653">
              <a:buFont typeface="+mj-lt"/>
              <a:buAutoNum type="arabicPeriod"/>
            </a:pPr>
            <a:r>
              <a:rPr lang="en-US" sz="1100" dirty="0" smtClean="0"/>
              <a:t>The </a:t>
            </a:r>
            <a:r>
              <a:rPr lang="en-US" sz="1100" dirty="0"/>
              <a:t>onset of acute illness or injury occurs shortly after exposure. These acute illnesses or injuries can be serious, and could cause days off work or treatment by a doctor. In most cases, acute effects are resolved relatively quickly and the exposed </a:t>
            </a:r>
            <a:r>
              <a:rPr lang="es-US" sz="1100" dirty="0"/>
              <a:t>person fully recovers.</a:t>
            </a:r>
          </a:p>
          <a:p>
            <a:pPr marL="241653" indent="-241653">
              <a:buFont typeface="+mj-lt"/>
              <a:buAutoNum type="arabicPeriod"/>
            </a:pPr>
            <a:r>
              <a:rPr lang="en-US" sz="1100" dirty="0" smtClean="0"/>
              <a:t>Long-term </a:t>
            </a:r>
            <a:r>
              <a:rPr lang="en-US" sz="1100" dirty="0"/>
              <a:t>or chronic effects are illnesses or injuries that persist over long periods. They may result from a single exposure incident involving an extremely toxic or a large amount of pesticide or be caused by </a:t>
            </a:r>
            <a:r>
              <a:rPr lang="en-US" sz="1100" dirty="0" smtClean="0"/>
              <a:t>many </a:t>
            </a:r>
            <a:r>
              <a:rPr lang="en-US" sz="1100" dirty="0"/>
              <a:t>repeated exposures at a level that is too low to produce noticeable immediate illnesses or injury. </a:t>
            </a:r>
            <a:endParaRPr lang="en-US" sz="1100" dirty="0" smtClean="0"/>
          </a:p>
          <a:p>
            <a:pPr marL="241653" indent="-241653">
              <a:buFont typeface="+mj-lt"/>
              <a:buAutoNum type="arabicPeriod"/>
            </a:pPr>
            <a:r>
              <a:rPr lang="en-US" sz="1100" b="0" i="0" kern="1200" dirty="0" smtClean="0">
                <a:solidFill>
                  <a:schemeClr val="tx1"/>
                </a:solidFill>
                <a:effectLst/>
                <a:latin typeface="+mn-lt"/>
                <a:ea typeface="+mn-ea"/>
                <a:cs typeface="+mn-cs"/>
              </a:rPr>
              <a:t>Delayed effects are health effects that appear after a couple of hours</a:t>
            </a:r>
            <a:r>
              <a:rPr lang="en-US" sz="1100" b="0" i="0" kern="1200" baseline="0" dirty="0" smtClean="0">
                <a:solidFill>
                  <a:schemeClr val="tx1"/>
                </a:solidFill>
                <a:effectLst/>
                <a:latin typeface="+mn-lt"/>
                <a:ea typeface="+mn-ea"/>
                <a:cs typeface="+mn-cs"/>
              </a:rPr>
              <a:t> to </a:t>
            </a:r>
            <a:r>
              <a:rPr lang="en-US" sz="1100" b="0" i="0" kern="1200" dirty="0" smtClean="0">
                <a:solidFill>
                  <a:schemeClr val="tx1"/>
                </a:solidFill>
                <a:effectLst/>
                <a:latin typeface="+mn-lt"/>
                <a:ea typeface="+mn-ea"/>
                <a:cs typeface="+mn-cs"/>
              </a:rPr>
              <a:t>days from exposure. These are not chronic health effects which can take months to years to develop (i.e., cancer). However, delayed effects can appear as symptoms that were described in short-term and long- term effects.</a:t>
            </a:r>
            <a:endParaRPr lang="en-US" sz="1100" dirty="0"/>
          </a:p>
          <a:p>
            <a:r>
              <a:rPr lang="en-US" sz="1100" dirty="0"/>
              <a:t> </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128710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indent="-241653" defTabSz="966612">
              <a:buFont typeface="+mj-lt"/>
              <a:buAutoNum type="arabicPeriod"/>
              <a:defRPr/>
            </a:pPr>
            <a:r>
              <a:rPr lang="en-US" sz="1100" dirty="0"/>
              <a:t>Long-term health effects associated with exposure to certain </a:t>
            </a:r>
            <a:r>
              <a:rPr lang="es-US" sz="1100" dirty="0"/>
              <a:t>pesticides include: cancer, inability to </a:t>
            </a:r>
            <a:r>
              <a:rPr lang="en-US" sz="1100" noProof="0" dirty="0" smtClean="0"/>
              <a:t>become pregnant (infertility), </a:t>
            </a:r>
            <a:r>
              <a:rPr lang="es-US" sz="1100" dirty="0" smtClean="0"/>
              <a:t>spontaneous </a:t>
            </a:r>
            <a:r>
              <a:rPr lang="es-US" sz="1100" dirty="0"/>
              <a:t>abortion, </a:t>
            </a:r>
            <a:r>
              <a:rPr lang="en-US" sz="1100" dirty="0" smtClean="0"/>
              <a:t>birth </a:t>
            </a:r>
            <a:r>
              <a:rPr lang="en-US" sz="1100" dirty="0"/>
              <a:t>defects in the children of exposed parents, </a:t>
            </a:r>
            <a:r>
              <a:rPr lang="es-US" sz="1100" dirty="0"/>
              <a:t>nervous system damage, </a:t>
            </a:r>
            <a:r>
              <a:rPr lang="en-US" sz="1100" dirty="0"/>
              <a:t>damage to specific organs such as the lungs or liver and damage to the immune system among </a:t>
            </a:r>
            <a:r>
              <a:rPr lang="en-US" sz="1100" dirty="0" smtClean="0"/>
              <a:t>other </a:t>
            </a:r>
            <a:r>
              <a:rPr lang="en-US" sz="1100" dirty="0"/>
              <a:t>conditions. </a:t>
            </a:r>
          </a:p>
          <a:p>
            <a:pPr marL="241653" indent="-241653">
              <a:buFont typeface="+mj-lt"/>
              <a:buAutoNum type="arabicPeriod"/>
            </a:pPr>
            <a:endParaRPr lang="en-US" sz="11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indent="-241653">
              <a:buFont typeface="+mj-lt"/>
              <a:buAutoNum type="arabicPeriod"/>
            </a:pPr>
            <a:r>
              <a:rPr lang="en-US" sz="1100" dirty="0" smtClean="0"/>
              <a:t>Take </a:t>
            </a:r>
            <a:r>
              <a:rPr lang="en-US" sz="1100" dirty="0"/>
              <a:t>for example, Miguel, pictured here. Each of the colored dots on Miguel’s body represents a low level of exposure to pesticide residues, that could have been avoided if Miguel did a better job of protecting himself. </a:t>
            </a:r>
            <a:r>
              <a:rPr lang="en-US" sz="1100" b="0" i="0" kern="1200" dirty="0" smtClean="0">
                <a:solidFill>
                  <a:schemeClr val="tx1"/>
                </a:solidFill>
                <a:effectLst/>
                <a:latin typeface="+mn-lt"/>
                <a:ea typeface="+mn-ea"/>
                <a:cs typeface="+mn-cs"/>
              </a:rPr>
              <a:t>Washing up when he left the treated area to get his lunch or make a call, washing after work, and wearing clean clothes that cover his skin could reduce his exposure. </a:t>
            </a:r>
            <a:endParaRPr lang="en-US" sz="1100" dirty="0"/>
          </a:p>
          <a:p>
            <a:pPr marL="241653" indent="-241653">
              <a:buFont typeface="+mj-lt"/>
              <a:buAutoNum type="arabicPeriod"/>
            </a:pPr>
            <a:r>
              <a:rPr lang="en-US" sz="1100" dirty="0"/>
              <a:t>Each day you go to work, you encounter pesticide residues in the dust beneath your feet. It sticks to the bottom of your shoes and to the legs of your pants.</a:t>
            </a:r>
          </a:p>
          <a:p>
            <a:pPr marL="241653" indent="-241653">
              <a:buFont typeface="+mj-lt"/>
              <a:buAutoNum type="arabicPeriod"/>
            </a:pPr>
            <a:r>
              <a:rPr lang="en-US" sz="1100" dirty="0"/>
              <a:t>So little by little pesticide residues enter your body. </a:t>
            </a:r>
          </a:p>
          <a:p>
            <a:pPr marL="241653" indent="-241653">
              <a:buFont typeface="+mj-lt"/>
              <a:buAutoNum type="arabicPeriod"/>
            </a:pPr>
            <a:r>
              <a:rPr lang="en-US" sz="1100" dirty="0"/>
              <a:t>Each time you are exposed to a pesticide you absorb residues. The first time you might not feel any effect, but as your body absorbs more and more residues you can become sick.  </a:t>
            </a:r>
          </a:p>
          <a:p>
            <a:pPr marL="241653" indent="-241653" defTabSz="483306">
              <a:buFont typeface="+mj-lt"/>
              <a:buAutoNum type="arabicPeriod"/>
              <a:defRPr/>
            </a:pPr>
            <a:r>
              <a:rPr lang="en-US" sz="1100" dirty="0"/>
              <a:t>Remember the saying: “little by little the jug is full” or in Spanish, “de poquito en poquito, se llena el jarrito”? This is how over the long term, you can end up with high levels of pesticides in your body.</a:t>
            </a:r>
          </a:p>
          <a:p>
            <a:pPr marL="241653" indent="-241653">
              <a:buFont typeface="+mj-lt"/>
              <a:buAutoNum type="arabicPeriod"/>
            </a:pPr>
            <a:r>
              <a:rPr lang="en-US" sz="1100" b="0" i="0" kern="1200" dirty="0" smtClean="0">
                <a:solidFill>
                  <a:schemeClr val="tx1"/>
                </a:solidFill>
                <a:effectLst/>
                <a:latin typeface="+mn-lt"/>
                <a:ea typeface="+mn-ea"/>
                <a:cs typeface="+mn-cs"/>
              </a:rPr>
              <a:t>Repeated contact with residues can lead to pesticide poisoning.</a:t>
            </a:r>
            <a:endParaRPr lang="en-US" sz="1100" dirty="0"/>
          </a:p>
          <a:p>
            <a:pPr marL="241653" indent="-241653">
              <a:buFont typeface="+mj-lt"/>
              <a:buAutoNum type="arabicPeriod"/>
            </a:pPr>
            <a:r>
              <a:rPr lang="en-US" sz="1100" dirty="0"/>
              <a:t>In these situations, the health effects can take years to appear. This is because small doses of different pesticides enter your body at different times and are absorbed into your internal organs. </a:t>
            </a:r>
            <a:endParaRPr lang="en-US" sz="1100" dirty="0" smtClean="0"/>
          </a:p>
        </p:txBody>
      </p:sp>
      <p:sp>
        <p:nvSpPr>
          <p:cNvPr id="4" name="Slide Number Placeholder 3"/>
          <p:cNvSpPr>
            <a:spLocks noGrp="1"/>
          </p:cNvSpPr>
          <p:nvPr>
            <p:ph type="sldNum" sz="quarter" idx="10"/>
          </p:nvPr>
        </p:nvSpPr>
        <p:spPr/>
        <p:txBody>
          <a:bodyPr/>
          <a:lstStyle/>
          <a:p>
            <a:fld id="{5282415F-82EB-814A-9F22-6A6294A24A7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4256865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t>
            </a:r>
            <a:r>
              <a:rPr lang="en-US" altLang="es-MX" sz="1100" b="1" baseline="0" noProof="0" dirty="0" smtClean="0"/>
              <a:t>agricultural workers</a:t>
            </a:r>
            <a:r>
              <a:rPr lang="en-US" altLang="es-MX" sz="1100" b="1" noProof="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smtClean="0">
                <a:solidFill>
                  <a:schemeClr val="tx1"/>
                </a:solidFill>
                <a:effectLst/>
                <a:latin typeface="+mn-lt"/>
                <a:ea typeface="+mn-ea"/>
                <a:cs typeface="+mn-cs"/>
              </a:rPr>
              <a:t>Trainers must provide the training as required by the rule. Training administration revisions in the 2015 rule are required starting January 2, 2017.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s-MX" sz="1100" b="0" baseline="0" noProof="0" dirty="0" smtClean="0"/>
              <a:t>Please review the National Worker Protection Standard: Manual for Trainers of Agricultural Workers and Pesticide Handlers and/or the accompanying training PowerPoint for training preparation and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s-MX" sz="1100" b="0" baseline="0" noProof="0" dirty="0" smtClean="0"/>
          </a:p>
          <a:p>
            <a:pPr marL="0" indent="0">
              <a:buNone/>
            </a:pPr>
            <a:r>
              <a:rPr lang="en-US" sz="1200" b="1" dirty="0" smtClean="0"/>
              <a:t>If you intend to add or remove slides from this set, refer to this EPA Guidance below:</a:t>
            </a:r>
          </a:p>
          <a:p>
            <a:pPr marL="0" indent="0">
              <a:buNone/>
            </a:pPr>
            <a:r>
              <a:rPr lang="en-US" sz="1100" dirty="0" smtClean="0"/>
              <a:t>EPA’s Office of Pesticide Programs offers the following preliminary guidance on modifications to EPA-approved training materials for workers, handlers, and trainers under the Worker Protection Standard (WPS): </a:t>
            </a:r>
          </a:p>
          <a:p>
            <a:pPr lvl="0"/>
            <a:r>
              <a:rPr lang="en-US" sz="1100" dirty="0" smtClean="0"/>
              <a:t>- Users of training materials MUST use the EPA-approved materials in their entirety and as they are provided, except as provided in the next paragraph. Changes to the content, the order of the information, or images in the presentation by a user may negate the approval for that specific use. However, users may present exercises, handouts, and additional images in their sessions to illustrate the points in the presentation (without adding these to the approved material). It is not necessary for EPA to review these additional materials, as EPA expects that they will not conflict with the original EPA-approved materials.</a:t>
            </a:r>
          </a:p>
          <a:p>
            <a:pPr lvl="0"/>
            <a:r>
              <a:rPr lang="en-US" sz="1100" dirty="0" smtClean="0"/>
              <a:t>- If a user determines that state- or region-specific information (such as crop specific images and information, or information about state/local regulations that modify those of the WPS) will enhance the presentation for their audiences, EPA prefers for those to be included separately, as described above. If it will be disruptive or impractical from a presentation standpoint (for example, to switch from one presentation to another), EPA agrees that slides – preferably as few as possible - may be added to the presentation. The added slides MUST have a statement that identifies the source, and the slide must look distinct from the EPA-approved materials. It is not necessary for EPA to review these slides, as EPA expects that they will not conflict with the original EPA-approved materials.</a:t>
            </a:r>
            <a:endParaRPr lang="en-US" altLang="es-MX" sz="110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3</a:t>
            </a:fld>
            <a:endParaRPr lang="en-US" dirty="0"/>
          </a:p>
        </p:txBody>
      </p:sp>
    </p:spTree>
    <p:extLst>
      <p:ext uri="{BB962C8B-B14F-4D97-AF65-F5344CB8AC3E}">
        <p14:creationId xmlns:p14="http://schemas.microsoft.com/office/powerpoint/2010/main" val="1342859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41653" indent="-241653">
              <a:buFont typeface="+mj-lt"/>
              <a:buAutoNum type="arabicPeriod"/>
            </a:pPr>
            <a:r>
              <a:rPr lang="en-US" sz="1100" dirty="0"/>
              <a:t>Sensitization is the gradual development of an allergic reaction to a type of pesticide or chemicals in general. Some people get headaches, rashes, or experience dizziness each time they work with a pesticide or enter an area where pesticides were recently used.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Sometimes, even if you protect yourself you can become more sensitive to pesticides. You can start having an allergic reaction. Maybe you had no reaction to pesticides when you began working in the field, but over time you do.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Most commonly, increased sensitivity causes skin irritation or respiratory problems. </a:t>
            </a:r>
          </a:p>
          <a:p>
            <a:pPr marL="241653" indent="-241653">
              <a:buFont typeface="+mj-lt"/>
              <a:buAutoNum type="arabicPeriod"/>
            </a:pPr>
            <a:endParaRPr lang="en-US" sz="11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indent="-241653">
              <a:buFont typeface="+mj-lt"/>
              <a:buAutoNum type="arabicPeriod"/>
            </a:pPr>
            <a:r>
              <a:rPr lang="en-US" sz="1100" dirty="0" smtClean="0"/>
              <a:t>Agricultural </a:t>
            </a:r>
            <a:r>
              <a:rPr lang="en-US" sz="1100" dirty="0"/>
              <a:t>workers and pesticide handlers may better understand sensitization if it is compared to an allergic reaction to poison oak or poison ivy. Not everyone will have an adverse skin reaction the first few times they come in contact with the plants. However, after repeated exposures some people will become sensitized and develop a rash that becomes worse with each additional exposure. </a:t>
            </a:r>
          </a:p>
          <a:p>
            <a:pPr marL="241653" indent="-241653">
              <a:buFont typeface="+mj-lt"/>
              <a:buAutoNum type="arabicPeriod"/>
            </a:pPr>
            <a:r>
              <a:rPr lang="en-US" sz="1100" dirty="0"/>
              <a:t>Sensitivity to pesticides is not the same thing as overexposure to pesticides. It is important to identify the causes of your symptoms so you know how to treat them. </a:t>
            </a:r>
          </a:p>
          <a:p>
            <a:pPr marL="241653" indent="-241653">
              <a:buFont typeface="+mj-lt"/>
              <a:buAutoNum type="arabicPeriod"/>
            </a:pPr>
            <a:r>
              <a:rPr lang="en-US" sz="1100" dirty="0"/>
              <a:t>Becoming sensitive to pesticides can take months or years depending on the person and the type of pesticide to which they are exposed.  </a:t>
            </a:r>
          </a:p>
          <a:p>
            <a:pPr marL="241653" indent="-241653">
              <a:buFont typeface="+mj-lt"/>
              <a:buAutoNum type="arabicPeriod"/>
            </a:pPr>
            <a:r>
              <a:rPr lang="en-US" sz="1100" dirty="0"/>
              <a:t>Skin irritation means itchiness, redness, pain, or skin blisters when you come into contact with pesticide residues. </a:t>
            </a:r>
          </a:p>
          <a:p>
            <a:pPr marL="241653" indent="-241653">
              <a:buFont typeface="+mj-lt"/>
              <a:buAutoNum type="arabicPeriod"/>
            </a:pPr>
            <a:r>
              <a:rPr lang="en-US" sz="1100" dirty="0"/>
              <a:t>Respiratory problems mean sneezing, coughing, shortness of breath, difficulty breathing, even full asthma attacks. </a:t>
            </a:r>
          </a:p>
          <a:p>
            <a:pPr marL="241653" indent="-241653">
              <a:buFont typeface="+mj-lt"/>
              <a:buAutoNum type="arabicPeriod"/>
            </a:pPr>
            <a:r>
              <a:rPr lang="en-US" sz="1100" dirty="0"/>
              <a:t>If you notice you are more sensitive to pesticides, let your supervisor know. There are some steps you can take to protect yourself, like wearing a respirator or protective gloves. </a:t>
            </a:r>
          </a:p>
          <a:p>
            <a:pPr marL="241653" indent="-241653" defTabSz="483306">
              <a:buFont typeface="+mj-lt"/>
              <a:buAutoNum type="arabicPeriod"/>
              <a:defRPr/>
            </a:pPr>
            <a:r>
              <a:rPr lang="en-US" sz="1100" dirty="0"/>
              <a:t>Most people don’t develop allergies to pesticides, however all of us need to be careful.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122691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WPS offers</a:t>
            </a:r>
            <a:r>
              <a:rPr lang="en-US" baseline="0" dirty="0" smtClean="0"/>
              <a:t> ways to reduce pesticide exposure.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31</a:t>
            </a:fld>
            <a:endParaRPr lang="en-US" dirty="0"/>
          </a:p>
        </p:txBody>
      </p:sp>
    </p:spTree>
    <p:extLst>
      <p:ext uri="{BB962C8B-B14F-4D97-AF65-F5344CB8AC3E}">
        <p14:creationId xmlns:p14="http://schemas.microsoft.com/office/powerpoint/2010/main" val="2526799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kern="1200" baseline="0" dirty="0">
                <a:solidFill>
                  <a:schemeClr val="tx1"/>
                </a:solidFill>
                <a:effectLst/>
                <a:latin typeface="+mn-lt"/>
                <a:ea typeface="+mn-ea"/>
                <a:cs typeface="+mn-cs"/>
              </a:rPr>
              <a:t>Whenever </a:t>
            </a:r>
            <a:r>
              <a:rPr lang="en-US" sz="1100" kern="1200" baseline="0" dirty="0" smtClean="0">
                <a:solidFill>
                  <a:schemeClr val="tx1"/>
                </a:solidFill>
                <a:effectLst/>
                <a:latin typeface="+mn-lt"/>
                <a:ea typeface="+mn-ea"/>
                <a:cs typeface="+mn-cs"/>
              </a:rPr>
              <a:t>you see </a:t>
            </a:r>
            <a:r>
              <a:rPr lang="en-US" sz="1100" kern="1200" baseline="0" dirty="0">
                <a:solidFill>
                  <a:schemeClr val="tx1"/>
                </a:solidFill>
                <a:effectLst/>
                <a:latin typeface="+mn-lt"/>
                <a:ea typeface="+mn-ea"/>
                <a:cs typeface="+mn-cs"/>
              </a:rPr>
              <a:t>this sign it means that </a:t>
            </a:r>
            <a:r>
              <a:rPr lang="en-US" sz="1100" kern="1200" baseline="0" dirty="0" smtClean="0">
                <a:solidFill>
                  <a:schemeClr val="tx1"/>
                </a:solidFill>
                <a:effectLst/>
                <a:latin typeface="+mn-lt"/>
                <a:ea typeface="+mn-ea"/>
                <a:cs typeface="+mn-cs"/>
              </a:rPr>
              <a:t>the area is under a restricted-entry interval (REI) and pesticides may not have broken down/dissipated yet to safe levels. </a:t>
            </a:r>
          </a:p>
          <a:p>
            <a:pPr marL="228600" indent="-228600">
              <a:buFont typeface="+mj-lt"/>
              <a:buAutoNum type="arabicPeriod"/>
            </a:pPr>
            <a:r>
              <a:rPr lang="en-US" sz="1100" kern="1200" baseline="0" dirty="0" smtClean="0">
                <a:solidFill>
                  <a:schemeClr val="tx1"/>
                </a:solidFill>
                <a:effectLst/>
                <a:latin typeface="+mn-lt"/>
                <a:ea typeface="+mn-ea"/>
                <a:cs typeface="+mn-cs"/>
              </a:rPr>
              <a:t>Under </a:t>
            </a:r>
            <a:r>
              <a:rPr lang="en-US" sz="1100" kern="1200" baseline="0" dirty="0">
                <a:solidFill>
                  <a:schemeClr val="tx1"/>
                </a:solidFill>
                <a:effectLst/>
                <a:latin typeface="+mn-lt"/>
                <a:ea typeface="+mn-ea"/>
                <a:cs typeface="+mn-cs"/>
              </a:rPr>
              <a:t>certain circumstances, e</a:t>
            </a:r>
            <a:r>
              <a:rPr lang="en-US" sz="1100" kern="1200" dirty="0">
                <a:solidFill>
                  <a:schemeClr val="tx1"/>
                </a:solidFill>
                <a:effectLst/>
                <a:latin typeface="+mn-lt"/>
                <a:ea typeface="+mn-ea"/>
                <a:cs typeface="+mn-cs"/>
              </a:rPr>
              <a:t>mployers are required to post warning signs in pesticide treated areas to indicate </a:t>
            </a:r>
            <a:r>
              <a:rPr lang="en-US" sz="1100" kern="1200" dirty="0" smtClean="0">
                <a:solidFill>
                  <a:schemeClr val="tx1"/>
                </a:solidFill>
                <a:effectLst/>
                <a:latin typeface="+mn-lt"/>
                <a:ea typeface="+mn-ea"/>
                <a:cs typeface="+mn-cs"/>
              </a:rPr>
              <a:t>REI.</a:t>
            </a:r>
            <a:endParaRPr lang="en-US" sz="1100" kern="1200" dirty="0">
              <a:solidFill>
                <a:schemeClr val="tx1"/>
              </a:solidFill>
              <a:effectLst/>
              <a:latin typeface="+mn-lt"/>
              <a:ea typeface="+mn-ea"/>
              <a:cs typeface="+mn-cs"/>
            </a:endParaRPr>
          </a:p>
          <a:p>
            <a:pPr marL="228600" indent="-228600">
              <a:buFont typeface="+mj-lt"/>
              <a:buAutoNum type="arabicPeriod"/>
            </a:pPr>
            <a:r>
              <a:rPr lang="en-US" sz="1100" kern="1200" dirty="0">
                <a:solidFill>
                  <a:schemeClr val="tx1"/>
                </a:solidFill>
                <a:effectLst/>
                <a:latin typeface="+mn-lt"/>
                <a:ea typeface="+mn-ea"/>
                <a:cs typeface="+mn-cs"/>
              </a:rPr>
              <a:t>The REI is the amount of time that must pass after a pesticide application</a:t>
            </a:r>
            <a:r>
              <a:rPr lang="en-US" sz="1100" kern="1200" baseline="0" dirty="0">
                <a:solidFill>
                  <a:schemeClr val="tx1"/>
                </a:solidFill>
                <a:effectLst/>
                <a:latin typeface="+mn-lt"/>
                <a:ea typeface="+mn-ea"/>
                <a:cs typeface="+mn-cs"/>
              </a:rPr>
              <a:t> before it is safe for workers to enter the area without the proper training and protection. </a:t>
            </a:r>
          </a:p>
          <a:p>
            <a:pPr marL="228600" indent="-228600">
              <a:buFont typeface="+mj-lt"/>
              <a:buAutoNum type="arabicPeriod"/>
            </a:pPr>
            <a:r>
              <a:rPr lang="en-US" sz="1100" kern="1200" baseline="0" dirty="0">
                <a:solidFill>
                  <a:schemeClr val="tx1"/>
                </a:solidFill>
                <a:effectLst/>
                <a:latin typeface="+mn-lt"/>
                <a:ea typeface="+mn-ea"/>
                <a:cs typeface="+mn-cs"/>
              </a:rPr>
              <a:t>During the REI, only appropriately-trained and equipped pesticide handlers and early-entry workers are allowed in the area.</a:t>
            </a:r>
          </a:p>
          <a:p>
            <a:pPr marL="228600" indent="-228600">
              <a:buFont typeface="+mj-lt"/>
              <a:buAutoNum type="arabicPeriod"/>
            </a:pPr>
            <a:endParaRPr lang="en-US" sz="11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135985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a:solidFill>
                  <a:schemeClr val="tx1"/>
                </a:solidFill>
                <a:effectLst/>
                <a:latin typeface="+mn-lt"/>
                <a:ea typeface="+mn-ea"/>
                <a:cs typeface="+mn-cs"/>
              </a:rPr>
              <a:t>If a field is posted, it means that there are pesticides or pesticide residues.</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100" kern="1200" baseline="0" dirty="0">
                <a:solidFill>
                  <a:schemeClr val="tx1"/>
                </a:solidFill>
                <a:effectLst/>
                <a:latin typeface="+mn-lt"/>
                <a:ea typeface="+mn-ea"/>
                <a:cs typeface="+mn-cs"/>
              </a:rPr>
              <a:t>Obey the signs in order to protect your </a:t>
            </a:r>
            <a:r>
              <a:rPr lang="en-US" sz="1100" kern="1200" baseline="0" dirty="0" smtClean="0">
                <a:solidFill>
                  <a:schemeClr val="tx1"/>
                </a:solidFill>
                <a:effectLst/>
                <a:latin typeface="+mn-lt"/>
                <a:ea typeface="+mn-ea"/>
                <a:cs typeface="+mn-cs"/>
              </a:rPr>
              <a:t>health.</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100" kern="1200" dirty="0">
                <a:solidFill>
                  <a:schemeClr val="tx1"/>
                </a:solidFill>
                <a:effectLst/>
                <a:latin typeface="+mn-lt"/>
                <a:ea typeface="+mn-ea"/>
                <a:cs typeface="+mn-cs"/>
              </a:rPr>
              <a:t>As long as the signs remain posted, do not enter the area even if the date on the sign indicates that the REI has expired.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In outdoor production: Do not enter treated areas or application exclusion </a:t>
            </a:r>
            <a:r>
              <a:rPr lang="en-US" sz="1100" kern="1200" dirty="0" smtClean="0">
                <a:solidFill>
                  <a:schemeClr val="tx1"/>
                </a:solidFill>
                <a:effectLst/>
                <a:latin typeface="+mn-lt"/>
                <a:ea typeface="+mn-ea"/>
                <a:cs typeface="+mn-cs"/>
              </a:rPr>
              <a:t>zones </a:t>
            </a:r>
            <a:r>
              <a:rPr lang="en-US" sz="1100" kern="1200" dirty="0">
                <a:solidFill>
                  <a:schemeClr val="tx1"/>
                </a:solidFill>
                <a:effectLst/>
                <a:latin typeface="+mn-lt"/>
                <a:ea typeface="+mn-ea"/>
                <a:cs typeface="+mn-cs"/>
              </a:rPr>
              <a:t>(</a:t>
            </a:r>
            <a:r>
              <a:rPr lang="en-US" sz="1100" kern="1200" dirty="0" smtClean="0">
                <a:solidFill>
                  <a:schemeClr val="tx1"/>
                </a:solidFill>
                <a:effectLst/>
                <a:latin typeface="+mn-lt"/>
                <a:ea typeface="+mn-ea"/>
                <a:cs typeface="+mn-cs"/>
              </a:rPr>
              <a:t>AEZs), </a:t>
            </a:r>
            <a:r>
              <a:rPr lang="en-US" sz="1100" kern="1200" dirty="0">
                <a:solidFill>
                  <a:schemeClr val="tx1"/>
                </a:solidFill>
                <a:effectLst/>
                <a:latin typeface="+mn-lt"/>
                <a:ea typeface="+mn-ea"/>
                <a:cs typeface="+mn-cs"/>
              </a:rPr>
              <a:t>which ranges from 0 to 100 </a:t>
            </a:r>
            <a:r>
              <a:rPr lang="en-US" sz="1100" kern="1200" dirty="0" smtClean="0">
                <a:solidFill>
                  <a:schemeClr val="tx1"/>
                </a:solidFill>
                <a:effectLst/>
                <a:latin typeface="+mn-lt"/>
                <a:ea typeface="+mn-ea"/>
                <a:cs typeface="+mn-cs"/>
              </a:rPr>
              <a:t>feet </a:t>
            </a:r>
            <a:r>
              <a:rPr lang="en-US" sz="1100" kern="1200" dirty="0">
                <a:solidFill>
                  <a:schemeClr val="tx1"/>
                </a:solidFill>
                <a:effectLst/>
                <a:latin typeface="+mn-lt"/>
                <a:ea typeface="+mn-ea"/>
                <a:cs typeface="+mn-cs"/>
              </a:rPr>
              <a:t>surrounding the equipment during pesticide applications.</a:t>
            </a:r>
          </a:p>
          <a:p>
            <a:pPr marL="228600" lvl="0" indent="-228600">
              <a:buFont typeface="+mj-lt"/>
              <a:buAutoNum type="arabicPeriod"/>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s-MX" sz="1100" noProof="0" dirty="0" smtClean="0"/>
              <a:t>Workers must </a:t>
            </a:r>
            <a:r>
              <a:rPr lang="en-US" altLang="es-MX" sz="1100" noProof="0" dirty="0"/>
              <a:t>clearly understand the following information:</a:t>
            </a:r>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The significance of the posted signs</a:t>
            </a:r>
            <a:r>
              <a:rPr lang="en-US" sz="1100" kern="1200" baseline="0" dirty="0">
                <a:solidFill>
                  <a:schemeClr val="tx1"/>
                </a:solidFill>
                <a:effectLst/>
                <a:latin typeface="+mn-lt"/>
                <a:ea typeface="+mn-ea"/>
                <a:cs typeface="+mn-cs"/>
              </a:rPr>
              <a:t> </a:t>
            </a:r>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The importance of obeying oral and posted </a:t>
            </a:r>
            <a:r>
              <a:rPr lang="en-US" sz="1100" kern="1200" dirty="0" smtClean="0">
                <a:solidFill>
                  <a:schemeClr val="tx1"/>
                </a:solidFill>
                <a:effectLst/>
                <a:latin typeface="+mn-lt"/>
                <a:ea typeface="+mn-ea"/>
                <a:cs typeface="+mn-cs"/>
              </a:rPr>
              <a:t>warnings</a:t>
            </a:r>
            <a:r>
              <a:rPr lang="en-US" sz="1100" kern="1200" baseline="0" dirty="0" smtClean="0">
                <a:solidFill>
                  <a:schemeClr val="tx1"/>
                </a:solidFill>
                <a:effectLst/>
                <a:latin typeface="+mn-lt"/>
                <a:ea typeface="+mn-ea"/>
                <a:cs typeface="+mn-cs"/>
              </a:rPr>
              <a:t> </a:t>
            </a:r>
            <a:endParaRPr lang="en-US" sz="1100" kern="1200" baseline="0" dirty="0">
              <a:solidFill>
                <a:schemeClr val="tx1"/>
              </a:solidFill>
              <a:effectLst/>
              <a:latin typeface="+mn-lt"/>
              <a:ea typeface="+mn-ea"/>
              <a:cs typeface="+mn-cs"/>
            </a:endParaRPr>
          </a:p>
          <a:p>
            <a:pPr marL="228600" lvl="0" indent="-228600">
              <a:buFont typeface="+mj-lt"/>
              <a:buAutoNum type="arabicPeriod"/>
            </a:pPr>
            <a:r>
              <a:rPr lang="en-US" sz="1100" kern="1200" dirty="0">
                <a:solidFill>
                  <a:schemeClr val="tx1"/>
                </a:solidFill>
                <a:effectLst/>
                <a:latin typeface="+mn-lt"/>
                <a:ea typeface="+mn-ea"/>
                <a:cs typeface="+mn-cs"/>
              </a:rPr>
              <a:t>One of the possible ways workers may be exposed to pesticides</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is by entering into treated areas while the </a:t>
            </a:r>
            <a:r>
              <a:rPr lang="en-US" sz="1100" kern="1200" dirty="0" smtClean="0">
                <a:solidFill>
                  <a:schemeClr val="tx1"/>
                </a:solidFill>
                <a:effectLst/>
                <a:latin typeface="+mn-lt"/>
                <a:ea typeface="+mn-ea"/>
                <a:cs typeface="+mn-cs"/>
              </a:rPr>
              <a:t>REI </a:t>
            </a:r>
            <a:r>
              <a:rPr lang="en-US" sz="1100" kern="1200" dirty="0">
                <a:solidFill>
                  <a:schemeClr val="tx1"/>
                </a:solidFill>
                <a:effectLst/>
                <a:latin typeface="+mn-lt"/>
                <a:ea typeface="+mn-ea"/>
                <a:cs typeface="+mn-cs"/>
              </a:rPr>
              <a:t>is still in effect. This may result from the employer failing to notify workers or to post a restricted area. It may also be the result of employers asking workers to enter into treated areas or workers disregarding posted signs or oral warnings.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effectLst/>
                <a:latin typeface="+mn-lt"/>
                <a:ea typeface="+mn-ea"/>
                <a:cs typeface="+mn-cs"/>
              </a:rPr>
              <a:t>Pesticide handlers</a:t>
            </a:r>
            <a:r>
              <a:rPr lang="en-US" sz="1100" kern="1200" baseline="0" dirty="0">
                <a:solidFill>
                  <a:schemeClr val="tx1"/>
                </a:solidFill>
                <a:effectLst/>
                <a:latin typeface="+mn-lt"/>
                <a:ea typeface="+mn-ea"/>
                <a:cs typeface="+mn-cs"/>
              </a:rPr>
              <a:t> should always communicate to their supervisor and worker crew supervisors about known effective REI’s and on-going pesticide applications</a:t>
            </a:r>
            <a:r>
              <a:rPr lang="en-US" sz="1100" kern="1200" baseline="0" dirty="0" smtClean="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smtClean="0">
                <a:solidFill>
                  <a:schemeClr val="tx1"/>
                </a:solidFill>
                <a:effectLst/>
                <a:latin typeface="+mn-lt"/>
                <a:ea typeface="+mn-ea"/>
                <a:cs typeface="+mn-cs"/>
              </a:rPr>
              <a:t>More information on AEZ’s is covered later in this presentation (</a:t>
            </a:r>
            <a:r>
              <a:rPr lang="en-US" sz="1100" dirty="0" smtClean="0"/>
              <a:t>Your Employer’s Responsibilities).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8469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100" baseline="0" dirty="0" smtClean="0"/>
              <a:t>You should use clothes (e.g., long sleeve shirt, long pants, shoes plus socks and a hat) that </a:t>
            </a:r>
            <a:r>
              <a:rPr lang="en-US" sz="1100" baseline="0" dirty="0"/>
              <a:t>protect </a:t>
            </a:r>
            <a:r>
              <a:rPr lang="en-US" sz="1100" baseline="0" dirty="0" smtClean="0"/>
              <a:t>your </a:t>
            </a:r>
            <a:r>
              <a:rPr lang="en-US" sz="1100" baseline="0" dirty="0"/>
              <a:t>skin when working in treated areas. </a:t>
            </a:r>
            <a:endParaRPr lang="en-US" sz="1100" baseline="0" dirty="0" smtClean="0"/>
          </a:p>
          <a:p>
            <a:pPr marL="228600" indent="-228600">
              <a:buAutoNum type="arabicPeriod"/>
            </a:pPr>
            <a:r>
              <a:rPr lang="en-US" sz="1100" baseline="0" dirty="0" smtClean="0"/>
              <a:t>You should stay </a:t>
            </a:r>
            <a:r>
              <a:rPr lang="en-US" sz="1100" baseline="0" dirty="0"/>
              <a:t>away from areas indicated by </a:t>
            </a:r>
            <a:r>
              <a:rPr lang="en-US" sz="1100" baseline="0" dirty="0" smtClean="0"/>
              <a:t>your </a:t>
            </a:r>
            <a:r>
              <a:rPr lang="en-US" sz="1100" baseline="0" dirty="0"/>
              <a:t>supervisor or that are being treated with </a:t>
            </a:r>
            <a:r>
              <a:rPr lang="en-US" sz="1100" baseline="0" dirty="0" smtClean="0"/>
              <a:t>pesticides.</a:t>
            </a:r>
            <a:endParaRPr lang="en-US" sz="1100" baseline="0" dirty="0"/>
          </a:p>
          <a:p>
            <a:pPr marL="228600" indent="-228600">
              <a:buAutoNum type="arabicPeriod"/>
            </a:pPr>
            <a:r>
              <a:rPr lang="en-US" sz="1100" baseline="0" dirty="0"/>
              <a:t>If </a:t>
            </a:r>
            <a:r>
              <a:rPr lang="en-US" sz="1100" baseline="0" dirty="0" smtClean="0"/>
              <a:t>you feel they are </a:t>
            </a:r>
            <a:r>
              <a:rPr lang="en-US" sz="1100" baseline="0" dirty="0"/>
              <a:t>being drifted on, </a:t>
            </a:r>
            <a:r>
              <a:rPr lang="en-US" sz="1100" baseline="0" dirty="0" smtClean="0"/>
              <a:t>you must </a:t>
            </a:r>
            <a:r>
              <a:rPr lang="en-US" sz="1100" baseline="0" dirty="0"/>
              <a:t>inform </a:t>
            </a:r>
            <a:r>
              <a:rPr lang="en-US" sz="1100" baseline="0" dirty="0" smtClean="0"/>
              <a:t>your </a:t>
            </a:r>
            <a:r>
              <a:rPr lang="en-US" sz="1100" baseline="0" dirty="0"/>
              <a:t>supervisor and leave the area </a:t>
            </a:r>
            <a:r>
              <a:rPr lang="en-US" sz="1100" baseline="0" dirty="0" smtClean="0"/>
              <a:t>immediately.</a:t>
            </a:r>
            <a:endParaRPr lang="en-US" sz="1100" baseline="0" dirty="0"/>
          </a:p>
          <a:p>
            <a:pPr marL="228600" indent="-228600">
              <a:buAutoNum type="arabicPeriod"/>
            </a:pPr>
            <a:r>
              <a:rPr lang="en-US" sz="1100" baseline="0" dirty="0" smtClean="0"/>
              <a:t>Wash </a:t>
            </a:r>
            <a:r>
              <a:rPr lang="en-US" sz="1100" baseline="0" dirty="0"/>
              <a:t>with soap and water after working in </a:t>
            </a:r>
            <a:r>
              <a:rPr lang="en-US" sz="1100" baseline="0" dirty="0" smtClean="0"/>
              <a:t>fields </a:t>
            </a:r>
            <a:r>
              <a:rPr lang="en-US" sz="1100" baseline="0" dirty="0"/>
              <a:t>that have been treated with pesticides before </a:t>
            </a:r>
            <a:r>
              <a:rPr lang="en-US" sz="1100" baseline="0" dirty="0" smtClean="0"/>
              <a:t>you </a:t>
            </a:r>
            <a:r>
              <a:rPr lang="en-US" sz="1100" baseline="0" dirty="0"/>
              <a:t>put anything in </a:t>
            </a:r>
            <a:r>
              <a:rPr lang="en-US" sz="1100" baseline="0" dirty="0" smtClean="0"/>
              <a:t>your mouth </a:t>
            </a:r>
            <a:r>
              <a:rPr lang="en-US" sz="1100" baseline="0" dirty="0"/>
              <a:t>and before </a:t>
            </a:r>
            <a:r>
              <a:rPr lang="en-US" sz="1100" baseline="0" dirty="0" smtClean="0"/>
              <a:t>you use </a:t>
            </a:r>
            <a:r>
              <a:rPr lang="en-US" sz="1100" baseline="0" dirty="0"/>
              <a:t>the bathroom</a:t>
            </a:r>
            <a:r>
              <a:rPr lang="en-US" sz="1100" baseline="0" dirty="0" smtClean="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839662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altLang="es-MX" sz="1100" noProof="0" dirty="0" smtClean="0"/>
              <a:t>Wash your</a:t>
            </a:r>
            <a:r>
              <a:rPr lang="en-US" altLang="es-MX" sz="1100" baseline="0" noProof="0" dirty="0" smtClean="0"/>
              <a:t> </a:t>
            </a:r>
            <a:r>
              <a:rPr lang="en-US" altLang="es-MX" sz="1100" baseline="0" noProof="0" dirty="0"/>
              <a:t>body with plenty of soap and </a:t>
            </a:r>
            <a:r>
              <a:rPr lang="en-US" altLang="es-MX" sz="1100" baseline="0" noProof="0" dirty="0" smtClean="0"/>
              <a:t>water and shampoo your hair as soon as you can after </a:t>
            </a:r>
            <a:r>
              <a:rPr lang="en-US" altLang="es-MX" sz="1100" baseline="0" noProof="0" dirty="0"/>
              <a:t>applying pesticides or working in treated </a:t>
            </a:r>
            <a:r>
              <a:rPr lang="en-US" altLang="es-MX" sz="1100" baseline="0" noProof="0" dirty="0" smtClean="0"/>
              <a:t>fields. </a:t>
            </a:r>
            <a:endParaRPr lang="en-US" altLang="es-MX" sz="1100" baseline="0" noProof="0" dirty="0"/>
          </a:p>
          <a:p>
            <a:pPr marL="228600" indent="-228600">
              <a:buFont typeface="+mj-lt"/>
              <a:buAutoNum type="arabicPeriod"/>
            </a:pPr>
            <a:r>
              <a:rPr lang="en-US" altLang="es-MX" sz="1100" baseline="0" noProof="0" dirty="0" smtClean="0"/>
              <a:t>Change </a:t>
            </a:r>
            <a:r>
              <a:rPr lang="en-US" altLang="es-MX" sz="1100" baseline="0" noProof="0" dirty="0"/>
              <a:t>into clean clothes </a:t>
            </a:r>
            <a:r>
              <a:rPr lang="en-US" altLang="es-MX" sz="1100" baseline="0" noProof="0" dirty="0" smtClean="0"/>
              <a:t>after washing.</a:t>
            </a:r>
            <a:endParaRPr lang="en-US" altLang="es-MX" sz="1100" baseline="0" noProof="0" dirty="0"/>
          </a:p>
          <a:p>
            <a:pPr marL="0" indent="0">
              <a:buFont typeface="+mj-lt"/>
              <a:buNone/>
            </a:pPr>
            <a:endParaRPr lang="es-MX" altLang="es-MX" sz="1100" dirty="0"/>
          </a:p>
          <a:p>
            <a:endParaRPr lang="es-MX" altLang="es-MX" sz="1100" dirty="0"/>
          </a:p>
          <a:p>
            <a:endParaRPr lang="es-MX" altLang="es-MX"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212859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latin typeface="+mn-lt"/>
              </a:rPr>
              <a:t>Information required to be covered: </a:t>
            </a:r>
          </a:p>
          <a:p>
            <a:pPr marL="228600" indent="-228600">
              <a:buFont typeface="+mj-lt"/>
              <a:buAutoNum type="arabicPeriod"/>
            </a:pPr>
            <a:r>
              <a:rPr lang="en-US" altLang="es-MX" sz="1100" noProof="0" dirty="0">
                <a:latin typeface="+mn-lt"/>
              </a:rPr>
              <a:t>Remove contaminated work</a:t>
            </a:r>
            <a:r>
              <a:rPr lang="en-US" altLang="es-MX" sz="1100" baseline="0" noProof="0" dirty="0">
                <a:latin typeface="+mn-lt"/>
              </a:rPr>
              <a:t> boots or shoes before entering your home –significant amounts of pesticide can be carried in work boots and </a:t>
            </a:r>
            <a:r>
              <a:rPr lang="en-US" altLang="es-MX" sz="1100" baseline="0" noProof="0" dirty="0" smtClean="0">
                <a:latin typeface="+mn-lt"/>
              </a:rPr>
              <a:t>shoes. </a:t>
            </a:r>
            <a:r>
              <a:rPr lang="en-US" altLang="es-MX" sz="1100" baseline="0" noProof="0" dirty="0">
                <a:latin typeface="+mn-lt"/>
              </a:rPr>
              <a:t>It is highly recommended to remove them before entering vehicles and entering </a:t>
            </a:r>
            <a:r>
              <a:rPr lang="en-US" altLang="es-MX" sz="1100" baseline="0" noProof="0" dirty="0" smtClean="0">
                <a:latin typeface="+mn-lt"/>
              </a:rPr>
              <a:t>your home</a:t>
            </a:r>
            <a:r>
              <a:rPr lang="en-US" altLang="es-MX" sz="1100" baseline="0" dirty="0">
                <a:latin typeface="+mn-lt"/>
              </a:rPr>
              <a:t>.</a:t>
            </a:r>
          </a:p>
          <a:p>
            <a:pPr marL="228600" indent="-228600">
              <a:buFont typeface="+mj-lt"/>
              <a:buAutoNum type="arabicPeriod"/>
            </a:pPr>
            <a:r>
              <a:rPr lang="en-US" altLang="es-MX" sz="1100" baseline="0" dirty="0">
                <a:latin typeface="+mn-lt"/>
              </a:rPr>
              <a:t>Remove work clothes and shower before having physical contact with children and other family members</a:t>
            </a:r>
            <a:r>
              <a:rPr lang="en-US" altLang="es-MX" sz="1200" baseline="0" dirty="0">
                <a:latin typeface="+mn-lt"/>
              </a:rPr>
              <a:t>.</a:t>
            </a:r>
          </a:p>
          <a:p>
            <a:pPr marL="228600" indent="-228600" eaLnBrk="1" hangingPunct="1"/>
            <a:endParaRPr lang="es-MX" altLang="es-MX" sz="1200" dirty="0">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813322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a:t>Pesticide residues that remain on work </a:t>
            </a:r>
            <a:r>
              <a:rPr lang="en-US" sz="1100" dirty="0" smtClean="0"/>
              <a:t>clothing (such as long pants, long sleeve</a:t>
            </a:r>
            <a:r>
              <a:rPr lang="en-US" sz="1100" baseline="0" dirty="0" smtClean="0"/>
              <a:t> shirts, shoes, and socks)</a:t>
            </a:r>
            <a:r>
              <a:rPr lang="en-US" sz="1100" dirty="0" smtClean="0"/>
              <a:t> </a:t>
            </a:r>
            <a:r>
              <a:rPr lang="en-US" sz="1100" dirty="0"/>
              <a:t>can be another source </a:t>
            </a:r>
            <a:r>
              <a:rPr lang="en-US" sz="1100" dirty="0" smtClean="0"/>
              <a:t>of</a:t>
            </a:r>
            <a:r>
              <a:rPr lang="en-US" sz="1100" baseline="0" dirty="0" smtClean="0"/>
              <a:t> hazard</a:t>
            </a:r>
            <a:r>
              <a:rPr lang="en-US" sz="1100" dirty="0" smtClean="0"/>
              <a:t>. </a:t>
            </a: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You</a:t>
            </a:r>
            <a:r>
              <a:rPr lang="en-US" sz="1100" baseline="0" dirty="0" smtClean="0"/>
              <a:t> </a:t>
            </a:r>
            <a:r>
              <a:rPr lang="en-US" sz="1100" dirty="0" smtClean="0"/>
              <a:t>can reduce your </a:t>
            </a:r>
            <a:r>
              <a:rPr lang="en-US" sz="1100" dirty="0"/>
              <a:t>risk of exposure to these residues by: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Wearing clothing only once and have at least two sets of work clothes to avoid wearing potentially contaminated clothes before they are washed.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Keeping work clothes that may contain residues separate from other clothing (by putting it into a plastic bag, for instance) to prevent others from coming in contact with </a:t>
            </a:r>
            <a:r>
              <a:rPr lang="en-US" sz="1100" dirty="0" smtClean="0"/>
              <a:t>them</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486258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Pesticide residues that remain on clothing can be a source of pesticide exposure for </a:t>
            </a:r>
            <a:r>
              <a:rPr lang="en-US" sz="1100" kern="1200" dirty="0" smtClean="0">
                <a:solidFill>
                  <a:schemeClr val="tx1"/>
                </a:solidFill>
                <a:effectLst/>
                <a:latin typeface="+mn-lt"/>
                <a:ea typeface="+mn-ea"/>
                <a:cs typeface="+mn-cs"/>
              </a:rPr>
              <a:t>you and your family. </a:t>
            </a:r>
            <a:r>
              <a:rPr lang="en-US" sz="1100" kern="1200" dirty="0">
                <a:solidFill>
                  <a:schemeClr val="tx1"/>
                </a:solidFill>
                <a:effectLst/>
                <a:latin typeface="+mn-lt"/>
                <a:ea typeface="+mn-ea"/>
                <a:cs typeface="+mn-cs"/>
              </a:rPr>
              <a:t>There are several ways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avoid these hazards: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Inform people who wash agricultural work clothing that the clothes may contain pesticide residues and provide them with steps to protect </a:t>
            </a:r>
            <a:r>
              <a:rPr lang="en-US" sz="1100" dirty="0" smtClean="0"/>
              <a:t>themselves.</a:t>
            </a:r>
            <a:endParaRPr lang="en-US" sz="1100" dirty="0"/>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Wash work clothes after each use.</a:t>
            </a:r>
          </a:p>
          <a:p>
            <a:pPr marL="685800" lvl="1" indent="-228600">
              <a:buFont typeface="Arial" panose="020B0604020202020204" pitchFamily="34" charset="0"/>
              <a:buChar char="•"/>
            </a:pPr>
            <a:r>
              <a:rPr lang="en-US" sz="1100" kern="1200" dirty="0">
                <a:solidFill>
                  <a:schemeClr val="tx1"/>
                </a:solidFill>
                <a:effectLst/>
                <a:latin typeface="+mn-lt"/>
                <a:ea typeface="+mn-ea"/>
                <a:cs typeface="+mn-cs"/>
              </a:rPr>
              <a:t>Wash work clothes separately from other clothing.</a:t>
            </a:r>
          </a:p>
          <a:p>
            <a:pPr marL="664546" lvl="1" indent="-181240" defTabSz="966612">
              <a:buFont typeface="Arial" charset="0"/>
              <a:buChar char="•"/>
              <a:defRPr/>
            </a:pPr>
            <a:r>
              <a:rPr lang="en-US" sz="1100" dirty="0"/>
              <a:t>Use hot water for work </a:t>
            </a:r>
            <a:r>
              <a:rPr lang="en-US" sz="1100" dirty="0" smtClean="0"/>
              <a:t>clothing.</a:t>
            </a:r>
            <a:endParaRPr lang="en-US" sz="1100" dirty="0"/>
          </a:p>
          <a:p>
            <a:pPr marL="664546" lvl="1" indent="-181240">
              <a:buFont typeface="Arial" charset="0"/>
              <a:buChar char="•"/>
            </a:pPr>
            <a:r>
              <a:rPr lang="en-US" sz="1100" dirty="0"/>
              <a:t>Decontaminate the washing machine by running another full wash cycle with hot water and detergent to remove any remaining pesticide residues from the </a:t>
            </a:r>
            <a:r>
              <a:rPr lang="en-US" sz="1100" dirty="0" smtClean="0"/>
              <a:t>machine.</a:t>
            </a:r>
          </a:p>
          <a:p>
            <a:pPr marL="664546" lvl="1" indent="-181240">
              <a:buFont typeface="Arial" charset="0"/>
              <a:buChar char="•"/>
            </a:pPr>
            <a:r>
              <a:rPr lang="en-US" sz="1100" b="0" i="0" kern="1200" dirty="0" smtClean="0">
                <a:solidFill>
                  <a:schemeClr val="tx1"/>
                </a:solidFill>
                <a:effectLst/>
                <a:latin typeface="+mn-lt"/>
                <a:ea typeface="+mn-ea"/>
                <a:cs typeface="+mn-cs"/>
              </a:rPr>
              <a:t>Dry laundry outside in the sun to further break down pesticide residues left on the clothes.</a:t>
            </a:r>
            <a:endParaRPr lang="en-US" sz="1100" dirty="0" smtClean="0"/>
          </a:p>
          <a:p>
            <a:pPr marL="685800" lvl="1" indent="-22860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942950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Never take any pesticide from work because they are not safe for use around the home. </a:t>
            </a:r>
          </a:p>
          <a:p>
            <a:pPr marL="228600" indent="-228600">
              <a:buFont typeface="+mj-lt"/>
              <a:buAutoNum type="arabicPeriod"/>
            </a:pPr>
            <a:r>
              <a:rPr lang="en-US" sz="1100" kern="1200" dirty="0">
                <a:solidFill>
                  <a:schemeClr val="tx1"/>
                </a:solidFill>
                <a:effectLst/>
                <a:latin typeface="+mn-lt"/>
                <a:ea typeface="+mn-ea"/>
                <a:cs typeface="+mn-cs"/>
              </a:rPr>
              <a:t>Never take any pesticide </a:t>
            </a:r>
            <a:r>
              <a:rPr lang="en-US" sz="1100" b="0" kern="1200" dirty="0">
                <a:solidFill>
                  <a:schemeClr val="tx1"/>
                </a:solidFill>
                <a:effectLst/>
                <a:latin typeface="+mn-lt"/>
                <a:ea typeface="+mn-ea"/>
                <a:cs typeface="+mn-cs"/>
              </a:rPr>
              <a:t>containers</a:t>
            </a:r>
            <a:r>
              <a:rPr lang="en-US" sz="1100" b="1"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home, even empty ones. Pesticide containers are never completely free of pesticide residue and can never be safely used for any other purpose.</a:t>
            </a:r>
          </a:p>
          <a:p>
            <a:pPr marL="228600" indent="-228600">
              <a:buFont typeface="+mj-lt"/>
              <a:buAutoNum type="arabicPeriod"/>
            </a:pPr>
            <a:r>
              <a:rPr lang="en-US" sz="1100" kern="1200" dirty="0">
                <a:solidFill>
                  <a:schemeClr val="tx1"/>
                </a:solidFill>
                <a:effectLst/>
                <a:latin typeface="+mn-lt"/>
                <a:ea typeface="+mn-ea"/>
                <a:cs typeface="+mn-cs"/>
              </a:rPr>
              <a:t>Agricultural </a:t>
            </a:r>
            <a:r>
              <a:rPr lang="en-US" sz="1100" kern="1200" dirty="0" smtClean="0">
                <a:solidFill>
                  <a:schemeClr val="tx1"/>
                </a:solidFill>
                <a:effectLst/>
                <a:latin typeface="+mn-lt"/>
                <a:ea typeface="+mn-ea"/>
                <a:cs typeface="+mn-cs"/>
              </a:rPr>
              <a:t>pesticides,</a:t>
            </a:r>
            <a:r>
              <a:rPr lang="en-US" sz="1100" kern="1200" baseline="0" dirty="0" smtClean="0">
                <a:solidFill>
                  <a:schemeClr val="tx1"/>
                </a:solidFill>
                <a:effectLst/>
                <a:latin typeface="+mn-lt"/>
                <a:ea typeface="+mn-ea"/>
                <a:cs typeface="+mn-cs"/>
              </a:rPr>
              <a:t> </a:t>
            </a:r>
            <a:r>
              <a:rPr lang="en-US" sz="1100" kern="1200" baseline="0" dirty="0">
                <a:solidFill>
                  <a:schemeClr val="tx1"/>
                </a:solidFill>
                <a:effectLst/>
                <a:latin typeface="+mn-lt"/>
                <a:ea typeface="+mn-ea"/>
                <a:cs typeface="+mn-cs"/>
              </a:rPr>
              <a:t>for the most part, are more concentrated and should never be used at </a:t>
            </a:r>
            <a:r>
              <a:rPr lang="en-US" sz="1100" kern="1200" baseline="0" dirty="0" smtClean="0">
                <a:solidFill>
                  <a:schemeClr val="tx1"/>
                </a:solidFill>
                <a:effectLst/>
                <a:latin typeface="+mn-lt"/>
                <a:ea typeface="+mn-ea"/>
                <a:cs typeface="+mn-cs"/>
              </a:rPr>
              <a:t>home.</a:t>
            </a:r>
            <a:endParaRPr lang="en-US" sz="1100" kern="1200" baseline="0" dirty="0">
              <a:solidFill>
                <a:schemeClr val="tx1"/>
              </a:solidFill>
              <a:effectLst/>
              <a:latin typeface="+mn-lt"/>
              <a:ea typeface="+mn-ea"/>
              <a:cs typeface="+mn-cs"/>
            </a:endParaRPr>
          </a:p>
          <a:p>
            <a:pPr marL="228600" indent="-228600">
              <a:buFont typeface="+mj-lt"/>
              <a:buAutoNum type="arabicPeriod"/>
            </a:pPr>
            <a:r>
              <a:rPr lang="en-US" sz="1100" kern="1200" baseline="0" dirty="0">
                <a:solidFill>
                  <a:schemeClr val="tx1"/>
                </a:solidFill>
                <a:effectLst/>
                <a:latin typeface="+mn-lt"/>
                <a:ea typeface="+mn-ea"/>
                <a:cs typeface="+mn-cs"/>
              </a:rPr>
              <a:t>Do not pour pesticides from their original containers into drinking containers - </a:t>
            </a:r>
            <a:r>
              <a:rPr lang="en-US" sz="1100" kern="1200" dirty="0">
                <a:solidFill>
                  <a:schemeClr val="tx1"/>
                </a:solidFill>
                <a:effectLst/>
                <a:latin typeface="+mn-lt"/>
                <a:ea typeface="+mn-ea"/>
                <a:cs typeface="+mn-cs"/>
              </a:rPr>
              <a:t>Pouring pesticides from their original container into drinking containers is dangerous and illegal. Some unsuspecting person can mistake it for something edible.</a:t>
            </a:r>
          </a:p>
          <a:p>
            <a:pPr marL="228600" indent="-228600">
              <a:buFont typeface="+mj-lt"/>
              <a:buAutoNum type="arabicPeriod"/>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Pesticide </a:t>
            </a:r>
            <a:r>
              <a:rPr lang="en-US" sz="1100" kern="1200" dirty="0">
                <a:solidFill>
                  <a:schemeClr val="tx1"/>
                </a:solidFill>
                <a:effectLst/>
                <a:latin typeface="+mn-lt"/>
                <a:ea typeface="+mn-ea"/>
                <a:cs typeface="+mn-cs"/>
              </a:rPr>
              <a:t>poisoning can happen when someone accidentally eats or drinks a pesticide that has been placed into a food or beverage container or drinks from a container that has been used to measure </a:t>
            </a:r>
            <a:r>
              <a:rPr lang="en-US" sz="1100" b="0" kern="1200" dirty="0">
                <a:solidFill>
                  <a:schemeClr val="tx1"/>
                </a:solidFill>
                <a:effectLst/>
                <a:latin typeface="+mn-lt"/>
                <a:ea typeface="+mn-ea"/>
                <a:cs typeface="+mn-cs"/>
              </a:rPr>
              <a:t>pesticides. Storing or mixing pesticides in food containers is illegal! </a:t>
            </a:r>
          </a:p>
          <a:p>
            <a:pPr marL="228600" indent="-228600">
              <a:buFont typeface="+mj-lt"/>
              <a:buAutoNum type="arabicPeriod"/>
            </a:pPr>
            <a:r>
              <a:rPr lang="en-US" altLang="es-MX" sz="1100" baseline="0" noProof="0" dirty="0"/>
              <a:t>Avoid bringing pesticide residues home – it could be very complicated to get rid of them once </a:t>
            </a:r>
            <a:r>
              <a:rPr lang="en-US" altLang="es-MX" sz="1100" baseline="0" noProof="0" dirty="0" smtClean="0"/>
              <a:t>they </a:t>
            </a:r>
            <a:r>
              <a:rPr lang="en-US" altLang="es-MX" sz="1100" baseline="0" noProof="0" dirty="0"/>
              <a:t>are inside.</a:t>
            </a:r>
            <a:r>
              <a:rPr lang="es-MX" altLang="es-MX" sz="1100" baseline="0" dirty="0"/>
              <a:t>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88025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WPS protects agricultural workers,</a:t>
            </a:r>
            <a:r>
              <a:rPr lang="en-US" baseline="0" dirty="0" smtClean="0"/>
              <a:t> pesticide handlers, and other persons during pesticide applications.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a:t>
            </a:fld>
            <a:endParaRPr lang="en-US" dirty="0"/>
          </a:p>
        </p:txBody>
      </p:sp>
    </p:spTree>
    <p:extLst>
      <p:ext uri="{BB962C8B-B14F-4D97-AF65-F5344CB8AC3E}">
        <p14:creationId xmlns:p14="http://schemas.microsoft.com/office/powerpoint/2010/main" val="292290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kern="1200" dirty="0">
                <a:solidFill>
                  <a:schemeClr val="tx1"/>
                </a:solidFill>
                <a:effectLst/>
                <a:latin typeface="+mn-lt"/>
                <a:ea typeface="+mn-ea"/>
                <a:cs typeface="+mn-cs"/>
              </a:rPr>
              <a:t>Do not allow minor children to enter into pesticide</a:t>
            </a:r>
            <a:r>
              <a:rPr lang="en-US" sz="1100" b="0" kern="1200" baseline="0" dirty="0">
                <a:solidFill>
                  <a:schemeClr val="tx1"/>
                </a:solidFill>
                <a:effectLst/>
                <a:latin typeface="+mn-lt"/>
                <a:ea typeface="+mn-ea"/>
                <a:cs typeface="+mn-cs"/>
              </a:rPr>
              <a:t> treated </a:t>
            </a:r>
            <a:r>
              <a:rPr lang="en-US" sz="1100" b="0" kern="1200" baseline="0" dirty="0" smtClean="0">
                <a:solidFill>
                  <a:schemeClr val="tx1"/>
                </a:solidFill>
                <a:effectLst/>
                <a:latin typeface="+mn-lt"/>
                <a:ea typeface="+mn-ea"/>
                <a:cs typeface="+mn-cs"/>
              </a:rPr>
              <a:t>areas.</a:t>
            </a:r>
            <a:endParaRPr lang="en-US" sz="1100" b="0" kern="1200" baseline="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kern="1200" dirty="0" smtClean="0">
                <a:solidFill>
                  <a:schemeClr val="tx1"/>
                </a:solidFill>
                <a:effectLst/>
                <a:latin typeface="+mn-lt"/>
                <a:ea typeface="+mn-ea"/>
                <a:cs typeface="+mn-cs"/>
              </a:rPr>
              <a:t>Nonworking family</a:t>
            </a:r>
            <a:r>
              <a:rPr lang="en-US" sz="1100" b="0" kern="1200" baseline="0" dirty="0" smtClean="0">
                <a:solidFill>
                  <a:schemeClr val="tx1"/>
                </a:solidFill>
                <a:effectLst/>
                <a:latin typeface="+mn-lt"/>
                <a:ea typeface="+mn-ea"/>
                <a:cs typeface="+mn-cs"/>
              </a:rPr>
              <a:t> members should stay out of areas under a </a:t>
            </a:r>
            <a:r>
              <a:rPr lang="en-US" sz="1100" dirty="0" smtClean="0"/>
              <a:t>restricted-entry interval </a:t>
            </a:r>
            <a:r>
              <a:rPr lang="en-US" sz="1100" b="0" kern="1200" baseline="0" dirty="0" smtClean="0">
                <a:solidFill>
                  <a:schemeClr val="tx1"/>
                </a:solidFill>
                <a:effectLst/>
                <a:latin typeface="+mn-lt"/>
                <a:ea typeface="+mn-ea"/>
                <a:cs typeface="+mn-cs"/>
              </a:rPr>
              <a:t>or areas that have been recently treated with pesticides.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kern="1200" baseline="0" dirty="0" smtClean="0">
                <a:solidFill>
                  <a:schemeClr val="tx1"/>
                </a:solidFill>
                <a:effectLst/>
                <a:latin typeface="+mn-lt"/>
                <a:ea typeface="+mn-ea"/>
                <a:cs typeface="+mn-cs"/>
              </a:rPr>
              <a:t>At </a:t>
            </a:r>
            <a:r>
              <a:rPr lang="en-US" sz="1100" b="0" kern="1200" baseline="0" dirty="0">
                <a:solidFill>
                  <a:schemeClr val="tx1"/>
                </a:solidFill>
                <a:effectLst/>
                <a:latin typeface="+mn-lt"/>
                <a:ea typeface="+mn-ea"/>
                <a:cs typeface="+mn-cs"/>
              </a:rPr>
              <a:t>home, keep pesticides out of reach of </a:t>
            </a:r>
            <a:r>
              <a:rPr lang="en-US" sz="1100" b="0" kern="1200" baseline="0" dirty="0" smtClean="0">
                <a:solidFill>
                  <a:schemeClr val="tx1"/>
                </a:solidFill>
                <a:effectLst/>
                <a:latin typeface="+mn-lt"/>
                <a:ea typeface="+mn-ea"/>
                <a:cs typeface="+mn-cs"/>
              </a:rPr>
              <a:t>children</a:t>
            </a:r>
            <a:r>
              <a:rPr lang="en-US" sz="1100" b="0" kern="1200" baseline="0" dirty="0">
                <a:solidFill>
                  <a:schemeClr val="tx1"/>
                </a:solidFill>
                <a:effectLst/>
                <a:latin typeface="+mn-lt"/>
                <a:ea typeface="+mn-ea"/>
                <a:cs typeface="+mn-cs"/>
              </a:rPr>
              <a:t>.</a:t>
            </a:r>
            <a:endParaRPr lang="en-US"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481700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how to minimize exposure</a:t>
            </a:r>
            <a:r>
              <a:rPr lang="en-US" baseline="0" dirty="0" smtClean="0"/>
              <a:t> to pesticides and their residues and how to respond if an emergency occurs.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41</a:t>
            </a:fld>
            <a:endParaRPr lang="en-US" dirty="0"/>
          </a:p>
        </p:txBody>
      </p:sp>
    </p:spTree>
    <p:extLst>
      <p:ext uri="{BB962C8B-B14F-4D97-AF65-F5344CB8AC3E}">
        <p14:creationId xmlns:p14="http://schemas.microsoft.com/office/powerpoint/2010/main" val="4002932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dirty="0"/>
              <a:t>Decontamination </a:t>
            </a:r>
            <a:r>
              <a:rPr lang="en-US" sz="1100" baseline="0" dirty="0"/>
              <a:t>is the process of cleansing </a:t>
            </a:r>
            <a:r>
              <a:rPr lang="en-US" sz="1100" baseline="0" dirty="0" smtClean="0"/>
              <a:t>your body</a:t>
            </a:r>
            <a:r>
              <a:rPr lang="en-US" sz="1100" baseline="0" dirty="0"/>
              <a:t>, clothing, personal protective equipment, and the application equipment in order to remove pesticides or pesticide residues. </a:t>
            </a:r>
          </a:p>
          <a:p>
            <a:pPr marL="228600" indent="-228600">
              <a:buFont typeface="+mj-lt"/>
              <a:buAutoNum type="arabicPeriod"/>
            </a:pPr>
            <a:r>
              <a:rPr lang="en-US" sz="1100" u="none" baseline="0" dirty="0"/>
              <a:t>There are two types of decontamination: routine decontamination and emergency decontamination.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aseline="0" dirty="0"/>
              <a:t>Routine decontamination is the process of cleansing </a:t>
            </a:r>
            <a:r>
              <a:rPr lang="en-US" sz="1100" baseline="0" dirty="0" smtClean="0"/>
              <a:t>of your </a:t>
            </a:r>
            <a:r>
              <a:rPr lang="en-US" sz="1100" baseline="0" dirty="0"/>
              <a:t>face, hands or </a:t>
            </a:r>
            <a:r>
              <a:rPr lang="en-US" sz="1100" baseline="0" dirty="0" smtClean="0"/>
              <a:t>your entire body </a:t>
            </a:r>
            <a:r>
              <a:rPr lang="en-US" sz="1100" baseline="0" dirty="0"/>
              <a:t>to minimize exposure to pesticide residues. Washing </a:t>
            </a:r>
            <a:r>
              <a:rPr lang="en-US" sz="1100" baseline="0" dirty="0" smtClean="0"/>
              <a:t>your </a:t>
            </a:r>
            <a:r>
              <a:rPr lang="en-US" sz="1100" baseline="0" dirty="0"/>
              <a:t>hands with soap and water before eating or going to the </a:t>
            </a:r>
            <a:r>
              <a:rPr lang="en-US" sz="1100" baseline="0" dirty="0" smtClean="0"/>
              <a:t>bathroom </a:t>
            </a:r>
            <a:r>
              <a:rPr lang="en-US" sz="1100" baseline="0" dirty="0"/>
              <a:t>and washing </a:t>
            </a:r>
            <a:r>
              <a:rPr lang="en-US" sz="1100" baseline="0" dirty="0" smtClean="0"/>
              <a:t>work clothes are </a:t>
            </a:r>
            <a:r>
              <a:rPr lang="en-US" sz="1100" baseline="0" dirty="0"/>
              <a:t>examples of routine decontamination. Routine decontamination takes place </a:t>
            </a:r>
            <a:r>
              <a:rPr lang="en-US" sz="1100" baseline="0" dirty="0" smtClean="0"/>
              <a:t>anytime you leave the work area and at the end of the work day.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baseline="0" dirty="0" smtClean="0"/>
              <a:t>Emergency </a:t>
            </a:r>
            <a:r>
              <a:rPr lang="en-US" sz="1100" b="0" baseline="0" dirty="0"/>
              <a:t>decontamination is the process of removing pesticides from </a:t>
            </a:r>
            <a:r>
              <a:rPr lang="en-US" sz="1100" b="0" baseline="0" dirty="0" smtClean="0"/>
              <a:t>your </a:t>
            </a:r>
            <a:r>
              <a:rPr lang="en-US" sz="1100" b="0" baseline="0" dirty="0"/>
              <a:t>eyes, skin and/or clothes during emergency situations as soon as possible after exposure to avoid adverse health effects. For example, if </a:t>
            </a:r>
            <a:r>
              <a:rPr lang="en-US" sz="1100" b="0" baseline="0" dirty="0" smtClean="0"/>
              <a:t>you </a:t>
            </a:r>
            <a:r>
              <a:rPr lang="en-US" sz="1100" b="0" baseline="0" dirty="0"/>
              <a:t>get drifted on, </a:t>
            </a:r>
            <a:r>
              <a:rPr lang="en-US" sz="1100" b="0" baseline="0" dirty="0" smtClean="0"/>
              <a:t>you </a:t>
            </a:r>
            <a:r>
              <a:rPr lang="en-US" sz="1100" b="0" baseline="0" dirty="0"/>
              <a:t>should </a:t>
            </a:r>
            <a:r>
              <a:rPr lang="en-US" sz="1100" b="0" baseline="0" dirty="0" smtClean="0"/>
              <a:t>wash, </a:t>
            </a:r>
            <a:r>
              <a:rPr lang="en-US" sz="1100" b="0" baseline="0" dirty="0"/>
              <a:t>as soon as </a:t>
            </a:r>
            <a:r>
              <a:rPr lang="en-US" sz="1100" b="0" baseline="0" dirty="0" smtClean="0"/>
              <a:t>possible, your </a:t>
            </a:r>
            <a:r>
              <a:rPr lang="en-US" sz="1100" b="0" baseline="0" dirty="0"/>
              <a:t>skin with soap and water to prevent pesticides from being absorbed and </a:t>
            </a:r>
            <a:r>
              <a:rPr lang="en-US" sz="1100" b="0" baseline="0" dirty="0" smtClean="0"/>
              <a:t>getting </a:t>
            </a:r>
            <a:r>
              <a:rPr lang="en-US" sz="1100" b="0" baseline="0" dirty="0"/>
              <a:t>into </a:t>
            </a:r>
            <a:r>
              <a:rPr lang="en-US" sz="1100" b="0" baseline="0" dirty="0" smtClean="0"/>
              <a:t>your </a:t>
            </a:r>
            <a:r>
              <a:rPr lang="en-US" sz="1100" b="0" baseline="0" dirty="0"/>
              <a:t>body</a:t>
            </a:r>
            <a:r>
              <a:rPr lang="en-US" sz="1100" b="0" baseline="0" dirty="0" smtClean="0"/>
              <a:t>. To remove pesticide from your eye, </a:t>
            </a:r>
            <a:r>
              <a:rPr lang="en-US" dirty="0" smtClean="0"/>
              <a:t>hold the eyelid open and wash with a gentle drip of clean running water for at least 15 minutes.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b="0" baseline="0" dirty="0" smtClean="0"/>
          </a:p>
          <a:p>
            <a:pPr defTabSz="483306">
              <a:defRPr/>
            </a:pPr>
            <a:r>
              <a:rPr lang="en-US" altLang="es-MX" sz="1100" b="1" dirty="0" smtClean="0"/>
              <a:t>Notes for trainers of workers and pesticide handlers:</a:t>
            </a:r>
          </a:p>
          <a:p>
            <a:pPr marL="241653" indent="-241653">
              <a:buFont typeface="+mj-lt"/>
              <a:buAutoNum type="arabicPeriod"/>
            </a:pPr>
            <a:r>
              <a:rPr lang="en-US" sz="1100" b="0" baseline="0" dirty="0" smtClean="0"/>
              <a:t>Make sure you cover the following item during this portion of the training:</a:t>
            </a:r>
          </a:p>
          <a:p>
            <a:pPr marL="724959" lvl="1" indent="-241653">
              <a:buFont typeface="Arial" panose="020B0604020202020204" pitchFamily="34" charset="0"/>
              <a:buChar char="•"/>
            </a:pPr>
            <a:r>
              <a:rPr lang="en-US" sz="1100" b="0" baseline="0" dirty="0" smtClean="0"/>
              <a:t>How to carry out routine and emergency decontamination, including emergency eye flush techniques.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637870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kern="1200" dirty="0" smtClean="0">
                <a:solidFill>
                  <a:schemeClr val="tx1"/>
                </a:solidFill>
                <a:effectLst/>
                <a:latin typeface="+mn-lt"/>
                <a:ea typeface="+mn-ea"/>
                <a:cs typeface="+mn-cs"/>
              </a:rPr>
              <a:t>There </a:t>
            </a:r>
            <a:r>
              <a:rPr lang="en-US" sz="1100" kern="1200" dirty="0">
                <a:solidFill>
                  <a:schemeClr val="tx1"/>
                </a:solidFill>
                <a:effectLst/>
                <a:latin typeface="+mn-lt"/>
                <a:ea typeface="+mn-ea"/>
                <a:cs typeface="+mn-cs"/>
              </a:rPr>
              <a:t>are several things that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can do as part of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daily routine to minimize exposing </a:t>
            </a:r>
            <a:r>
              <a:rPr lang="en-US" sz="1100" kern="1200" dirty="0" smtClean="0">
                <a:solidFill>
                  <a:schemeClr val="tx1"/>
                </a:solidFill>
                <a:effectLst/>
                <a:latin typeface="+mn-lt"/>
                <a:ea typeface="+mn-ea"/>
                <a:cs typeface="+mn-cs"/>
              </a:rPr>
              <a:t>yourself </a:t>
            </a:r>
            <a:r>
              <a:rPr lang="en-US" sz="1100" kern="1200" dirty="0">
                <a:solidFill>
                  <a:schemeClr val="tx1"/>
                </a:solidFill>
                <a:effectLst/>
                <a:latin typeface="+mn-lt"/>
                <a:ea typeface="+mn-ea"/>
                <a:cs typeface="+mn-cs"/>
              </a:rPr>
              <a:t>and </a:t>
            </a:r>
            <a:r>
              <a:rPr lang="en-US" sz="1100" kern="1200" dirty="0" smtClean="0">
                <a:solidFill>
                  <a:schemeClr val="tx1"/>
                </a:solidFill>
                <a:effectLst/>
                <a:latin typeface="+mn-lt"/>
                <a:ea typeface="+mn-ea"/>
                <a:cs typeface="+mn-cs"/>
              </a:rPr>
              <a:t>your</a:t>
            </a:r>
            <a:r>
              <a:rPr lang="en-US" sz="1100" kern="1200" baseline="0" dirty="0" smtClean="0">
                <a:solidFill>
                  <a:schemeClr val="tx1"/>
                </a:solidFill>
                <a:effectLst/>
                <a:latin typeface="+mn-lt"/>
                <a:ea typeface="+mn-ea"/>
                <a:cs typeface="+mn-cs"/>
              </a:rPr>
              <a:t> family</a:t>
            </a:r>
            <a:r>
              <a:rPr lang="en-US" sz="1100" kern="1200" dirty="0" smtClean="0">
                <a:solidFill>
                  <a:schemeClr val="tx1"/>
                </a:solidFill>
                <a:effectLst/>
                <a:latin typeface="+mn-lt"/>
                <a:ea typeface="+mn-ea"/>
                <a:cs typeface="+mn-cs"/>
              </a:rPr>
              <a:t> </a:t>
            </a:r>
            <a:r>
              <a:rPr lang="en-US" sz="1100" kern="1200" dirty="0">
                <a:solidFill>
                  <a:schemeClr val="tx1"/>
                </a:solidFill>
                <a:effectLst/>
                <a:latin typeface="+mn-lt"/>
                <a:ea typeface="+mn-ea"/>
                <a:cs typeface="+mn-cs"/>
              </a:rPr>
              <a:t>to pesticides and pesticide residues. These include: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Washing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hands before eating, drinking, smoking, or using the bathroom while at work.</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Washing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hands before touching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eyes or mouth while </a:t>
            </a:r>
            <a:r>
              <a:rPr lang="en-US" sz="1100" kern="1200" dirty="0" smtClean="0">
                <a:solidFill>
                  <a:schemeClr val="tx1"/>
                </a:solidFill>
                <a:effectLst/>
                <a:latin typeface="+mn-lt"/>
                <a:ea typeface="+mn-ea"/>
                <a:cs typeface="+mn-cs"/>
              </a:rPr>
              <a:t>you </a:t>
            </a:r>
            <a:r>
              <a:rPr lang="en-US" sz="1100" kern="1200" dirty="0">
                <a:solidFill>
                  <a:schemeClr val="tx1"/>
                </a:solidFill>
                <a:effectLst/>
                <a:latin typeface="+mn-lt"/>
                <a:ea typeface="+mn-ea"/>
                <a:cs typeface="+mn-cs"/>
              </a:rPr>
              <a:t>are working.</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Washing</a:t>
            </a:r>
            <a:r>
              <a:rPr lang="en-US" sz="1100" kern="1200" baseline="0" dirty="0">
                <a:solidFill>
                  <a:schemeClr val="tx1"/>
                </a:solidFill>
                <a:effectLst/>
                <a:latin typeface="+mn-lt"/>
                <a:ea typeface="+mn-ea"/>
                <a:cs typeface="+mn-cs"/>
              </a:rPr>
              <a:t>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hands after work and before getting into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vehicles.</a:t>
            </a:r>
          </a:p>
          <a:p>
            <a:pPr marL="628650" lvl="1" indent="-171450">
              <a:buFont typeface="Arial" panose="020B0604020202020204" pitchFamily="34" charset="0"/>
              <a:buChar char="•"/>
            </a:pPr>
            <a:r>
              <a:rPr lang="en-US" sz="1100" kern="1200" baseline="0" dirty="0">
                <a:solidFill>
                  <a:schemeClr val="tx1"/>
                </a:solidFill>
                <a:effectLst/>
                <a:latin typeface="+mn-lt"/>
                <a:ea typeface="+mn-ea"/>
                <a:cs typeface="+mn-cs"/>
              </a:rPr>
              <a:t>Changing into clean clothes and shoes before getting into </a:t>
            </a:r>
            <a:r>
              <a:rPr lang="en-US" sz="1100" kern="1200" baseline="0" dirty="0" smtClean="0">
                <a:solidFill>
                  <a:schemeClr val="tx1"/>
                </a:solidFill>
                <a:effectLst/>
                <a:latin typeface="+mn-lt"/>
                <a:ea typeface="+mn-ea"/>
                <a:cs typeface="+mn-cs"/>
              </a:rPr>
              <a:t>your </a:t>
            </a:r>
            <a:r>
              <a:rPr lang="en-US" sz="1100" kern="1200" baseline="0" dirty="0">
                <a:solidFill>
                  <a:schemeClr val="tx1"/>
                </a:solidFill>
                <a:effectLst/>
                <a:latin typeface="+mn-lt"/>
                <a:ea typeface="+mn-ea"/>
                <a:cs typeface="+mn-cs"/>
              </a:rPr>
              <a:t>vehicles to drive back home.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Showering or bathing, using soap and water and shampooing </a:t>
            </a:r>
            <a:r>
              <a:rPr lang="en-US" sz="1100" kern="1200" dirty="0" smtClean="0">
                <a:solidFill>
                  <a:schemeClr val="tx1"/>
                </a:solidFill>
                <a:effectLst/>
                <a:latin typeface="+mn-lt"/>
                <a:ea typeface="+mn-ea"/>
                <a:cs typeface="+mn-cs"/>
              </a:rPr>
              <a:t>your hair </a:t>
            </a:r>
            <a:r>
              <a:rPr lang="en-US" sz="1100" kern="1200" dirty="0">
                <a:solidFill>
                  <a:schemeClr val="tx1"/>
                </a:solidFill>
                <a:effectLst/>
                <a:latin typeface="+mn-lt"/>
                <a:ea typeface="+mn-ea"/>
                <a:cs typeface="+mn-cs"/>
              </a:rPr>
              <a:t>immediately as soon as possible</a:t>
            </a:r>
            <a:r>
              <a:rPr lang="en-US" sz="1100" kern="1200" baseline="0" dirty="0">
                <a:solidFill>
                  <a:schemeClr val="tx1"/>
                </a:solidFill>
                <a:effectLst/>
                <a:latin typeface="+mn-lt"/>
                <a:ea typeface="+mn-ea"/>
                <a:cs typeface="+mn-cs"/>
              </a:rPr>
              <a:t> after</a:t>
            </a:r>
            <a:r>
              <a:rPr lang="en-US" sz="1100" kern="1200" dirty="0">
                <a:solidFill>
                  <a:schemeClr val="tx1"/>
                </a:solidFill>
                <a:effectLst/>
                <a:latin typeface="+mn-lt"/>
                <a:ea typeface="+mn-ea"/>
                <a:cs typeface="+mn-cs"/>
              </a:rPr>
              <a:t> work.</a:t>
            </a:r>
          </a:p>
          <a:p>
            <a:pPr marL="628650" lvl="1" indent="-171450">
              <a:buFont typeface="Arial" panose="020B0604020202020204" pitchFamily="34" charset="0"/>
              <a:buChar char="•"/>
            </a:pPr>
            <a:r>
              <a:rPr lang="en-US" sz="1100" b="0" i="0" u="none" strike="noStrike" kern="1200" baseline="0" dirty="0">
                <a:solidFill>
                  <a:schemeClr val="tx1"/>
                </a:solidFill>
                <a:latin typeface="+mn-lt"/>
                <a:ea typeface="+mn-ea"/>
                <a:cs typeface="+mn-cs"/>
              </a:rPr>
              <a:t>Washing </a:t>
            </a:r>
            <a:r>
              <a:rPr lang="en-US" sz="1100" b="0" i="0" u="none" strike="noStrike" kern="1200" baseline="0" dirty="0" smtClean="0">
                <a:solidFill>
                  <a:schemeClr val="tx1"/>
                </a:solidFill>
                <a:latin typeface="+mn-lt"/>
                <a:ea typeface="+mn-ea"/>
                <a:cs typeface="+mn-cs"/>
              </a:rPr>
              <a:t>your </a:t>
            </a:r>
            <a:r>
              <a:rPr lang="en-US" sz="1100" b="0" i="0" u="none" strike="noStrike" kern="1200" baseline="0" dirty="0">
                <a:solidFill>
                  <a:schemeClr val="tx1"/>
                </a:solidFill>
                <a:latin typeface="+mn-lt"/>
                <a:ea typeface="+mn-ea"/>
                <a:cs typeface="+mn-cs"/>
              </a:rPr>
              <a:t>work clothes separately from other clothes before wearing them again.</a:t>
            </a:r>
            <a:endParaRPr lang="en-US" sz="1100" kern="1200" dirty="0">
              <a:solidFill>
                <a:schemeClr val="tx1"/>
              </a:solidFill>
              <a:effectLst/>
              <a:latin typeface="+mn-lt"/>
              <a:ea typeface="+mn-ea"/>
              <a:cs typeface="+mn-cs"/>
            </a:endParaRPr>
          </a:p>
          <a:p>
            <a:pPr marL="0" indent="0">
              <a:buNone/>
            </a:pPr>
            <a:endParaRPr lang="en-US"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363849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u="none" kern="1200" dirty="0">
                <a:solidFill>
                  <a:schemeClr val="tx1"/>
                </a:solidFill>
                <a:effectLst/>
                <a:latin typeface="+mn-lt"/>
                <a:ea typeface="+mn-ea"/>
                <a:cs typeface="+mn-cs"/>
              </a:rPr>
              <a:t>Emergency decontamination for skin exposure</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Remove</a:t>
            </a:r>
            <a:r>
              <a:rPr lang="en-US" sz="1100" kern="1200" baseline="0" dirty="0" smtClean="0">
                <a:solidFill>
                  <a:schemeClr val="tx1"/>
                </a:solidFill>
                <a:effectLst/>
                <a:latin typeface="+mn-lt"/>
                <a:ea typeface="+mn-ea"/>
                <a:cs typeface="+mn-cs"/>
              </a:rPr>
              <a:t> </a:t>
            </a:r>
            <a:r>
              <a:rPr lang="en-US" sz="1100" kern="1200" dirty="0">
                <a:solidFill>
                  <a:schemeClr val="tx1"/>
                </a:solidFill>
                <a:effectLst/>
                <a:latin typeface="+mn-lt"/>
                <a:ea typeface="+mn-ea"/>
                <a:cs typeface="+mn-cs"/>
              </a:rPr>
              <a:t>contaminated clothing as quickly as possible.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Rinse the pesticide from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skin immediately</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with clean water. U</a:t>
            </a:r>
            <a:r>
              <a:rPr lang="en-US" sz="1100" b="0" i="0" u="none" strike="noStrike" kern="1200" baseline="0" dirty="0">
                <a:solidFill>
                  <a:schemeClr val="tx1"/>
                </a:solidFill>
                <a:latin typeface="+mn-lt"/>
                <a:ea typeface="+mn-ea"/>
                <a:cs typeface="+mn-cs"/>
              </a:rPr>
              <a:t>se decontamination supplies to wash immediately or rinse off in the nearest clean water, including springs, streams, lakes or other sources if more readily available than decontamination supplies.</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Wash with soap and water </a:t>
            </a:r>
            <a:r>
              <a:rPr lang="en-US" sz="1100" kern="1200" dirty="0" smtClean="0">
                <a:solidFill>
                  <a:schemeClr val="tx1"/>
                </a:solidFill>
                <a:effectLst/>
                <a:latin typeface="+mn-lt"/>
                <a:ea typeface="+mn-ea"/>
                <a:cs typeface="+mn-cs"/>
              </a:rPr>
              <a:t>and shampoo your hair as </a:t>
            </a:r>
            <a:r>
              <a:rPr lang="en-US" sz="1100" kern="1200" dirty="0">
                <a:solidFill>
                  <a:schemeClr val="tx1"/>
                </a:solidFill>
                <a:effectLst/>
                <a:latin typeface="+mn-lt"/>
                <a:ea typeface="+mn-ea"/>
                <a:cs typeface="+mn-cs"/>
              </a:rPr>
              <a:t>soon as possible.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Put on clean, uncontaminated clothes.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Report to </a:t>
            </a:r>
            <a:r>
              <a:rPr lang="en-US" sz="1100" kern="1200" dirty="0" smtClean="0">
                <a:solidFill>
                  <a:schemeClr val="tx1"/>
                </a:solidFill>
                <a:effectLst/>
                <a:latin typeface="+mn-lt"/>
                <a:ea typeface="+mn-ea"/>
                <a:cs typeface="+mn-cs"/>
              </a:rPr>
              <a:t>your supervisor </a:t>
            </a:r>
            <a:r>
              <a:rPr lang="en-US" sz="1100" kern="1200" dirty="0">
                <a:solidFill>
                  <a:schemeClr val="tx1"/>
                </a:solidFill>
                <a:effectLst/>
                <a:latin typeface="+mn-lt"/>
                <a:ea typeface="+mn-ea"/>
                <a:cs typeface="+mn-cs"/>
              </a:rPr>
              <a:t>or person in </a:t>
            </a:r>
            <a:r>
              <a:rPr lang="en-US" sz="1100" kern="1200" dirty="0" smtClean="0">
                <a:solidFill>
                  <a:schemeClr val="tx1"/>
                </a:solidFill>
                <a:effectLst/>
                <a:latin typeface="+mn-lt"/>
                <a:ea typeface="+mn-ea"/>
                <a:cs typeface="+mn-cs"/>
              </a:rPr>
              <a:t>charge.</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Get medical care immediately if symptoms of pesticide poisoning develop or are suspected.</a:t>
            </a:r>
          </a:p>
          <a:p>
            <a:pPr marL="628650" lvl="1" indent="-171450">
              <a:buFont typeface="Arial" panose="020B0604020202020204" pitchFamily="34" charset="0"/>
              <a:buChar cha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If </a:t>
            </a:r>
            <a:r>
              <a:rPr lang="en-US" sz="1100" dirty="0"/>
              <a:t>pesticides are spilled or sprayed on the body, workers </a:t>
            </a:r>
            <a:r>
              <a:rPr lang="en-US" sz="1100" dirty="0" smtClean="0"/>
              <a:t>must </a:t>
            </a:r>
            <a:r>
              <a:rPr lang="en-US" sz="1100" dirty="0"/>
              <a:t>be trained to use decontamination supplies to wash immediately. </a:t>
            </a:r>
            <a:r>
              <a:rPr lang="en-US" sz="1100" kern="1200" dirty="0">
                <a:solidFill>
                  <a:schemeClr val="tx1"/>
                </a:solidFill>
                <a:effectLst/>
                <a:latin typeface="+mn-lt"/>
                <a:ea typeface="+mn-ea"/>
                <a:cs typeface="+mn-cs"/>
              </a:rPr>
              <a:t>Emergency</a:t>
            </a:r>
            <a:r>
              <a:rPr lang="en-US" sz="1100" kern="1200" baseline="0" dirty="0">
                <a:solidFill>
                  <a:schemeClr val="tx1"/>
                </a:solidFill>
                <a:effectLst/>
                <a:latin typeface="+mn-lt"/>
                <a:ea typeface="+mn-ea"/>
                <a:cs typeface="+mn-cs"/>
              </a:rPr>
              <a:t> d</a:t>
            </a:r>
            <a:r>
              <a:rPr lang="en-US" sz="1100" kern="1200" dirty="0">
                <a:solidFill>
                  <a:schemeClr val="tx1"/>
                </a:solidFill>
                <a:effectLst/>
                <a:latin typeface="+mn-lt"/>
                <a:ea typeface="+mn-ea"/>
                <a:cs typeface="+mn-cs"/>
              </a:rPr>
              <a:t>econtamination procedures are extremely important because they will help reduce the severity of the injury in case of exposure. </a:t>
            </a:r>
          </a:p>
          <a:p>
            <a:pPr marL="228600" indent="-228600">
              <a:buFont typeface="+mj-lt"/>
              <a:buAutoNum type="arabicPeriod"/>
            </a:pPr>
            <a:r>
              <a:rPr lang="en-US" sz="1100" b="0" kern="1200" dirty="0">
                <a:solidFill>
                  <a:schemeClr val="tx1"/>
                </a:solidFill>
                <a:effectLst/>
                <a:latin typeface="+mn-lt"/>
                <a:ea typeface="+mn-ea"/>
                <a:cs typeface="+mn-cs"/>
              </a:rPr>
              <a:t>Important Change to the Rule: </a:t>
            </a:r>
            <a:r>
              <a:rPr lang="en-US" sz="1100" b="0" i="0" u="none" strike="noStrike" kern="1200" baseline="0" dirty="0">
                <a:solidFill>
                  <a:schemeClr val="tx1"/>
                </a:solidFill>
                <a:latin typeface="+mn-lt"/>
                <a:ea typeface="+mn-ea"/>
                <a:cs typeface="+mn-cs"/>
              </a:rPr>
              <a:t>EPA has removed from the regulatory text the provision that allows employers to permit workers </a:t>
            </a:r>
            <a:r>
              <a:rPr lang="en-US" sz="1100" b="0" i="0" u="none" strike="noStrike" kern="1200" baseline="0" dirty="0" smtClean="0">
                <a:solidFill>
                  <a:schemeClr val="tx1"/>
                </a:solidFill>
                <a:latin typeface="+mn-lt"/>
                <a:ea typeface="+mn-ea"/>
                <a:cs typeface="+mn-cs"/>
              </a:rPr>
              <a:t>and handlers to </a:t>
            </a:r>
            <a:r>
              <a:rPr lang="en-US" sz="1100" b="0" i="0" u="none" strike="noStrike" kern="1200" baseline="0" dirty="0">
                <a:solidFill>
                  <a:schemeClr val="tx1"/>
                </a:solidFill>
                <a:latin typeface="+mn-lt"/>
                <a:ea typeface="+mn-ea"/>
                <a:cs typeface="+mn-cs"/>
              </a:rPr>
              <a:t>use clean water from springs, streams, lakes or other sources if that water is more accessible in remote locations where the decontamination supplies are farther than one-quarter mile from where workers and handlers are working. </a:t>
            </a:r>
            <a:r>
              <a:rPr lang="en-US" sz="1100" b="0" i="0" u="none" strike="noStrike" kern="1200" baseline="0" dirty="0" smtClean="0">
                <a:solidFill>
                  <a:schemeClr val="tx1"/>
                </a:solidFill>
                <a:latin typeface="+mn-lt"/>
                <a:ea typeface="+mn-ea"/>
                <a:cs typeface="+mn-cs"/>
              </a:rPr>
              <a:t>Removal of this provision does not prohibit the practice of allowing workers or handlers to use clean water from springs, streams, lakes, or other sources to decontaminate if such water is closer than the provided decontamination supplies, but it removes the responsibility from the employer to ensure that such water meets the standard of being of a quality and temperature that will not cause illness or injury if it contacts the skin or eyes or if it is swallowed. Under the final rule, when </a:t>
            </a:r>
            <a:r>
              <a:rPr lang="en-US" sz="1100" b="0" i="0" u="none" strike="noStrike" kern="1200" baseline="0" dirty="0">
                <a:solidFill>
                  <a:schemeClr val="tx1"/>
                </a:solidFill>
                <a:latin typeface="+mn-lt"/>
                <a:ea typeface="+mn-ea"/>
                <a:cs typeface="+mn-cs"/>
              </a:rPr>
              <a:t>workers or handlers are performing tasks at remote sites more than one-quarter mile from the nearest point of vehicular access, employers must provide all required decontamination supplies (soap, single-use towels, and water, plus clean change of clothing if required) at the nearest point of vehicular access. </a:t>
            </a:r>
            <a:r>
              <a:rPr lang="en-US" sz="1100" b="0" i="0" u="none" strike="noStrike" kern="1200" baseline="0" dirty="0" smtClean="0">
                <a:solidFill>
                  <a:schemeClr val="tx1"/>
                </a:solidFill>
                <a:latin typeface="+mn-lt"/>
                <a:ea typeface="+mn-ea"/>
                <a:cs typeface="+mn-cs"/>
              </a:rPr>
              <a:t>Employers </a:t>
            </a:r>
            <a:r>
              <a:rPr lang="en-US" sz="1100" b="0" i="0" u="none" strike="noStrike" kern="1200" baseline="0" dirty="0">
                <a:solidFill>
                  <a:schemeClr val="tx1"/>
                </a:solidFill>
                <a:latin typeface="+mn-lt"/>
                <a:ea typeface="+mn-ea"/>
                <a:cs typeface="+mn-cs"/>
              </a:rPr>
              <a:t>are required to make the decontamination supplies available as close as possible to the remote site (as determined by how close a vehicle can get) </a:t>
            </a:r>
            <a:r>
              <a:rPr lang="en-US" sz="1100" b="0" i="0" u="none" strike="noStrike" kern="1200" baseline="0" dirty="0" smtClean="0">
                <a:solidFill>
                  <a:schemeClr val="tx1"/>
                </a:solidFill>
                <a:latin typeface="+mn-lt"/>
                <a:ea typeface="+mn-ea"/>
                <a:cs typeface="+mn-cs"/>
              </a:rPr>
              <a:t>but </a:t>
            </a:r>
            <a:r>
              <a:rPr lang="en-US" sz="1100" b="0" i="0" u="none" strike="noStrike" kern="1200" baseline="0" dirty="0">
                <a:solidFill>
                  <a:schemeClr val="tx1"/>
                </a:solidFill>
                <a:latin typeface="+mn-lt"/>
                <a:ea typeface="+mn-ea"/>
                <a:cs typeface="+mn-cs"/>
              </a:rPr>
              <a:t>employers do not have to check or confirm that water from springs, streams, lakes or other sources at remote sites meets the standard of being of a quality and temperature that will not cause illness or injury</a:t>
            </a:r>
            <a:r>
              <a:rPr lang="en-US" sz="1100" b="0" i="0" u="none" strike="noStrike" kern="1200" baseline="0" dirty="0" smtClean="0">
                <a:solidFill>
                  <a:schemeClr val="tx1"/>
                </a:solidFill>
                <a:latin typeface="+mn-lt"/>
                <a:ea typeface="+mn-ea"/>
                <a:cs typeface="+mn-cs"/>
              </a:rPr>
              <a:t>.</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642429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b="0" i="0" u="none" strike="noStrike" kern="1200" baseline="0" dirty="0">
                <a:solidFill>
                  <a:schemeClr val="tx1"/>
                </a:solidFill>
                <a:latin typeface="+mn-lt"/>
                <a:ea typeface="+mn-ea"/>
                <a:cs typeface="+mn-cs"/>
              </a:rPr>
              <a:t>The purpose of the </a:t>
            </a:r>
            <a:r>
              <a:rPr lang="en-US" sz="1100" b="0" i="0" u="none" strike="noStrike" kern="1200" baseline="0" dirty="0" smtClean="0">
                <a:solidFill>
                  <a:schemeClr val="tx1"/>
                </a:solidFill>
                <a:latin typeface="+mn-lt"/>
                <a:ea typeface="+mn-ea"/>
                <a:cs typeface="+mn-cs"/>
              </a:rPr>
              <a:t>safety data sheet (</a:t>
            </a:r>
            <a:r>
              <a:rPr lang="en-US" sz="1100" b="0" i="0" u="none" strike="noStrike" kern="1200" baseline="0" dirty="0">
                <a:solidFill>
                  <a:schemeClr val="tx1"/>
                </a:solidFill>
                <a:latin typeface="+mn-lt"/>
                <a:ea typeface="+mn-ea"/>
                <a:cs typeface="+mn-cs"/>
              </a:rPr>
              <a:t>SDS) is to provide information about chemical and physical hazards, toxicity, first aid, PPE, emergency medical treatment and other information about the pesticides used on the establishment that workers </a:t>
            </a:r>
            <a:r>
              <a:rPr lang="en-US" sz="1100" b="0" i="0" u="none" strike="noStrike" kern="1200" baseline="0" dirty="0" smtClean="0">
                <a:solidFill>
                  <a:schemeClr val="tx1"/>
                </a:solidFill>
                <a:latin typeface="+mn-lt"/>
                <a:ea typeface="+mn-ea"/>
                <a:cs typeface="+mn-cs"/>
              </a:rPr>
              <a:t>and handlers might </a:t>
            </a:r>
            <a:r>
              <a:rPr lang="en-US" sz="1100" b="0" i="0" u="none" strike="noStrike" kern="1200" baseline="0" dirty="0">
                <a:solidFill>
                  <a:schemeClr val="tx1"/>
                </a:solidFill>
                <a:latin typeface="+mn-lt"/>
                <a:ea typeface="+mn-ea"/>
                <a:cs typeface="+mn-cs"/>
              </a:rPr>
              <a:t>come in contact with. </a:t>
            </a:r>
            <a:endParaRPr lang="en-US" sz="11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 should refer to safety data sheets if there is an exposure. </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Your employer should display SDS’s for all pesticides used on the establishment at the central location and they will be available to you during normal working hours.</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SDS’s should match up with pesticide application records.</a:t>
            </a:r>
          </a:p>
          <a:p>
            <a:pPr marL="228600" indent="-228600">
              <a:buFont typeface="+mj-lt"/>
              <a:buAutoNum type="arabicPeriod"/>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Ensure </a:t>
            </a:r>
            <a:r>
              <a:rPr lang="en-US" sz="1100" b="0" i="0" u="none" strike="noStrike" kern="1200" baseline="0" dirty="0">
                <a:solidFill>
                  <a:schemeClr val="tx1"/>
                </a:solidFill>
                <a:latin typeface="+mn-lt"/>
                <a:ea typeface="+mn-ea"/>
                <a:cs typeface="+mn-cs"/>
              </a:rPr>
              <a:t>workers </a:t>
            </a:r>
            <a:r>
              <a:rPr lang="en-US" sz="1100" b="0" i="0" u="none" strike="noStrike" kern="1200" baseline="0" dirty="0" smtClean="0">
                <a:solidFill>
                  <a:schemeClr val="tx1"/>
                </a:solidFill>
                <a:latin typeface="+mn-lt"/>
                <a:ea typeface="+mn-ea"/>
                <a:cs typeface="+mn-cs"/>
              </a:rPr>
              <a:t>understand </a:t>
            </a:r>
            <a:r>
              <a:rPr lang="en-US" sz="1100" b="0" i="0" u="none" strike="noStrike" kern="1200" baseline="0" dirty="0">
                <a:solidFill>
                  <a:schemeClr val="tx1"/>
                </a:solidFill>
                <a:latin typeface="+mn-lt"/>
                <a:ea typeface="+mn-ea"/>
                <a:cs typeface="+mn-cs"/>
              </a:rPr>
              <a:t>what a </a:t>
            </a:r>
            <a:r>
              <a:rPr lang="en-US" sz="1100" b="0" i="0" u="none" strike="noStrike" kern="1200" baseline="0" dirty="0" smtClean="0">
                <a:solidFill>
                  <a:schemeClr val="tx1"/>
                </a:solidFill>
                <a:latin typeface="+mn-lt"/>
                <a:ea typeface="+mn-ea"/>
                <a:cs typeface="+mn-cs"/>
              </a:rPr>
              <a:t>SDS </a:t>
            </a:r>
            <a:r>
              <a:rPr lang="en-US" sz="1100" b="0" i="0" u="none" strike="noStrike" kern="1200" baseline="0" dirty="0">
                <a:solidFill>
                  <a:schemeClr val="tx1"/>
                </a:solidFill>
                <a:latin typeface="+mn-lt"/>
                <a:ea typeface="+mn-ea"/>
                <a:cs typeface="+mn-cs"/>
              </a:rPr>
              <a:t>is and its purpose. </a:t>
            </a:r>
            <a:endParaRPr lang="en-US" sz="1100" b="0" i="0" u="none" strike="noStrike" kern="1200" baseline="0" dirty="0" smtClean="0">
              <a:solidFill>
                <a:schemeClr val="tx1"/>
              </a:solidFill>
              <a:latin typeface="+mn-lt"/>
              <a:ea typeface="+mn-ea"/>
              <a:cs typeface="+mn-cs"/>
            </a:endParaRPr>
          </a:p>
          <a:p>
            <a:pPr marL="228600" indent="-228600">
              <a:buFont typeface="+mj-lt"/>
              <a:buAutoNum type="arabicPeriod"/>
            </a:pPr>
            <a:r>
              <a:rPr lang="en-US" sz="1100" b="0" i="0" u="none" strike="noStrike" kern="1200" baseline="0" dirty="0" smtClean="0">
                <a:solidFill>
                  <a:schemeClr val="tx1"/>
                </a:solidFill>
                <a:latin typeface="+mn-lt"/>
                <a:ea typeface="+mn-ea"/>
                <a:cs typeface="+mn-cs"/>
              </a:rPr>
              <a:t>It is the responsibility of the employer to do all the following:</a:t>
            </a:r>
          </a:p>
          <a:p>
            <a:pPr marL="628650" lvl="1" indent="-171450">
              <a:buFont typeface="Arial" panose="020B0604020202020204" pitchFamily="34" charset="0"/>
              <a:buChar char="•"/>
            </a:pPr>
            <a:r>
              <a:rPr lang="en-US" sz="1100" b="0" i="0" u="none" strike="noStrike" kern="1200" baseline="0" dirty="0" smtClean="0">
                <a:solidFill>
                  <a:schemeClr val="tx1"/>
                </a:solidFill>
                <a:latin typeface="+mn-lt"/>
                <a:ea typeface="+mn-ea"/>
                <a:cs typeface="+mn-cs"/>
              </a:rPr>
              <a:t>Display SDS’s for all pesticides used on the establishment. Copies of the SDS’s used on the establishment must be displayed at a central location on an agricultural establishment that is readily accessible at all times during normal work hours and can be easily seen and read by workers and handlers. Usually this is a location where employees congregate such as where they check in or out of work, change clothes, eat, etc. </a:t>
            </a:r>
            <a:endParaRPr lang="en-US" sz="1100" b="0" baseline="0" dirty="0" smtClean="0"/>
          </a:p>
          <a:p>
            <a:pPr marL="628650" lvl="1" indent="-171450">
              <a:buFont typeface="Arial" panose="020B0604020202020204" pitchFamily="34" charset="0"/>
              <a:buChar char="•"/>
            </a:pPr>
            <a:r>
              <a:rPr lang="en-US" sz="1100" b="0" i="0" u="none" strike="noStrike" kern="1200" baseline="0" dirty="0" smtClean="0">
                <a:solidFill>
                  <a:schemeClr val="tx1"/>
                </a:solidFill>
                <a:latin typeface="+mn-lt"/>
                <a:ea typeface="+mn-ea"/>
                <a:cs typeface="+mn-cs"/>
              </a:rPr>
              <a:t>Provide workers information about location of the SDS’s on the establishment</a:t>
            </a:r>
          </a:p>
          <a:p>
            <a:pPr marL="628650" lvl="1" indent="-171450">
              <a:buFont typeface="Arial" panose="020B0604020202020204" pitchFamily="34" charset="0"/>
              <a:buChar char="•"/>
            </a:pPr>
            <a:r>
              <a:rPr lang="en-US" sz="1100" b="0" i="0" u="none" strike="noStrike" kern="1200" baseline="0" dirty="0" smtClean="0">
                <a:solidFill>
                  <a:schemeClr val="tx1"/>
                </a:solidFill>
                <a:latin typeface="+mn-lt"/>
                <a:ea typeface="+mn-ea"/>
                <a:cs typeface="+mn-cs"/>
              </a:rPr>
              <a:t>Provide workers unimpeded access to SDS’s during normal working hours. </a:t>
            </a:r>
          </a:p>
          <a:p>
            <a:pPr marL="0" indent="0">
              <a:buFont typeface="+mj-lt"/>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601124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 should </a:t>
            </a:r>
            <a:r>
              <a:rPr lang="en-US" sz="1100" b="0" i="0" u="none" strike="noStrike" kern="1200" baseline="0" dirty="0">
                <a:solidFill>
                  <a:schemeClr val="tx1"/>
                </a:solidFill>
                <a:latin typeface="+mn-lt"/>
                <a:ea typeface="+mn-ea"/>
                <a:cs typeface="+mn-cs"/>
              </a:rPr>
              <a:t>seek medical attention as soon as possible if </a:t>
            </a:r>
            <a:r>
              <a:rPr lang="en-US" sz="1100" b="0" i="0" u="none" strike="noStrike" kern="1200" baseline="0" dirty="0" smtClean="0">
                <a:solidFill>
                  <a:schemeClr val="tx1"/>
                </a:solidFill>
                <a:latin typeface="+mn-lt"/>
                <a:ea typeface="+mn-ea"/>
                <a:cs typeface="+mn-cs"/>
              </a:rPr>
              <a:t>you </a:t>
            </a:r>
            <a:r>
              <a:rPr lang="en-US" sz="1100" b="0" i="0" u="none" strike="noStrike" kern="1200" baseline="0" dirty="0">
                <a:solidFill>
                  <a:schemeClr val="tx1"/>
                </a:solidFill>
                <a:latin typeface="+mn-lt"/>
                <a:ea typeface="+mn-ea"/>
                <a:cs typeface="+mn-cs"/>
              </a:rPr>
              <a:t>believe </a:t>
            </a:r>
            <a:r>
              <a:rPr lang="en-US" sz="1100" b="0" i="0" u="none" strike="noStrike" kern="1200" baseline="0" dirty="0" smtClean="0">
                <a:solidFill>
                  <a:schemeClr val="tx1"/>
                </a:solidFill>
                <a:latin typeface="+mn-lt"/>
                <a:ea typeface="+mn-ea"/>
                <a:cs typeface="+mn-cs"/>
              </a:rPr>
              <a:t>you </a:t>
            </a:r>
            <a:r>
              <a:rPr lang="en-US" sz="1100" b="0" i="0" u="none" strike="noStrike" kern="1200" baseline="0" dirty="0">
                <a:solidFill>
                  <a:schemeClr val="tx1"/>
                </a:solidFill>
                <a:latin typeface="+mn-lt"/>
                <a:ea typeface="+mn-ea"/>
                <a:cs typeface="+mn-cs"/>
              </a:rPr>
              <a:t>have been poisoned, injured, or made ill by pesticides.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baseline="0" dirty="0">
                <a:solidFill>
                  <a:schemeClr val="tx1"/>
                </a:solidFill>
                <a:effectLst/>
                <a:latin typeface="+mn-lt"/>
                <a:ea typeface="+mn-ea"/>
                <a:cs typeface="+mn-cs"/>
              </a:rPr>
              <a:t>The name, address and telephone number of a nearby medical care facility capable of providing emergency medical treatment is listed at the central location </a:t>
            </a:r>
            <a:endParaRPr lang="en-US" sz="1100" kern="1200" dirty="0">
              <a:solidFill>
                <a:schemeClr val="tx1"/>
              </a:solidFill>
              <a:effectLst/>
              <a:latin typeface="+mn-lt"/>
              <a:ea typeface="+mn-ea"/>
              <a:cs typeface="+mn-cs"/>
            </a:endParaRPr>
          </a:p>
          <a:p>
            <a:pPr marL="228600" indent="-228600">
              <a:buFont typeface="+mj-lt"/>
              <a:buAutoNum type="arabicPeriod"/>
            </a:pPr>
            <a:r>
              <a:rPr lang="en-US" sz="1100" b="0" i="0" u="none" strike="noStrike" kern="1200" baseline="0" dirty="0" smtClean="0">
                <a:solidFill>
                  <a:schemeClr val="tx1"/>
                </a:solidFill>
                <a:latin typeface="+mn-lt"/>
                <a:ea typeface="+mn-ea"/>
                <a:cs typeface="+mn-cs"/>
              </a:rPr>
              <a:t>Your </a:t>
            </a:r>
            <a:r>
              <a:rPr lang="en-US" sz="1100" b="0" i="0" u="none" strike="noStrike" kern="1200" baseline="0" dirty="0">
                <a:solidFill>
                  <a:schemeClr val="tx1"/>
                </a:solidFill>
                <a:latin typeface="+mn-lt"/>
                <a:ea typeface="+mn-ea"/>
                <a:cs typeface="+mn-cs"/>
              </a:rPr>
              <a:t>agricultural employer </a:t>
            </a:r>
            <a:r>
              <a:rPr lang="en-US" sz="1100" dirty="0"/>
              <a:t>will provide transportation.</a:t>
            </a:r>
            <a:r>
              <a:rPr lang="en-US" sz="1100" baseline="0" dirty="0"/>
              <a:t> They </a:t>
            </a:r>
            <a:r>
              <a:rPr lang="en-US" sz="1100" dirty="0"/>
              <a:t>can “make transportation available” by: taking </a:t>
            </a:r>
            <a:r>
              <a:rPr lang="en-US" sz="1100" dirty="0" smtClean="0"/>
              <a:t>you to </a:t>
            </a:r>
            <a:r>
              <a:rPr lang="en-US" sz="1100" dirty="0"/>
              <a:t>the medical care facility, by calling an emergency vehicle, such as an ambulance, or by making sure </a:t>
            </a:r>
            <a:r>
              <a:rPr lang="en-US" sz="1100" dirty="0" smtClean="0"/>
              <a:t>you have</a:t>
            </a:r>
            <a:r>
              <a:rPr lang="en-US" sz="1100" baseline="0" dirty="0" smtClean="0"/>
              <a:t> </a:t>
            </a:r>
            <a:r>
              <a:rPr lang="en-US" sz="1100" dirty="0" smtClean="0"/>
              <a:t>a </a:t>
            </a:r>
            <a:r>
              <a:rPr lang="en-US" sz="1100" dirty="0"/>
              <a:t>ride to the medical care facility with someone else</a:t>
            </a:r>
            <a:r>
              <a:rPr lang="en-US" sz="1100" dirty="0" smtClean="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8805885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8D48360A-A602-4FE5-A1B2-9083562A9F2F}" type="slidenum">
              <a:rPr lang="en-US" altLang="en-US">
                <a:solidFill>
                  <a:prstClr val="black"/>
                </a:solidFill>
              </a:rPr>
              <a:pPr eaLnBrk="1" hangingPunct="1"/>
              <a:t>47</a:t>
            </a:fld>
            <a:endParaRPr lang="en-US" altLang="en-US" dirty="0">
              <a:solidFill>
                <a:prstClr val="black"/>
              </a:solidFill>
            </a:endParaRPr>
          </a:p>
        </p:txBody>
      </p:sp>
      <p:sp>
        <p:nvSpPr>
          <p:cNvPr id="155651"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If pesticide gets on </a:t>
            </a:r>
            <a:r>
              <a:rPr lang="en-US" sz="1100" kern="1200" dirty="0" smtClean="0">
                <a:solidFill>
                  <a:schemeClr val="tx1"/>
                </a:solidFill>
                <a:effectLst/>
                <a:latin typeface="+mn-lt"/>
                <a:ea typeface="+mn-ea"/>
                <a:cs typeface="+mn-cs"/>
              </a:rPr>
              <a:t>your </a:t>
            </a:r>
            <a:r>
              <a:rPr lang="en-US" sz="1100" kern="1200" dirty="0">
                <a:solidFill>
                  <a:schemeClr val="tx1"/>
                </a:solidFill>
                <a:effectLst/>
                <a:latin typeface="+mn-lt"/>
                <a:ea typeface="+mn-ea"/>
                <a:cs typeface="+mn-cs"/>
              </a:rPr>
              <a:t>skin, the faster the chemical is washed off, the more minor the injury. The following steps</a:t>
            </a:r>
            <a:r>
              <a:rPr lang="en-US" sz="1100" kern="1200" baseline="0" dirty="0">
                <a:solidFill>
                  <a:schemeClr val="tx1"/>
                </a:solidFill>
                <a:effectLst/>
                <a:latin typeface="+mn-lt"/>
                <a:ea typeface="+mn-ea"/>
                <a:cs typeface="+mn-cs"/>
              </a:rPr>
              <a:t> should be taken </a:t>
            </a:r>
            <a:r>
              <a:rPr lang="en-US" sz="1100" kern="1200" dirty="0">
                <a:solidFill>
                  <a:schemeClr val="tx1"/>
                </a:solidFill>
                <a:effectLst/>
                <a:latin typeface="+mn-lt"/>
                <a:ea typeface="+mn-ea"/>
                <a:cs typeface="+mn-cs"/>
              </a:rPr>
              <a:t>in the event of a skin exposure:</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Remove clothing </a:t>
            </a:r>
            <a:r>
              <a:rPr lang="en-US" sz="1100" kern="1200" dirty="0" smtClean="0">
                <a:solidFill>
                  <a:schemeClr val="tx1"/>
                </a:solidFill>
                <a:effectLst/>
                <a:latin typeface="+mn-lt"/>
                <a:ea typeface="+mn-ea"/>
                <a:cs typeface="+mn-cs"/>
              </a:rPr>
              <a:t>carefully but as quickly as possible. Try to limit contact with the</a:t>
            </a:r>
            <a:r>
              <a:rPr lang="en-US" sz="1100" kern="1200" baseline="0" dirty="0" smtClean="0">
                <a:solidFill>
                  <a:schemeClr val="tx1"/>
                </a:solidFill>
                <a:effectLst/>
                <a:latin typeface="+mn-lt"/>
                <a:ea typeface="+mn-ea"/>
                <a:cs typeface="+mn-cs"/>
              </a:rPr>
              <a:t> skin.</a:t>
            </a:r>
            <a:r>
              <a:rPr lang="en-US" sz="11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Rinse </a:t>
            </a:r>
            <a:r>
              <a:rPr lang="en-US" sz="1100" kern="1200" dirty="0" smtClean="0">
                <a:solidFill>
                  <a:schemeClr val="tx1"/>
                </a:solidFill>
                <a:effectLst/>
                <a:latin typeface="+mn-lt"/>
                <a:ea typeface="+mn-ea"/>
                <a:cs typeface="+mn-cs"/>
              </a:rPr>
              <a:t>skin.</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Cleanse </a:t>
            </a:r>
            <a:r>
              <a:rPr lang="en-US" sz="1100" kern="1200" dirty="0" smtClean="0">
                <a:solidFill>
                  <a:schemeClr val="tx1"/>
                </a:solidFill>
                <a:effectLst/>
                <a:latin typeface="+mn-lt"/>
                <a:ea typeface="+mn-ea"/>
                <a:cs typeface="+mn-cs"/>
              </a:rPr>
              <a:t>skin </a:t>
            </a:r>
            <a:r>
              <a:rPr lang="en-US" sz="1100" kern="1200" dirty="0">
                <a:solidFill>
                  <a:schemeClr val="tx1"/>
                </a:solidFill>
                <a:effectLst/>
                <a:latin typeface="+mn-lt"/>
                <a:ea typeface="+mn-ea"/>
                <a:cs typeface="+mn-cs"/>
              </a:rPr>
              <a:t>and hair thoroughly with soap and </a:t>
            </a:r>
            <a:r>
              <a:rPr lang="en-US" sz="1100" kern="1200" dirty="0" smtClean="0">
                <a:solidFill>
                  <a:schemeClr val="tx1"/>
                </a:solidFill>
                <a:effectLst/>
                <a:latin typeface="+mn-lt"/>
                <a:ea typeface="+mn-ea"/>
                <a:cs typeface="+mn-cs"/>
              </a:rPr>
              <a:t>water.</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Dry and cover the victim with any clean item </a:t>
            </a:r>
            <a:r>
              <a:rPr lang="en-US" sz="1100" kern="1200" dirty="0" smtClean="0">
                <a:solidFill>
                  <a:schemeClr val="tx1"/>
                </a:solidFill>
                <a:effectLst/>
                <a:latin typeface="+mn-lt"/>
                <a:ea typeface="+mn-ea"/>
                <a:cs typeface="+mn-cs"/>
              </a:rPr>
              <a:t>available. </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If there is a chemical skin burn avoid using ointments, lotions, powders, and other drugs in first aid treatments of burns, and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Get medical attention if necessary. </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the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s-MX" sz="1100" b="1" noProof="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Agricultural </a:t>
            </a:r>
            <a:r>
              <a:rPr lang="en-US" sz="1100" kern="1200" dirty="0">
                <a:solidFill>
                  <a:schemeClr val="tx1"/>
                </a:solidFill>
                <a:effectLst/>
                <a:latin typeface="+mn-lt"/>
                <a:ea typeface="+mn-ea"/>
                <a:cs typeface="+mn-cs"/>
              </a:rPr>
              <a:t>workers </a:t>
            </a:r>
            <a:r>
              <a:rPr lang="en-US" sz="1100" kern="1200" dirty="0" smtClean="0">
                <a:solidFill>
                  <a:schemeClr val="tx1"/>
                </a:solidFill>
                <a:effectLst/>
                <a:latin typeface="+mn-lt"/>
                <a:ea typeface="+mn-ea"/>
                <a:cs typeface="+mn-cs"/>
              </a:rPr>
              <a:t>need </a:t>
            </a:r>
            <a:r>
              <a:rPr lang="en-US" sz="1100" kern="1200" dirty="0">
                <a:solidFill>
                  <a:schemeClr val="tx1"/>
                </a:solidFill>
                <a:effectLst/>
                <a:latin typeface="+mn-lt"/>
                <a:ea typeface="+mn-ea"/>
                <a:cs typeface="+mn-cs"/>
              </a:rPr>
              <a:t>to know about</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the correct first aid procedures for pesticide injuries or poisoning. There are some things</a:t>
            </a:r>
            <a:r>
              <a:rPr lang="en-US" sz="1100" kern="1200" baseline="0" dirty="0">
                <a:solidFill>
                  <a:schemeClr val="tx1"/>
                </a:solidFill>
                <a:effectLst/>
                <a:latin typeface="+mn-lt"/>
                <a:ea typeface="+mn-ea"/>
                <a:cs typeface="+mn-cs"/>
              </a:rPr>
              <a:t> workers </a:t>
            </a:r>
            <a:r>
              <a:rPr lang="en-US" sz="1100" kern="1200" dirty="0">
                <a:solidFill>
                  <a:schemeClr val="tx1"/>
                </a:solidFill>
                <a:effectLst/>
                <a:latin typeface="+mn-lt"/>
                <a:ea typeface="+mn-ea"/>
                <a:cs typeface="+mn-cs"/>
              </a:rPr>
              <a:t>can do immediately to lessen a potential injury before the person (victim) is taken to the medical facility</a:t>
            </a:r>
            <a:r>
              <a:rPr lang="en-US" sz="11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044590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C2C2784-E83F-4BD0-93A3-77050B2C6C10}" type="slidenum">
              <a:rPr lang="en-US" altLang="en-US">
                <a:solidFill>
                  <a:prstClr val="black"/>
                </a:solidFill>
              </a:rPr>
              <a:pPr eaLnBrk="1" hangingPunct="1"/>
              <a:t>48</a:t>
            </a:fld>
            <a:endParaRPr lang="en-US" altLang="en-US" dirty="0">
              <a:solidFill>
                <a:prstClr val="black"/>
              </a:solidFill>
            </a:endParaRPr>
          </a:p>
        </p:txBody>
      </p:sp>
      <p:sp>
        <p:nvSpPr>
          <p:cNvPr id="158723"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If pesticide gets into someone’s eye, help the victim to:</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Rinse the eye </a:t>
            </a:r>
            <a:r>
              <a:rPr lang="en-US" sz="1100" kern="1200" dirty="0" smtClean="0">
                <a:solidFill>
                  <a:schemeClr val="tx1"/>
                </a:solidFill>
                <a:effectLst/>
                <a:latin typeface="+mn-lt"/>
                <a:ea typeface="+mn-ea"/>
                <a:cs typeface="+mn-cs"/>
              </a:rPr>
              <a:t>gently with </a:t>
            </a:r>
            <a:r>
              <a:rPr lang="en-US" sz="1100" kern="1200" dirty="0">
                <a:solidFill>
                  <a:schemeClr val="tx1"/>
                </a:solidFill>
                <a:effectLst/>
                <a:latin typeface="+mn-lt"/>
                <a:ea typeface="+mn-ea"/>
                <a:cs typeface="+mn-cs"/>
              </a:rPr>
              <a:t>clean water. </a:t>
            </a:r>
          </a:p>
          <a:p>
            <a:pPr marL="628650" lvl="1" indent="-171450">
              <a:buFont typeface="Arial" panose="020B0604020202020204" pitchFamily="34" charset="0"/>
              <a:buChar char="•"/>
            </a:pPr>
            <a:r>
              <a:rPr lang="en-US" sz="1100" dirty="0">
                <a:effectLst/>
              </a:rPr>
              <a:t>Hold the eye under a shower, or pour water into the eye using a clean water container. Keep the eye open and as wide as possible while flushing. Continue flushing for at least 15 minutes.</a:t>
            </a:r>
          </a:p>
          <a:p>
            <a:pPr marL="628650" lvl="1" indent="-171450">
              <a:buFont typeface="Arial" panose="020B0604020202020204" pitchFamily="34" charset="0"/>
              <a:buChar char="•"/>
            </a:pPr>
            <a:r>
              <a:rPr lang="en-US" sz="1100" dirty="0">
                <a:effectLst/>
              </a:rPr>
              <a:t>Report</a:t>
            </a:r>
            <a:r>
              <a:rPr lang="en-US" sz="1100" baseline="0" dirty="0">
                <a:effectLst/>
              </a:rPr>
              <a:t> to </a:t>
            </a:r>
            <a:r>
              <a:rPr lang="en-US" sz="1100" baseline="0" dirty="0" smtClean="0">
                <a:effectLst/>
              </a:rPr>
              <a:t>your supervisor </a:t>
            </a:r>
            <a:r>
              <a:rPr lang="en-US" sz="1100" baseline="0" dirty="0">
                <a:effectLst/>
              </a:rPr>
              <a:t>or person in charge. </a:t>
            </a:r>
          </a:p>
          <a:p>
            <a:pPr marL="628650" lvl="1" indent="-171450">
              <a:buFont typeface="Arial" panose="020B0604020202020204" pitchFamily="34" charset="0"/>
              <a:buChar char="•"/>
            </a:pPr>
            <a:r>
              <a:rPr lang="en-US" sz="1100" dirty="0">
                <a:effectLst/>
              </a:rPr>
              <a:t>Seek immediate medical treatment after flushing</a:t>
            </a:r>
            <a:r>
              <a:rPr lang="en-US" sz="1100" dirty="0" smtClean="0">
                <a:effectLst/>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the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pPr marL="628650" lvl="1" indent="-171450">
              <a:buFont typeface="Arial" panose="020B0604020202020204" pitchFamily="34" charset="0"/>
              <a:buChar char="•"/>
            </a:pPr>
            <a:endParaRPr lang="en-US" sz="1100" dirty="0">
              <a:effectLs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sz="1100" b="0" i="0" baseline="0" dirty="0" smtClean="0">
                <a:solidFill>
                  <a:srgbClr val="000000"/>
                </a:solidFill>
                <a:cs typeface="Times New Roman" panose="02020603050405020304" pitchFamily="18" charset="0"/>
              </a:rPr>
              <a:t>Workers need </a:t>
            </a:r>
            <a:r>
              <a:rPr lang="en-US" altLang="en-US" sz="1100" b="0" i="0" baseline="0" dirty="0">
                <a:solidFill>
                  <a:srgbClr val="000000"/>
                </a:solidFill>
                <a:cs typeface="Times New Roman" panose="02020603050405020304" pitchFamily="18" charset="0"/>
              </a:rPr>
              <a:t>to know how to assist a person if pesticides get into his or her eyes. </a:t>
            </a:r>
            <a:r>
              <a:rPr lang="en-US" sz="1100" dirty="0">
                <a:effectLst/>
              </a:rPr>
              <a:t>Knowing what to do for an eye emergency can save valuable time and possibly prevent vision loss.</a:t>
            </a:r>
            <a:endParaRPr lang="en-US" altLang="en-US" sz="1100" b="0" i="0" baseline="0" dirty="0">
              <a:solidFill>
                <a:srgbClr val="000000"/>
              </a:solidFill>
              <a:cs typeface="Times New Roman" panose="02020603050405020304" pitchFamily="18" charset="0"/>
            </a:endParaRPr>
          </a:p>
          <a:p>
            <a:pPr marL="628650" lvl="1" indent="-171450">
              <a:buFont typeface="Arial" panose="020B0604020202020204" pitchFamily="34" charset="0"/>
              <a:buChar char="•"/>
            </a:pPr>
            <a:r>
              <a:rPr lang="en-US" sz="1100" dirty="0">
                <a:effectLst/>
              </a:rPr>
              <a:t>If a contact lens is in the eye, begin flushing over the lens</a:t>
            </a:r>
            <a:r>
              <a:rPr lang="en-US" sz="1100" baseline="0" dirty="0">
                <a:effectLst/>
              </a:rPr>
              <a:t> immediately. Then, if possible, help the victim remove the lens. Lens might hold the chemical against the cornea. </a:t>
            </a:r>
            <a:r>
              <a:rPr lang="en-US" sz="1100" dirty="0">
                <a:effectLst/>
              </a:rPr>
              <a:t/>
            </a:r>
            <a:br>
              <a:rPr lang="en-US" sz="1100" dirty="0">
                <a:effectLst/>
              </a:rPr>
            </a:br>
            <a:r>
              <a:rPr lang="en-US" sz="1100" kern="1200" dirty="0">
                <a:solidFill>
                  <a:schemeClr val="tx1"/>
                </a:solidFill>
                <a:effectLst/>
                <a:latin typeface="+mn-lt"/>
                <a:ea typeface="+mn-ea"/>
                <a:cs typeface="+mn-cs"/>
              </a:rPr>
              <a:t>The person providing first aid must make sure the water is not too hot or have a temperature</a:t>
            </a:r>
            <a:r>
              <a:rPr lang="en-US" sz="1100" kern="1200" baseline="0" dirty="0">
                <a:solidFill>
                  <a:schemeClr val="tx1"/>
                </a:solidFill>
                <a:effectLst/>
                <a:latin typeface="+mn-lt"/>
                <a:ea typeface="+mn-ea"/>
                <a:cs typeface="+mn-cs"/>
              </a:rPr>
              <a:t> that might cause further damage to the eye tissue</a:t>
            </a:r>
            <a:r>
              <a:rPr lang="en-US" sz="1100" kern="1200" dirty="0">
                <a:solidFill>
                  <a:schemeClr val="tx1"/>
                </a:solidFill>
                <a:effectLst/>
                <a:latin typeface="+mn-lt"/>
                <a:ea typeface="+mn-ea"/>
                <a:cs typeface="+mn-cs"/>
              </a:rPr>
              <a:t>. The water flow must be gentle.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The person’s head must be turned so that the affected eye is lower than the unaffected one. This will keep contaminated water from getting into the other eye.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Never add any kind of medicine or substance to the eye rinsing water, nor administer any substance or lotion to the victim after rinsing.</a:t>
            </a:r>
          </a:p>
          <a:p>
            <a:pPr marL="628650" lvl="1" indent="-171450">
              <a:buFont typeface="Arial" panose="020B0604020202020204" pitchFamily="34" charset="0"/>
              <a:buChar char="•"/>
            </a:pPr>
            <a:r>
              <a:rPr lang="en-US" sz="1100" dirty="0">
                <a:effectLst/>
              </a:rPr>
              <a:t>DO NOT bandage the eye</a:t>
            </a:r>
            <a:r>
              <a:rPr lang="en-US" sz="1100" dirty="0" smtClean="0">
                <a:effectLst/>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835804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6CF8F1B-749B-417A-8756-C5E0F58481D2}" type="slidenum">
              <a:rPr lang="en-US" altLang="en-US">
                <a:solidFill>
                  <a:prstClr val="black"/>
                </a:solidFill>
              </a:rPr>
              <a:pPr eaLnBrk="1" hangingPunct="1"/>
              <a:t>49</a:t>
            </a:fld>
            <a:endParaRPr lang="en-US" altLang="en-US" dirty="0">
              <a:solidFill>
                <a:prstClr val="black"/>
              </a:solidFill>
            </a:endParaRPr>
          </a:p>
        </p:txBody>
      </p:sp>
      <p:sp>
        <p:nvSpPr>
          <p:cNvPr id="157699"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If a person has inhaled pesticides, the first aid responder should: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Before rescuing anyone</a:t>
            </a:r>
            <a:r>
              <a:rPr lang="en-US" sz="1100" kern="1200" baseline="0" dirty="0">
                <a:solidFill>
                  <a:schemeClr val="tx1"/>
                </a:solidFill>
                <a:effectLst/>
                <a:latin typeface="+mn-lt"/>
                <a:ea typeface="+mn-ea"/>
                <a:cs typeface="+mn-cs"/>
              </a:rPr>
              <a:t> from a closed area</a:t>
            </a:r>
            <a:r>
              <a:rPr lang="en-US" sz="1100" kern="1200" dirty="0">
                <a:solidFill>
                  <a:schemeClr val="tx1"/>
                </a:solidFill>
                <a:effectLst/>
                <a:latin typeface="+mn-lt"/>
                <a:ea typeface="+mn-ea"/>
                <a:cs typeface="+mn-cs"/>
              </a:rPr>
              <a:t>, make sure that you do not expose yourself to the same danger. Wear the appropriate protective equipment.</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Move the person to fresh air.</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Loosen any clothing that makes breathing difficult. </a:t>
            </a: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Give mouth to mouth resuscitation if the person is not breathing</a:t>
            </a:r>
            <a:r>
              <a:rPr lang="en-US" sz="1100" kern="1200" dirty="0" smtClean="0">
                <a:solidFill>
                  <a:schemeClr val="tx1"/>
                </a:solidFill>
                <a:effectLst/>
                <a:latin typeface="+mn-lt"/>
                <a:ea typeface="+mn-ea"/>
                <a:cs typeface="+mn-cs"/>
              </a:rPr>
              <a:t>. Only a person trained in CPR should give mouth to mouth.</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100" kern="1200" dirty="0">
                <a:solidFill>
                  <a:schemeClr val="tx1"/>
                </a:solidFill>
                <a:effectLst/>
                <a:latin typeface="+mn-lt"/>
                <a:ea typeface="+mn-ea"/>
                <a:cs typeface="+mn-cs"/>
              </a:rPr>
              <a:t>Get medical attention for the victim. </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s-MX" sz="1100" b="1" noProof="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Make </a:t>
            </a:r>
            <a:r>
              <a:rPr lang="en-US" sz="1100" kern="1200" dirty="0">
                <a:solidFill>
                  <a:schemeClr val="tx1"/>
                </a:solidFill>
                <a:effectLst/>
                <a:latin typeface="+mn-lt"/>
                <a:ea typeface="+mn-ea"/>
                <a:cs typeface="+mn-cs"/>
              </a:rPr>
              <a:t>sure that </a:t>
            </a:r>
            <a:r>
              <a:rPr lang="en-US" sz="1100" kern="1200" baseline="0" dirty="0" smtClean="0">
                <a:solidFill>
                  <a:schemeClr val="tx1"/>
                </a:solidFill>
                <a:effectLst/>
                <a:latin typeface="+mn-lt"/>
                <a:ea typeface="+mn-ea"/>
                <a:cs typeface="+mn-cs"/>
              </a:rPr>
              <a:t>workers understand </a:t>
            </a:r>
            <a:r>
              <a:rPr lang="en-US" sz="1100" kern="1200" baseline="0" dirty="0">
                <a:solidFill>
                  <a:schemeClr val="tx1"/>
                </a:solidFill>
                <a:effectLst/>
                <a:latin typeface="+mn-lt"/>
                <a:ea typeface="+mn-ea"/>
                <a:cs typeface="+mn-cs"/>
              </a:rPr>
              <a:t>that before rescuing anyone, the first aid responder must be wearing the appropriate PPE to avoid putting himself at risk. </a:t>
            </a:r>
            <a:endParaRPr lang="en-US" sz="11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49110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Information required to be covered: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You will be working as an agricultural worker. An agricultural worker is any person working in a field that has been sprayed with any type of pesticide, or that has had</a:t>
            </a:r>
            <a:r>
              <a:rPr lang="en-US" sz="1100" baseline="0" dirty="0" smtClean="0"/>
              <a:t> a Restricted-Entry Interval (REI) in effect</a:t>
            </a:r>
            <a:r>
              <a:rPr lang="en-US" sz="1100" dirty="0" smtClean="0"/>
              <a:t> within the last 30 days. </a:t>
            </a:r>
            <a:r>
              <a:rPr lang="en-US" sz="1100" kern="1200" dirty="0" smtClean="0">
                <a:solidFill>
                  <a:schemeClr val="tx1"/>
                </a:solidFill>
                <a:effectLst/>
                <a:latin typeface="+mn-lt"/>
                <a:ea typeface="+mn-ea"/>
                <a:cs typeface="+mn-cs"/>
              </a:rPr>
              <a:t>The REI is the amount of time that must pass after a pesticide application</a:t>
            </a:r>
            <a:r>
              <a:rPr lang="en-US" sz="1100" kern="1200" baseline="0" dirty="0" smtClean="0">
                <a:solidFill>
                  <a:schemeClr val="tx1"/>
                </a:solidFill>
                <a:effectLst/>
                <a:latin typeface="+mn-lt"/>
                <a:ea typeface="+mn-ea"/>
                <a:cs typeface="+mn-cs"/>
              </a:rPr>
              <a:t> before it is safe for workers to enter the area without the proper training and protection.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You will be doing agricultural</a:t>
            </a:r>
            <a:r>
              <a:rPr lang="en-US" sz="1100" baseline="0" dirty="0" smtClean="0"/>
              <a:t> tasks with high-contact:</a:t>
            </a:r>
            <a:r>
              <a:rPr lang="en-US" sz="1100" dirty="0" smtClean="0"/>
              <a:t> weeding, moving irrigation equipment, pruning, harvesting, etc.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You will NOT</a:t>
            </a:r>
            <a:r>
              <a:rPr lang="en-US" sz="1100" baseline="0" dirty="0" smtClean="0"/>
              <a:t> handle pesticides.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100" dirty="0" smtClean="0"/>
              <a:t>Start this section with a discussion question. “The person in this picture is an agricultural worker.</a:t>
            </a:r>
            <a:r>
              <a:rPr lang="en-US" sz="1100" baseline="0" dirty="0" smtClean="0"/>
              <a:t> As a worker, what kinds of tasks does she do?”</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064659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EF400400-08D3-4AD6-AF8C-7962AD9AC400}" type="slidenum">
              <a:rPr lang="en-US" altLang="en-US">
                <a:solidFill>
                  <a:prstClr val="black"/>
                </a:solidFill>
              </a:rPr>
              <a:pPr eaLnBrk="1" hangingPunct="1"/>
              <a:t>50</a:t>
            </a:fld>
            <a:endParaRPr lang="en-US" altLang="en-US" dirty="0">
              <a:solidFill>
                <a:prstClr val="black"/>
              </a:solidFill>
            </a:endParaRPr>
          </a:p>
        </p:txBody>
      </p:sp>
      <p:sp>
        <p:nvSpPr>
          <p:cNvPr id="156675" name="Rectangle 2"/>
          <p:cNvSpPr>
            <a:spLocks noGrp="1" noRot="1" noChangeAspect="1" noChangeArrowheads="1" noTextEdit="1"/>
          </p:cNvSpPr>
          <p:nvPr>
            <p:ph type="sldImg"/>
          </p:nvPr>
        </p:nvSpPr>
        <p:spPr bwMode="auto">
          <a:xfrm>
            <a:off x="458788"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974725" y="4560888"/>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a:t>Information required to be covered: </a:t>
            </a:r>
          </a:p>
          <a:p>
            <a:pPr marL="228600" indent="-228600">
              <a:buFont typeface="+mj-lt"/>
              <a:buAutoNum type="arabicPeriod"/>
            </a:pPr>
            <a:r>
              <a:rPr lang="en-US" sz="1100" kern="1200" dirty="0">
                <a:solidFill>
                  <a:schemeClr val="tx1"/>
                </a:solidFill>
                <a:effectLst/>
                <a:latin typeface="+mn-lt"/>
                <a:ea typeface="+mn-ea"/>
                <a:cs typeface="+mn-cs"/>
              </a:rPr>
              <a:t>Never induce vomiting if the victim is unconscious, suffering convulsions, or lying face up. </a:t>
            </a:r>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100" kern="1200" dirty="0" smtClean="0">
                <a:solidFill>
                  <a:schemeClr val="tx1"/>
                </a:solidFill>
                <a:effectLst/>
                <a:latin typeface="+mn-lt"/>
                <a:ea typeface="+mn-ea"/>
                <a:cs typeface="+mn-cs"/>
              </a:rPr>
              <a:t>Some products</a:t>
            </a:r>
            <a:r>
              <a:rPr lang="en-US" sz="1100" kern="1200" baseline="0" dirty="0" smtClean="0">
                <a:solidFill>
                  <a:schemeClr val="tx1"/>
                </a:solidFill>
                <a:effectLst/>
                <a:latin typeface="+mn-lt"/>
                <a:ea typeface="+mn-ea"/>
                <a:cs typeface="+mn-cs"/>
              </a:rPr>
              <a:t> have ingredients that make regurgitation worse, so check the label or safety data sheet (SDS) before proceeding. The label and or safety data sheet should have information about whether to induce vomiting.</a:t>
            </a:r>
            <a:endParaRPr lang="en-US" sz="1100" kern="1200" dirty="0">
              <a:solidFill>
                <a:schemeClr val="tx1"/>
              </a:solidFill>
              <a:effectLst/>
              <a:latin typeface="+mn-lt"/>
              <a:ea typeface="+mn-ea"/>
              <a:cs typeface="+mn-cs"/>
            </a:endParaRPr>
          </a:p>
          <a:p>
            <a:pPr marL="228600" lvl="0" indent="-228600">
              <a:buFont typeface="+mj-lt"/>
              <a:buAutoNum type="arabicPeriod"/>
            </a:pPr>
            <a:r>
              <a:rPr lang="en-US" sz="1100" kern="1200" dirty="0">
                <a:solidFill>
                  <a:schemeClr val="tx1"/>
                </a:solidFill>
                <a:effectLst/>
                <a:latin typeface="+mn-lt"/>
                <a:ea typeface="+mn-ea"/>
                <a:cs typeface="+mn-cs"/>
              </a:rPr>
              <a:t>Always read the label or call the poison control center. </a:t>
            </a:r>
          </a:p>
          <a:p>
            <a:pPr marL="228600" lvl="0" indent="-228600">
              <a:buFont typeface="+mj-lt"/>
              <a:buAutoNum type="arabicPeriod"/>
            </a:pPr>
            <a:r>
              <a:rPr lang="en-US" sz="1100" kern="1200" dirty="0">
                <a:solidFill>
                  <a:schemeClr val="tx1"/>
                </a:solidFill>
                <a:effectLst/>
                <a:latin typeface="+mn-lt"/>
                <a:ea typeface="+mn-ea"/>
                <a:cs typeface="+mn-cs"/>
              </a:rPr>
              <a:t>Get medical attention for the victim. </a:t>
            </a:r>
            <a:endParaRPr lang="en-US" sz="11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should refer to the safety data sheets </a:t>
            </a:r>
            <a:r>
              <a:rPr lang="en-US" sz="1100" b="0" i="0" kern="1200" dirty="0" smtClean="0">
                <a:solidFill>
                  <a:schemeClr val="tx1"/>
                </a:solidFill>
                <a:effectLst/>
                <a:latin typeface="+mn-lt"/>
                <a:ea typeface="+mn-ea"/>
                <a:cs typeface="+mn-cs"/>
              </a:rPr>
              <a:t>for information about first aid instructions and potential symptoms if there is an exposure.</a:t>
            </a:r>
            <a:endParaRPr lang="en-US" sz="1100" b="0" i="0" u="none" strike="noStrike" kern="1200" baseline="0" dirty="0" smtClean="0">
              <a:solidFill>
                <a:schemeClr val="tx1"/>
              </a:solidFill>
              <a:latin typeface="+mn-lt"/>
              <a:ea typeface="+mn-ea"/>
              <a:cs typeface="+mn-cs"/>
            </a:endParaRPr>
          </a:p>
          <a:p>
            <a:r>
              <a:rPr lang="en-US" sz="11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a:t>
            </a:r>
            <a:r>
              <a:rPr lang="en-US" sz="1100" kern="1200" dirty="0">
                <a:solidFill>
                  <a:schemeClr val="tx1"/>
                </a:solidFill>
                <a:effectLst/>
                <a:latin typeface="+mn-lt"/>
                <a:ea typeface="+mn-ea"/>
                <a:cs typeface="+mn-cs"/>
              </a:rPr>
              <a:t>most important decision a worker or handler providing first aid needs to make when a person has swallowed pesticides is whether or not to induce vomiting. The victim’s life may depend on this decision; therefore, it must be made </a:t>
            </a:r>
            <a:r>
              <a:rPr lang="en-US" sz="1100" kern="1200" dirty="0" smtClean="0">
                <a:solidFill>
                  <a:schemeClr val="tx1"/>
                </a:solidFill>
                <a:effectLst/>
                <a:latin typeface="+mn-lt"/>
                <a:ea typeface="+mn-ea"/>
                <a:cs typeface="+mn-cs"/>
              </a:rPr>
              <a:t>accurately.</a:t>
            </a:r>
          </a:p>
        </p:txBody>
      </p:sp>
    </p:spTree>
    <p:extLst>
      <p:ext uri="{BB962C8B-B14F-4D97-AF65-F5344CB8AC3E}">
        <p14:creationId xmlns:p14="http://schemas.microsoft.com/office/powerpoint/2010/main" val="24880526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employer must provide you specific</a:t>
            </a:r>
            <a:r>
              <a:rPr lang="en-US" baseline="0" dirty="0" smtClean="0"/>
              <a:t> protections under the WPS.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51</a:t>
            </a:fld>
            <a:endParaRPr lang="en-US" dirty="0"/>
          </a:p>
        </p:txBody>
      </p:sp>
    </p:spTree>
    <p:extLst>
      <p:ext uri="{BB962C8B-B14F-4D97-AF65-F5344CB8AC3E}">
        <p14:creationId xmlns:p14="http://schemas.microsoft.com/office/powerpoint/2010/main" val="2763381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lvl="0" indent="-228600">
              <a:buFont typeface="+mj-lt"/>
              <a:buAutoNum type="arabicPeriod"/>
            </a:pPr>
            <a:r>
              <a:rPr lang="en-US" sz="1100" dirty="0" smtClean="0"/>
              <a:t>It is your employer’s responsibility is to make sure you get annual pesticide safety training before you begin your work to remind you of the basic steps you can take to protect yourself and your family.</a:t>
            </a:r>
          </a:p>
          <a:p>
            <a:pPr marL="228600" lvl="0" indent="-228600">
              <a:buFont typeface="+mj-lt"/>
              <a:buAutoNum type="arabicPeriod"/>
            </a:pPr>
            <a:r>
              <a:rPr lang="en-US" sz="1100" dirty="0" smtClean="0"/>
              <a:t>The agricultural employer needs to provide pesticide application and Safety Data Sheets (SDS), for</a:t>
            </a:r>
            <a:r>
              <a:rPr lang="en-US" sz="1100" baseline="0" dirty="0" smtClean="0"/>
              <a:t> you</a:t>
            </a:r>
            <a:r>
              <a:rPr lang="en-US" sz="1100" dirty="0" smtClean="0"/>
              <a:t> to refer to if you wish to know about pesticides used on the establishment, what kinds of risks those pesticides pose, and where those restrictions on entry into an area are on the establishment.</a:t>
            </a:r>
          </a:p>
          <a:p>
            <a:pPr marL="228600" lvl="0" indent="-228600">
              <a:buFont typeface="+mj-lt"/>
              <a:buAutoNum type="arabicPeriod"/>
            </a:pPr>
            <a:r>
              <a:rPr lang="en-US" sz="1100" dirty="0" smtClean="0"/>
              <a:t>You can ask your employer for a copy of the application information and the safety data sheets, or you may designate a representative to ask on your behalf. The designation of a representative must be in writing.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798310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indent="-228600">
              <a:buFont typeface="+mj-lt"/>
              <a:buAutoNum type="arabicPeriod"/>
            </a:pPr>
            <a:r>
              <a:rPr lang="en-US" sz="1100" dirty="0" smtClean="0"/>
              <a:t>Your employer must tell you where the central location is and where the decontamination supplies are on the establishment.</a:t>
            </a:r>
          </a:p>
          <a:p>
            <a:pPr marL="228600" indent="-228600">
              <a:buFont typeface="+mj-lt"/>
              <a:buAutoNum type="arabicPeriod"/>
            </a:pPr>
            <a:r>
              <a:rPr lang="en-US" sz="1100" dirty="0" smtClean="0"/>
              <a:t>The safety information display at the central location and at some places with supplies for washing up (decontamination supplies) is a reminder about the steps you can take to reduce exposures. It has the name and address of a nearby medical facility, in case of an emergency where a you are made sick from a pesticide. In case you need to report a violation involving a pesticide, contact information for enforcement is on the display.</a:t>
            </a:r>
          </a:p>
          <a:p>
            <a:pPr marL="228600" lvl="0" indent="-228600">
              <a:buFont typeface="+mj-lt"/>
              <a:buAutoNum type="arabicPeriod"/>
            </a:pPr>
            <a:r>
              <a:rPr lang="en-US" sz="1100" dirty="0" smtClean="0"/>
              <a:t>Your employer must provide water, soap, and towels near where you are working so you can wash up when you leave the work area, and if there is an accidental exposure like a spill, the supplies may be used in an emergency to remove pesticides and reduce their effect.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693793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indent="-228600">
              <a:buFont typeface="+mj-lt"/>
              <a:buAutoNum type="arabicPeriod"/>
            </a:pPr>
            <a:r>
              <a:rPr lang="en-US" dirty="0" smtClean="0"/>
              <a:t>If you are made sick, and pesticides may have been the cause, your employer needs to be told so he or she can make sure you are taken to a medical facility, and provide the medical personnel with information about the exposure.</a:t>
            </a:r>
          </a:p>
          <a:p>
            <a:pPr marL="228600" lvl="0" indent="-228600">
              <a:buFont typeface="+mj-lt"/>
              <a:buAutoNum type="arabicPeriod"/>
            </a:pPr>
            <a:r>
              <a:rPr lang="en-US" sz="1100" dirty="0" smtClean="0"/>
              <a:t>You must be notified by your employer of restrictions on areas where applications are taking place and where an REI is in effect. Those notifications may be in the form of oral warnings or the posted warning signs that will be around the treated area.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891498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342900" indent="-342900">
              <a:buFont typeface="+mj-lt"/>
              <a:buAutoNum type="arabicPeriod"/>
            </a:pPr>
            <a:r>
              <a:rPr lang="en-US" sz="1100" kern="1200" dirty="0" smtClean="0">
                <a:solidFill>
                  <a:schemeClr val="tx1"/>
                </a:solidFill>
                <a:effectLst/>
                <a:latin typeface="+mn-lt"/>
                <a:ea typeface="+mn-ea"/>
                <a:cs typeface="+mn-cs"/>
              </a:rPr>
              <a:t>Pesticide safety training has to be given to you every year and you can ask your employer for a copy of the training record to give to your next employer to show you have had training in the year. The training will remind you of the steps you can take to protect yourself and your family.</a:t>
            </a:r>
          </a:p>
          <a:p>
            <a:pPr marL="0" indent="0">
              <a:buFont typeface="+mj-lt"/>
              <a:buNone/>
            </a:pPr>
            <a:endParaRPr lang="en-US" altLang="es-MX" sz="1100" b="1"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342900" indent="-342900">
              <a:buFont typeface="+mj-lt"/>
              <a:buAutoNum type="arabicPeriod"/>
            </a:pPr>
            <a:r>
              <a:rPr lang="en-US" sz="1100" kern="1200" dirty="0" smtClean="0">
                <a:solidFill>
                  <a:schemeClr val="tx1"/>
                </a:solidFill>
                <a:effectLst/>
                <a:latin typeface="+mn-lt"/>
                <a:ea typeface="+mn-ea"/>
                <a:cs typeface="+mn-cs"/>
              </a:rPr>
              <a:t>The safety training reminds workers that by paying attention to warnings about application and treated areas, using the supplies provided to wash after being in an area where pesticides have been used, and being careful to wash up when they get home, they can minimize their routine exposure to pesticides.</a:t>
            </a:r>
          </a:p>
          <a:p>
            <a:pPr marL="342900" indent="-342900">
              <a:buFont typeface="+mj-lt"/>
              <a:buAutoNum type="arabicPeriod"/>
            </a:pPr>
            <a:r>
              <a:rPr lang="en-US" sz="1100" kern="1200" dirty="0" smtClean="0">
                <a:solidFill>
                  <a:schemeClr val="tx1"/>
                </a:solidFill>
                <a:effectLst/>
                <a:latin typeface="+mn-lt"/>
                <a:ea typeface="+mn-ea"/>
                <a:cs typeface="+mn-cs"/>
              </a:rPr>
              <a:t>WPS training is not required for licensed/certified crop advisors who are licensed/certified by a program acknowledged as appropriate by EPA, a state or tribe.</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694126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latin typeface="+mn-lt"/>
              </a:rPr>
              <a:t>Information required to be covered: </a:t>
            </a:r>
          </a:p>
          <a:p>
            <a:pPr marL="241653" indent="-241653">
              <a:buFont typeface="+mj-lt"/>
              <a:buAutoNum type="arabicPeriod"/>
            </a:pPr>
            <a:r>
              <a:rPr lang="en-US" sz="1100" dirty="0" smtClean="0">
                <a:latin typeface="+mn-lt"/>
                <a:ea typeface="ＭＳ Ｐゴシック" pitchFamily="84" charset="-128"/>
              </a:rPr>
              <a:t>Pesticide safety</a:t>
            </a:r>
            <a:r>
              <a:rPr lang="en-US" sz="1100" baseline="0" dirty="0" smtClean="0">
                <a:latin typeface="+mn-lt"/>
                <a:ea typeface="ＭＳ Ｐゴシック" pitchFamily="84" charset="-128"/>
              </a:rPr>
              <a:t> information </a:t>
            </a:r>
            <a:r>
              <a:rPr lang="en-US" sz="1100" dirty="0" smtClean="0">
                <a:latin typeface="+mn-lt"/>
              </a:rPr>
              <a:t>must be displayed at Central Location and also at certain</a:t>
            </a:r>
            <a:r>
              <a:rPr lang="en-US" sz="1100" baseline="0" dirty="0" smtClean="0">
                <a:latin typeface="+mn-lt"/>
              </a:rPr>
              <a:t> places where</a:t>
            </a:r>
            <a:r>
              <a:rPr lang="en-US" sz="1100" dirty="0" smtClean="0">
                <a:latin typeface="+mn-lt"/>
              </a:rPr>
              <a:t> decontamination supplies must be provided on the agricultural establishment according to the rule;</a:t>
            </a:r>
            <a:r>
              <a:rPr lang="en-US" sz="1100" baseline="0" dirty="0" smtClean="0">
                <a:latin typeface="+mn-lt"/>
              </a:rPr>
              <a:t> specifically </a:t>
            </a:r>
            <a:r>
              <a:rPr lang="en-US" sz="1100" dirty="0" smtClean="0">
                <a:latin typeface="+mn-lt"/>
              </a:rPr>
              <a:t>when the decontamination supplies are located at permanent sites or being provided at locations and in quantities to meet the requirements for 11 or more workers.</a:t>
            </a:r>
          </a:p>
          <a:p>
            <a:pPr marL="241653" marR="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rPr>
              <a:t>T</a:t>
            </a:r>
            <a:r>
              <a:rPr lang="en-US" sz="1100" kern="1200" dirty="0" smtClean="0">
                <a:solidFill>
                  <a:schemeClr val="tx1"/>
                </a:solidFill>
                <a:effectLst/>
                <a:latin typeface="+mn-lt"/>
                <a:ea typeface="+mn-ea"/>
                <a:cs typeface="+mn-cs"/>
              </a:rPr>
              <a:t>he central location is a good source of information about areas that have been treated, so 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can see what was used and how long you should stay out of the area.  </a:t>
            </a:r>
            <a:endParaRPr lang="en-US" sz="1100" dirty="0" smtClean="0">
              <a:latin typeface="+mn-lt"/>
            </a:endParaRPr>
          </a:p>
          <a:p>
            <a:pPr marL="241653" marR="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Pesticide safety information has traditionally been in the form of a pesticide safety poster (Far upper left in</a:t>
            </a:r>
            <a:r>
              <a:rPr lang="en-US" sz="1100" baseline="0" dirty="0" smtClean="0">
                <a:latin typeface="+mn-lt"/>
                <a:ea typeface="ＭＳ Ｐゴシック" pitchFamily="84" charset="-128"/>
              </a:rPr>
              <a:t> image</a:t>
            </a:r>
            <a:r>
              <a:rPr lang="en-US" sz="1100" dirty="0" smtClean="0">
                <a:latin typeface="+mn-lt"/>
                <a:ea typeface="ＭＳ Ｐゴシック" pitchFamily="84" charset="-128"/>
              </a:rPr>
              <a:t>). </a:t>
            </a:r>
            <a:r>
              <a:rPr lang="en-US" sz="1100" dirty="0" smtClean="0">
                <a:latin typeface="+mn-lt"/>
              </a:rPr>
              <a:t>Information can be displayed in any format,</a:t>
            </a:r>
            <a:r>
              <a:rPr lang="en-US" sz="1100" baseline="0" dirty="0" smtClean="0">
                <a:latin typeface="+mn-lt"/>
              </a:rPr>
              <a:t> but m</a:t>
            </a:r>
            <a:r>
              <a:rPr lang="en-US" sz="1100" dirty="0" smtClean="0">
                <a:latin typeface="+mn-lt"/>
              </a:rPr>
              <a:t>ust be conveyed in a manner that you can understand.</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The safety information poster is a reminder of the correct ways for you to limit your exposure, by washing up and avoiding areas that have been treated. </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There is also a medical care facility listed on the poster that you can contact if someone is made sick. 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should be familiar with the medical facility information so you can act if you, or another worker, becomes ill. </a:t>
            </a:r>
          </a:p>
          <a:p>
            <a:pPr marL="241653" indent="-241653" defTabSz="966612">
              <a:buFont typeface="+mj-lt"/>
              <a:buAutoNum type="arabicPeriod"/>
              <a:defRPr/>
            </a:pPr>
            <a:r>
              <a:rPr lang="en-US" sz="1100" dirty="0" smtClean="0">
                <a:latin typeface="+mn-lt"/>
              </a:rPr>
              <a:t>New poster will be developed</a:t>
            </a:r>
            <a:r>
              <a:rPr lang="en-US" sz="1100" baseline="0" dirty="0" smtClean="0">
                <a:latin typeface="+mn-lt"/>
              </a:rPr>
              <a:t> by January 2, 2018.</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Beginning in January 2018 the poster will include the name, address and phone number of the state or tribal regulatory agency. 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can use this information to report suspected violations.</a:t>
            </a:r>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56</a:t>
            </a:fld>
            <a:endParaRPr lang="es-US" dirty="0">
              <a:solidFill>
                <a:prstClr val="black"/>
              </a:solidFill>
            </a:endParaRPr>
          </a:p>
        </p:txBody>
      </p:sp>
    </p:spTree>
    <p:extLst>
      <p:ext uri="{BB962C8B-B14F-4D97-AF65-F5344CB8AC3E}">
        <p14:creationId xmlns:p14="http://schemas.microsoft.com/office/powerpoint/2010/main" val="13737090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If you are unsure of what areas are prohibited for entry, you can refer to the application information to know where there is an REI in effect</a:t>
            </a:r>
            <a:r>
              <a:rPr lang="en-US" sz="1100" kern="1200" baseline="0" dirty="0" smtClean="0">
                <a:solidFill>
                  <a:schemeClr val="tx1"/>
                </a:solidFill>
                <a:effectLst/>
                <a:latin typeface="+mn-lt"/>
                <a:ea typeface="+mn-ea"/>
                <a:cs typeface="+mn-cs"/>
              </a:rPr>
              <a:t> and</a:t>
            </a:r>
            <a:r>
              <a:rPr lang="en-US" sz="1100" kern="1200" dirty="0" smtClean="0">
                <a:solidFill>
                  <a:schemeClr val="tx1"/>
                </a:solidFill>
                <a:effectLst/>
                <a:latin typeface="+mn-lt"/>
                <a:ea typeface="+mn-ea"/>
                <a:cs typeface="+mn-cs"/>
              </a:rPr>
              <a:t> what pesticide was used.</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can use the pesticide name to look up its health hazards in the safety data sheets (SDS)</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that will be located there as well. </a:t>
            </a:r>
          </a:p>
          <a:p>
            <a:pPr marL="241653" indent="-241653" defTabSz="966612">
              <a:buFont typeface="+mj-lt"/>
              <a:buAutoNum type="arabicPeriod"/>
              <a:defRPr/>
            </a:pPr>
            <a:r>
              <a:rPr lang="en-US" sz="1100" kern="1200" dirty="0" smtClean="0">
                <a:solidFill>
                  <a:schemeClr val="tx1"/>
                </a:solidFill>
                <a:effectLst/>
                <a:latin typeface="+mn-lt"/>
                <a:ea typeface="+mn-ea"/>
                <a:cs typeface="+mn-cs"/>
              </a:rPr>
              <a:t>It is</a:t>
            </a:r>
            <a:r>
              <a:rPr lang="en-US" sz="1100" kern="1200" baseline="0" dirty="0" smtClean="0">
                <a:solidFill>
                  <a:schemeClr val="tx1"/>
                </a:solidFill>
                <a:effectLst/>
                <a:latin typeface="+mn-lt"/>
                <a:ea typeface="+mn-ea"/>
                <a:cs typeface="+mn-cs"/>
              </a:rPr>
              <a:t> important for you </a:t>
            </a:r>
            <a:r>
              <a:rPr lang="en-US" sz="1100" kern="1200" dirty="0" smtClean="0">
                <a:solidFill>
                  <a:schemeClr val="tx1"/>
                </a:solidFill>
                <a:effectLst/>
                <a:latin typeface="+mn-lt"/>
                <a:ea typeface="+mn-ea"/>
                <a:cs typeface="+mn-cs"/>
              </a:rPr>
              <a:t>to know where the EPA registration number is – if someone is made sick, and they are taken to a medical facility, the registration number of the pesticide is very helpful to the doctor to know more about what they may have been exposed to. </a:t>
            </a:r>
          </a:p>
          <a:p>
            <a:pPr marL="241653" indent="-241653" defTabSz="966612">
              <a:buFont typeface="+mj-lt"/>
              <a:buAutoNum type="arabicPeriod"/>
              <a:defRPr/>
            </a:pPr>
            <a:r>
              <a:rPr lang="en-US" sz="1100" dirty="0" smtClean="0"/>
              <a:t>Your employer must display specific pesticide application information at a central location such as a break room or common gathering area that is accessible to all employees during their work hours. </a:t>
            </a:r>
          </a:p>
          <a:p>
            <a:pPr marL="241653" indent="-241653" defTabSz="966612">
              <a:buFont typeface="+mj-lt"/>
              <a:buAutoNum type="arabicPeriod"/>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a:buFont typeface="+mj-lt"/>
              <a:buAutoNum type="arabicPeriod"/>
            </a:pPr>
            <a:r>
              <a:rPr lang="en-US" sz="1100" kern="1200" dirty="0" smtClean="0">
                <a:solidFill>
                  <a:schemeClr val="tx1"/>
                </a:solidFill>
                <a:effectLst/>
                <a:latin typeface="+mn-lt"/>
                <a:ea typeface="+mn-ea"/>
                <a:cs typeface="+mn-cs"/>
              </a:rPr>
              <a:t>The application information will tell workers :</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where treated areas are located, and how long they should stay out of them,</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what was applied, and </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that the application</a:t>
            </a:r>
            <a:r>
              <a:rPr lang="en-US" sz="1100" kern="1200" baseline="0" dirty="0" smtClean="0">
                <a:solidFill>
                  <a:schemeClr val="tx1"/>
                </a:solidFill>
                <a:effectLst/>
                <a:latin typeface="+mn-lt"/>
                <a:ea typeface="+mn-ea"/>
                <a:cs typeface="+mn-cs"/>
              </a:rPr>
              <a:t> information </a:t>
            </a:r>
            <a:r>
              <a:rPr lang="en-US" sz="1100" kern="1200" dirty="0" smtClean="0">
                <a:solidFill>
                  <a:schemeClr val="tx1"/>
                </a:solidFill>
                <a:effectLst/>
                <a:latin typeface="+mn-lt"/>
                <a:ea typeface="+mn-ea"/>
                <a:cs typeface="+mn-cs"/>
              </a:rPr>
              <a:t>and the SDS can tell workers and handlers what risks from pesticides may be present to their health.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u="none" kern="1200" dirty="0" smtClean="0">
                <a:solidFill>
                  <a:schemeClr val="tx1"/>
                </a:solidFill>
                <a:effectLst/>
                <a:latin typeface="+mn-lt"/>
                <a:ea typeface="+mn-ea"/>
                <a:cs typeface="+mn-cs"/>
              </a:rPr>
              <a:t>This information will enable workers to avoid areas that are being treated with pesticides or still under a REI. </a:t>
            </a:r>
          </a:p>
          <a:p>
            <a:pPr marL="241653" indent="-241653">
              <a:buFont typeface="+mj-lt"/>
              <a:buAutoNum type="arabicPeriod"/>
            </a:pPr>
            <a:r>
              <a:rPr lang="en-US" sz="1100" dirty="0" smtClean="0"/>
              <a:t>The information can be displayed in any format as long as it is legible, accessible to all employees and contains:</a:t>
            </a:r>
          </a:p>
          <a:p>
            <a:pPr marL="724959" lvl="1" indent="-241653">
              <a:buFont typeface="Arial" panose="020B0604020202020204" pitchFamily="34" charset="0"/>
              <a:buChar char="•"/>
            </a:pPr>
            <a:r>
              <a:rPr lang="en-US" sz="1100" dirty="0" smtClean="0"/>
              <a:t>The product name, EPA registration number, and active ingredient(s) of the pesticide </a:t>
            </a:r>
          </a:p>
          <a:p>
            <a:pPr marL="724959" lvl="1" indent="-241653">
              <a:buFont typeface="Arial" panose="020B0604020202020204" pitchFamily="34" charset="0"/>
              <a:buChar char="•"/>
            </a:pPr>
            <a:r>
              <a:rPr lang="en-US" sz="1100" dirty="0" smtClean="0"/>
              <a:t>The crop or site treated and the location and description of the treated area(s)</a:t>
            </a:r>
          </a:p>
          <a:p>
            <a:pPr marL="724959" lvl="1" indent="-241653">
              <a:buFont typeface="Arial" panose="020B0604020202020204" pitchFamily="34" charset="0"/>
              <a:buChar char="•"/>
            </a:pPr>
            <a:r>
              <a:rPr lang="en-US" sz="1100" dirty="0" smtClean="0"/>
              <a:t>The dates and times of the pesticide application</a:t>
            </a:r>
          </a:p>
          <a:p>
            <a:pPr marL="724959" lvl="1" indent="-241653">
              <a:buFont typeface="Arial" panose="020B0604020202020204" pitchFamily="34" charset="0"/>
              <a:buChar char="•"/>
            </a:pPr>
            <a:r>
              <a:rPr lang="en-US" sz="1100" dirty="0" smtClean="0"/>
              <a:t>The time that the application was completed</a:t>
            </a:r>
          </a:p>
          <a:p>
            <a:pPr marL="724959" lvl="1" indent="-241653">
              <a:buFont typeface="Arial" panose="020B0604020202020204" pitchFamily="34" charset="0"/>
              <a:buChar char="•"/>
            </a:pPr>
            <a:r>
              <a:rPr lang="en-US" sz="1100" dirty="0" smtClean="0"/>
              <a:t>The duration of the REI for that application</a:t>
            </a:r>
          </a:p>
          <a:p>
            <a:pPr marL="724959" lvl="1" indent="-241653">
              <a:buFont typeface="Arial" panose="020B0604020202020204" pitchFamily="34" charset="0"/>
              <a:buChar char="•"/>
            </a:pPr>
            <a:r>
              <a:rPr lang="en-US" sz="1100" dirty="0" smtClean="0"/>
              <a:t>A copy of the SDS</a:t>
            </a:r>
          </a:p>
          <a:p>
            <a:pPr marL="267759" lvl="0" indent="-241653">
              <a:buFont typeface="+mj-lt"/>
              <a:buAutoNum type="arabicPeriod"/>
            </a:pPr>
            <a:r>
              <a:rPr lang="en-US" sz="1100" dirty="0" smtClean="0"/>
              <a:t>The</a:t>
            </a:r>
            <a:r>
              <a:rPr lang="en-US" sz="1100" baseline="0" dirty="0" smtClean="0"/>
              <a:t> e</a:t>
            </a:r>
            <a:r>
              <a:rPr lang="en-US" sz="1100" dirty="0" smtClean="0"/>
              <a:t>mployer must </a:t>
            </a:r>
            <a:r>
              <a:rPr lang="en-US" sz="1100" dirty="0" smtClean="0">
                <a:solidFill>
                  <a:srgbClr val="FF0000"/>
                </a:solidFill>
              </a:rPr>
              <a:t>display application information and SDS</a:t>
            </a:r>
            <a:r>
              <a:rPr lang="en-US" sz="1100" dirty="0" smtClean="0"/>
              <a:t> at </a:t>
            </a:r>
            <a:r>
              <a:rPr lang="en-US" sz="1100" dirty="0" smtClean="0">
                <a:solidFill>
                  <a:srgbClr val="FF0000"/>
                </a:solidFill>
              </a:rPr>
              <a:t>central location </a:t>
            </a:r>
            <a:r>
              <a:rPr lang="en-US" sz="1100" dirty="0" smtClean="0"/>
              <a:t>within </a:t>
            </a:r>
            <a:r>
              <a:rPr lang="en-US" sz="1100" dirty="0" smtClean="0">
                <a:solidFill>
                  <a:srgbClr val="FF0000"/>
                </a:solidFill>
              </a:rPr>
              <a:t>24 hours of end of application </a:t>
            </a:r>
            <a:r>
              <a:rPr lang="en-US" sz="1100" dirty="0" smtClean="0"/>
              <a:t>and </a:t>
            </a:r>
            <a:r>
              <a:rPr lang="en-US" sz="1100" dirty="0" smtClean="0">
                <a:solidFill>
                  <a:srgbClr val="FF0000"/>
                </a:solidFill>
              </a:rPr>
              <a:t>before</a:t>
            </a:r>
            <a:r>
              <a:rPr lang="en-US" sz="1100" dirty="0" smtClean="0"/>
              <a:t> workers enter that treated area;</a:t>
            </a:r>
            <a:r>
              <a:rPr lang="en-US" sz="1100" baseline="0" dirty="0" smtClean="0"/>
              <a:t> display both for 30 days after the REI expires; and keep </a:t>
            </a:r>
            <a:r>
              <a:rPr lang="en-US" sz="1100" dirty="0" smtClean="0"/>
              <a:t>application information and SDS records</a:t>
            </a:r>
            <a:r>
              <a:rPr lang="en-US" sz="1100" dirty="0" smtClean="0">
                <a:solidFill>
                  <a:srgbClr val="FF0000"/>
                </a:solidFill>
              </a:rPr>
              <a:t> for 2 years </a:t>
            </a:r>
            <a:r>
              <a:rPr lang="en-US" sz="1100" dirty="0" smtClean="0"/>
              <a:t>from end of REI.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010319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latin typeface="+mn-lt"/>
              </a:rPr>
              <a:t>Information required to be covered: </a:t>
            </a:r>
          </a:p>
          <a:p>
            <a:pPr marL="514350" marR="0" lvl="0" indent="-514350" algn="l" defTabSz="966612"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 can </a:t>
            </a:r>
            <a:r>
              <a:rPr lang="en-US" sz="1100" dirty="0" smtClean="0">
                <a:latin typeface="+mn-lt"/>
              </a:rPr>
              <a:t>request records yourself, through medical personnel or through a designated representative. A designated representative is a person, chosen, by you, who can request and obtain a copy of the pesticide application and Safety Data Sheets on your</a:t>
            </a:r>
            <a:r>
              <a:rPr lang="en-US" sz="1100" baseline="0" dirty="0" smtClean="0">
                <a:latin typeface="+mn-lt"/>
              </a:rPr>
              <a:t> behalf</a:t>
            </a:r>
            <a:r>
              <a:rPr lang="en-US" sz="1100" dirty="0" smtClean="0">
                <a:latin typeface="+mn-lt"/>
              </a:rPr>
              <a:t>. </a:t>
            </a:r>
          </a:p>
          <a:p>
            <a:pPr marL="0" marR="0" lvl="0" indent="0" algn="l" defTabSz="966612" rtl="0" eaLnBrk="1" fontAlgn="auto" latinLnBrk="0" hangingPunct="1">
              <a:lnSpc>
                <a:spcPct val="100000"/>
              </a:lnSpc>
              <a:spcBef>
                <a:spcPts val="0"/>
              </a:spcBef>
              <a:spcAft>
                <a:spcPts val="0"/>
              </a:spcAft>
              <a:buClrTx/>
              <a:buSzTx/>
              <a:buFont typeface="+mj-lt"/>
              <a:buNone/>
              <a:tabLst/>
              <a:defRPr/>
            </a:pPr>
            <a:endParaRPr lang="en-US" altLang="es-MX" sz="1100" b="1" noProof="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The designated representative must be designated in writing. </a:t>
            </a:r>
          </a:p>
          <a:p>
            <a:pPr marL="514350" indent="-514350">
              <a:buFont typeface="+mj-lt"/>
              <a:buAutoNum type="arabicPeriod"/>
            </a:pPr>
            <a:endParaRPr lang="en-US" altLang="es-MX" sz="1200" b="1" noProof="0" dirty="0" smtClean="0">
              <a:latin typeface="+mn-lt"/>
            </a:endParaRPr>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58</a:t>
            </a:fld>
            <a:endParaRPr lang="es-US" dirty="0">
              <a:solidFill>
                <a:prstClr val="black"/>
              </a:solidFill>
            </a:endParaRPr>
          </a:p>
        </p:txBody>
      </p:sp>
    </p:spTree>
    <p:extLst>
      <p:ext uri="{BB962C8B-B14F-4D97-AF65-F5344CB8AC3E}">
        <p14:creationId xmlns:p14="http://schemas.microsoft.com/office/powerpoint/2010/main" val="55312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a:buFont typeface="+mj-lt"/>
              <a:buAutoNum type="arabicPeriod"/>
            </a:pPr>
            <a:r>
              <a:rPr lang="en-US" sz="1100" dirty="0" smtClean="0"/>
              <a:t>Your employer must inform you where the pesticide safety, application and hazard information is located. </a:t>
            </a:r>
          </a:p>
          <a:p>
            <a:pPr marL="241653" indent="-241653">
              <a:buFont typeface="+mj-lt"/>
              <a:buAutoNum type="arabicPeriod"/>
            </a:pPr>
            <a:r>
              <a:rPr lang="en-US" sz="1100" dirty="0" smtClean="0"/>
              <a:t>You must have unrestricted access to the posted information.</a:t>
            </a:r>
          </a:p>
          <a:p>
            <a:pPr marL="241653" indent="-241653">
              <a:buFont typeface="+mj-lt"/>
              <a:buAutoNum type="arabicPeriod"/>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information is there for the</a:t>
            </a:r>
            <a:r>
              <a:rPr lang="en-US" sz="1100" kern="1200" baseline="0" dirty="0" smtClean="0">
                <a:solidFill>
                  <a:schemeClr val="tx1"/>
                </a:solidFill>
                <a:effectLst/>
                <a:latin typeface="+mn-lt"/>
                <a:ea typeface="+mn-ea"/>
                <a:cs typeface="+mn-cs"/>
              </a:rPr>
              <a:t> worker’s </a:t>
            </a:r>
            <a:r>
              <a:rPr lang="en-US" sz="1100" kern="1200" dirty="0" smtClean="0">
                <a:solidFill>
                  <a:schemeClr val="tx1"/>
                </a:solidFill>
                <a:effectLst/>
                <a:latin typeface="+mn-lt"/>
                <a:ea typeface="+mn-ea"/>
                <a:cs typeface="+mn-cs"/>
              </a:rPr>
              <a:t>reference, so they need to know the location of the central display, and that the information should be current and clear.</a:t>
            </a:r>
            <a:endParaRPr lang="en-US" altLang="es-MX" sz="1100" b="1" noProof="0" dirty="0" smtClean="0"/>
          </a:p>
          <a:p>
            <a:pPr marL="241653" indent="-241653">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66465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Early entry</a:t>
            </a:r>
            <a:r>
              <a:rPr lang="en-US" sz="1100" b="1" kern="120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means entry into a treated field or other area after the pesticide application is complete, but before the restricted-entry interval (REI) or other restrictions on entry for that pesticide have expired. </a:t>
            </a:r>
          </a:p>
          <a:p>
            <a:pPr marL="228600" indent="-228600">
              <a:buFont typeface="+mj-lt"/>
              <a:buAutoNum type="arabicPeriod"/>
            </a:pPr>
            <a:r>
              <a:rPr lang="en-US" sz="1100" kern="1200" dirty="0" smtClean="0">
                <a:solidFill>
                  <a:schemeClr val="tx1"/>
                </a:solidFill>
                <a:effectLst/>
                <a:latin typeface="+mn-lt"/>
                <a:ea typeface="+mn-ea"/>
                <a:cs typeface="+mn-cs"/>
              </a:rPr>
              <a:t>If you are required to go into treated areas before the REI expires</a:t>
            </a:r>
            <a:r>
              <a:rPr lang="en-US" sz="1100" kern="1200" baseline="0" dirty="0" smtClean="0">
                <a:solidFill>
                  <a:schemeClr val="tx1"/>
                </a:solidFill>
                <a:effectLst/>
                <a:latin typeface="+mn-lt"/>
                <a:ea typeface="+mn-ea"/>
                <a:cs typeface="+mn-cs"/>
              </a:rPr>
              <a:t> you </a:t>
            </a:r>
            <a:r>
              <a:rPr lang="en-US" sz="1100" kern="1200" dirty="0" smtClean="0">
                <a:solidFill>
                  <a:schemeClr val="tx1"/>
                </a:solidFill>
                <a:effectLst/>
                <a:latin typeface="+mn-lt"/>
                <a:ea typeface="+mn-ea"/>
                <a:cs typeface="+mn-cs"/>
              </a:rPr>
              <a:t>are an early entry worker.</a:t>
            </a:r>
            <a:r>
              <a:rPr lang="en-US" sz="1100" kern="1200" baseline="0" dirty="0" smtClean="0">
                <a:solidFill>
                  <a:schemeClr val="tx1"/>
                </a:solidFill>
                <a:effectLst/>
                <a:latin typeface="+mn-lt"/>
                <a:ea typeface="+mn-ea"/>
                <a:cs typeface="+mn-cs"/>
              </a:rPr>
              <a:t> Your employers must provide you with early-entry specific training and protection before directing you to perform early-entry activities. </a:t>
            </a:r>
            <a:endParaRPr lang="en-US" sz="1100" kern="1200" dirty="0" smtClean="0">
              <a:solidFill>
                <a:schemeClr val="tx1"/>
              </a:solidFill>
              <a:effectLst/>
              <a:latin typeface="+mn-lt"/>
              <a:ea typeface="+mn-ea"/>
              <a:cs typeface="+mn-cs"/>
            </a:endParaRPr>
          </a:p>
          <a:p>
            <a:pPr marL="228600" indent="-228600">
              <a:buFont typeface="+mj-lt"/>
              <a:buAutoNum type="arabicPeriod"/>
            </a:pPr>
            <a:r>
              <a:rPr lang="en-US" sz="1100" kern="1200" dirty="0" smtClean="0">
                <a:solidFill>
                  <a:schemeClr val="tx1"/>
                </a:solidFill>
                <a:effectLst/>
                <a:latin typeface="+mn-lt"/>
                <a:ea typeface="+mn-ea"/>
                <a:cs typeface="+mn-cs"/>
              </a:rPr>
              <a:t>The new minimum age for early entry workers is 18 years old.</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273627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endParaRPr lang="en-US" altLang="es-MX" sz="1100" b="0" noProof="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Your employer must provide at least 1 gallon of water for each worker at the beginning of the work period.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and enough soap and single use towels for the workers’ needs.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u="none" strike="noStrike" kern="1200" baseline="0" dirty="0" smtClean="0">
                <a:solidFill>
                  <a:schemeClr val="tx1"/>
                </a:solidFill>
                <a:latin typeface="+mn-lt"/>
                <a:ea typeface="+mn-ea"/>
                <a:cs typeface="+mn-cs"/>
              </a:rPr>
              <a:t>The supplies must be near your work location.</a:t>
            </a:r>
          </a:p>
          <a:p>
            <a:endParaRPr lang="en-US" sz="1100" b="1"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a:buFont typeface="+mj-lt"/>
              <a:buAutoNum type="arabicPeriod"/>
            </a:pPr>
            <a:r>
              <a:rPr lang="en-US" sz="1100" kern="1200" dirty="0" smtClean="0">
                <a:solidFill>
                  <a:schemeClr val="tx1"/>
                </a:solidFill>
                <a:effectLst/>
                <a:latin typeface="+mn-lt"/>
                <a:ea typeface="+mn-ea"/>
                <a:cs typeface="+mn-cs"/>
              </a:rPr>
              <a:t>Focus the training more on the need for workers to USE the decontamination supplies,</a:t>
            </a:r>
            <a:r>
              <a:rPr lang="en-US" sz="1100" kern="1200" baseline="0" dirty="0" smtClean="0">
                <a:solidFill>
                  <a:schemeClr val="tx1"/>
                </a:solidFill>
                <a:effectLst/>
                <a:latin typeface="+mn-lt"/>
                <a:ea typeface="+mn-ea"/>
                <a:cs typeface="+mn-cs"/>
              </a:rPr>
              <a:t> emphasizing that the supplies are nearby for their use and health and safety. The consequences of not washing up can result in, at least, uncomfortable rashes.</a:t>
            </a:r>
            <a:endParaRPr lang="en-US" sz="1100" kern="1200" dirty="0" smtClean="0">
              <a:solidFill>
                <a:schemeClr val="tx1"/>
              </a:solidFill>
              <a:effectLst/>
              <a:latin typeface="+mn-lt"/>
              <a:ea typeface="+mn-ea"/>
              <a:cs typeface="+mn-cs"/>
            </a:endParaRPr>
          </a:p>
          <a:p>
            <a:pPr marL="0" indent="0">
              <a:buNone/>
            </a:pPr>
            <a:endParaRPr lang="en-US" b="0" baseline="0" dirty="0" smtClean="0"/>
          </a:p>
          <a:p>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41140181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28600" indent="-228600">
              <a:buFont typeface="+mj-lt"/>
              <a:buAutoNum type="arabicPeriod"/>
            </a:pPr>
            <a:r>
              <a:rPr lang="en-US" sz="1100" kern="1200" dirty="0" smtClean="0">
                <a:solidFill>
                  <a:schemeClr val="tx1"/>
                </a:solidFill>
                <a:effectLst/>
                <a:latin typeface="+mn-lt"/>
                <a:ea typeface="+mn-ea"/>
                <a:cs typeface="+mn-cs"/>
              </a:rPr>
              <a:t>If you</a:t>
            </a:r>
            <a:r>
              <a:rPr lang="en-US" sz="1100" kern="1200" baseline="0" dirty="0" smtClean="0">
                <a:solidFill>
                  <a:schemeClr val="tx1"/>
                </a:solidFill>
                <a:effectLst/>
                <a:latin typeface="+mn-lt"/>
                <a:ea typeface="+mn-ea"/>
                <a:cs typeface="+mn-cs"/>
              </a:rPr>
              <a:t> have </a:t>
            </a:r>
            <a:r>
              <a:rPr lang="en-US" sz="1100" kern="1200" dirty="0" smtClean="0">
                <a:solidFill>
                  <a:schemeClr val="tx1"/>
                </a:solidFill>
                <a:effectLst/>
                <a:latin typeface="+mn-lt"/>
                <a:ea typeface="+mn-ea"/>
                <a:cs typeface="+mn-cs"/>
              </a:rPr>
              <a:t>been made ill and it is reasonable to think it was from pesticides, you should:</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Inform your employer, who must make transportation available to a medical facility </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Get first aid, if there is time, but do not delay getting to medical personnel!</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Your employer needs to give this information to the medical personnel: the safety data sheet (SDS)</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for the product, the name of the product, its registration number and active ingredients, and the circumstances of the use of the product and of the exposure. </a:t>
            </a:r>
          </a:p>
          <a:p>
            <a:pPr marL="0" lvl="0" indent="0">
              <a:buFont typeface="Arial" panose="020B0604020202020204" pitchFamily="34" charset="0"/>
              <a:buNone/>
            </a:pP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Emphasize that, if a person is made ill, and it might be pesticides, they should tell their employer and get to medical attention immediately.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employer can give the information directly to the medical staff or to the worker</a:t>
            </a:r>
            <a:r>
              <a:rPr lang="en-US" sz="1100" kern="1200" baseline="0" dirty="0" smtClean="0">
                <a:solidFill>
                  <a:schemeClr val="tx1"/>
                </a:solidFill>
                <a:effectLst/>
                <a:latin typeface="+mn-lt"/>
                <a:ea typeface="+mn-ea"/>
                <a:cs typeface="+mn-cs"/>
              </a:rPr>
              <a:t> or </a:t>
            </a:r>
            <a:r>
              <a:rPr lang="en-US" sz="1100" kern="1200" dirty="0" smtClean="0">
                <a:solidFill>
                  <a:schemeClr val="tx1"/>
                </a:solidFill>
                <a:effectLst/>
                <a:latin typeface="+mn-lt"/>
                <a:ea typeface="+mn-ea"/>
                <a:cs typeface="+mn-cs"/>
              </a:rPr>
              <a:t>handler to give to medical staff. But ultimately the employer is responsible for the information getting to the medical staff. </a:t>
            </a:r>
          </a:p>
          <a:p>
            <a:pPr marL="228600" lvl="0" indent="-228600">
              <a:buFont typeface="+mj-lt"/>
              <a:buAutoNum type="arabicPeriod"/>
            </a:pP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379123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The notification may be either oral or posted, and you should heed the signs because the area is still under the </a:t>
            </a:r>
            <a:r>
              <a:rPr lang="en-US" sz="1100" dirty="0" smtClean="0"/>
              <a:t>restricted-entry interval </a:t>
            </a:r>
            <a:r>
              <a:rPr lang="en-US" sz="1100" kern="1200" dirty="0" smtClean="0">
                <a:solidFill>
                  <a:schemeClr val="tx1"/>
                </a:solidFill>
                <a:effectLst/>
                <a:latin typeface="+mn-lt"/>
                <a:ea typeface="+mn-ea"/>
                <a:cs typeface="+mn-cs"/>
              </a:rPr>
              <a:t>(REI). </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Even if the REI has expired, you should not enter the treated area until the signs are covered or removed.  BUT your employer may, in rare cases, direct you to enter a treated area where the REI is still in effect (early entry) – but if that happens, you must get information about the pesticide that was used and its risks, information about how long they can stay in the area and what tasks you may do, and you probably would have to wear PPE. </a:t>
            </a:r>
            <a:endParaRPr lang="en-US" sz="1100" dirty="0" smtClean="0"/>
          </a:p>
          <a:p>
            <a:pPr marL="241653" indent="-241653" defTabSz="966612">
              <a:buFont typeface="+mj-lt"/>
              <a:buAutoNum type="arabicPeriod"/>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Stress that, if workers see the sign, THEY SHOULD NOT ENTER THE AREA.  </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Workers should heed the oral warning as</a:t>
            </a:r>
            <a:r>
              <a:rPr lang="en-US" sz="1100" kern="1200" baseline="0" dirty="0" smtClean="0">
                <a:solidFill>
                  <a:schemeClr val="tx1"/>
                </a:solidFill>
                <a:effectLst/>
                <a:latin typeface="+mn-lt"/>
                <a:ea typeface="+mn-ea"/>
                <a:cs typeface="+mn-cs"/>
              </a:rPr>
              <a:t> well.</a:t>
            </a:r>
          </a:p>
          <a:p>
            <a:pPr marL="228600" indent="-228600" defTabSz="966612">
              <a:buFont typeface="+mj-lt"/>
              <a:buAutoNum type="arabicPeriod"/>
              <a:defRPr/>
            </a:pPr>
            <a:r>
              <a:rPr lang="en-US" sz="1100" kern="1200" baseline="0" dirty="0" smtClean="0">
                <a:solidFill>
                  <a:schemeClr val="tx1"/>
                </a:solidFill>
                <a:effectLst/>
                <a:latin typeface="+mn-lt"/>
                <a:ea typeface="+mn-ea"/>
                <a:cs typeface="+mn-cs"/>
              </a:rPr>
              <a:t>Inform </a:t>
            </a:r>
            <a:r>
              <a:rPr lang="en-US" sz="1100" kern="1200" dirty="0" smtClean="0">
                <a:solidFill>
                  <a:schemeClr val="tx1"/>
                </a:solidFill>
                <a:effectLst/>
                <a:latin typeface="+mn-lt"/>
                <a:ea typeface="+mn-ea"/>
                <a:cs typeface="+mn-cs"/>
              </a:rPr>
              <a:t>workers that they can refer to the application information in case they aren’t sure about an area.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Posting requirements are dependent on the</a:t>
            </a:r>
            <a:r>
              <a:rPr lang="en-US" sz="1100" baseline="0" dirty="0" smtClean="0"/>
              <a:t> label instructions and the length of the REI</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Workers are prohibited from entry (except for early entry tasks or work) while signs are posted.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1813253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latin typeface="+mn-lt"/>
              </a:rPr>
              <a:t>Information required to be covered: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Drift can result in contact that can make you ill, or contaminate your clothes that you wear home.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If you feel drift contacting yourself, you should leave the area immediately and wash up as soon as is practical.</a:t>
            </a:r>
          </a:p>
          <a:p>
            <a:pPr marL="241653" indent="-241653" defTabSz="966612">
              <a:buFont typeface="+mj-lt"/>
              <a:buAutoNum type="arabicPeriod"/>
            </a:pPr>
            <a:r>
              <a:rPr lang="en-US" sz="1100" dirty="0" smtClean="0">
                <a:latin typeface="+mn-lt"/>
              </a:rPr>
              <a:t>Agricultural employers must make sure that no workers or other</a:t>
            </a:r>
            <a:r>
              <a:rPr lang="en-US" sz="1100" baseline="0" dirty="0" smtClean="0">
                <a:latin typeface="+mn-lt"/>
              </a:rPr>
              <a:t> people are ‘near’ the application equipment during applications.</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Application exclusion zones (AEZs) are areas around a pesticide application that should (a handler</a:t>
            </a:r>
            <a:r>
              <a:rPr lang="en-US" sz="1100" baseline="0" dirty="0" smtClean="0">
                <a:latin typeface="+mn-lt"/>
                <a:ea typeface="ＭＳ Ｐゴシック" pitchFamily="84" charset="-128"/>
              </a:rPr>
              <a:t> may determine, for example, that wind direction is such that the person within the AEZ will not be contacted)</a:t>
            </a:r>
            <a:r>
              <a:rPr lang="en-US" sz="1100" dirty="0" smtClean="0">
                <a:latin typeface="+mn-lt"/>
                <a:ea typeface="ＭＳ Ｐゴシック" pitchFamily="84" charset="-128"/>
              </a:rPr>
              <a:t> be free of all people other than trained and equipped handlers during pesticide applications. Application exclusion zones minimize the potential for workers and other people being contacted by the application, either directly or through drift. </a:t>
            </a:r>
          </a:p>
          <a:p>
            <a:pPr marL="241653" indent="-241653" defTabSz="966612">
              <a:buFont typeface="+mj-lt"/>
              <a:buAutoNum type="arabicPeriod"/>
            </a:pPr>
            <a:endParaRPr lang="en-US" sz="1100"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Emphasize that this protection is intended to help protect workers from spray drift and contact with pesticides.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latin typeface="+mn-lt"/>
                <a:ea typeface="ＭＳ Ｐゴシック" pitchFamily="84" charset="-128"/>
              </a:rPr>
              <a:t>Nearly a</a:t>
            </a:r>
            <a:r>
              <a:rPr lang="en-US" sz="1100" dirty="0" smtClean="0">
                <a:latin typeface="+mn-lt"/>
              </a:rPr>
              <a:t>ll outdoor applications have an “application exclusion zone” or AEZ of 25 – 100 feet. The size of the zone depends on the type of application equipment used. </a:t>
            </a:r>
            <a:endParaRPr lang="en-US" sz="1100" dirty="0">
              <a:latin typeface="+mn-lt"/>
            </a:endParaRPr>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smtClean="0">
                <a:solidFill>
                  <a:prstClr val="black"/>
                </a:solidFill>
              </a:rPr>
              <a:pPr>
                <a:defRPr/>
              </a:pPr>
              <a:t>63</a:t>
            </a:fld>
            <a:endParaRPr lang="en-US" altLang="en-US" dirty="0">
              <a:solidFill>
                <a:prstClr val="black"/>
              </a:solidFill>
            </a:endParaRPr>
          </a:p>
        </p:txBody>
      </p:sp>
    </p:spTree>
    <p:extLst>
      <p:ext uri="{BB962C8B-B14F-4D97-AF65-F5344CB8AC3E}">
        <p14:creationId xmlns:p14="http://schemas.microsoft.com/office/powerpoint/2010/main" val="32834323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defTabSz="966612">
              <a:buFont typeface="+mj-lt"/>
              <a:buAutoNum type="arabicPeriod"/>
            </a:pPr>
            <a:r>
              <a:rPr lang="en-US" dirty="0" smtClean="0"/>
              <a:t>During an application, an agricultural employer must keep workers and other people</a:t>
            </a:r>
            <a:r>
              <a:rPr lang="en-US" baseline="0" dirty="0" smtClean="0"/>
              <a:t> (anyone other than equipped and trained handlers)</a:t>
            </a:r>
            <a:r>
              <a:rPr lang="en-US" dirty="0" smtClean="0"/>
              <a:t> out of the treated area or AEZ that is within the boundary of the establishment owner’s property.</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baseline="0" dirty="0" smtClean="0"/>
              <a:t>For </a:t>
            </a:r>
            <a:r>
              <a:rPr lang="en-US" dirty="0" smtClean="0"/>
              <a:t>aerial, air blast, spray, fumigant, smoke, mist, or fog pesticide applications and for applications with droplet sizes that are fine or smaller in outdoor production (farm, forest, nurseries), everyone other than equipped and trained pesticide handlers must be kept</a:t>
            </a:r>
            <a:r>
              <a:rPr lang="en-US" baseline="0" dirty="0" smtClean="0"/>
              <a:t> at least </a:t>
            </a:r>
            <a:r>
              <a:rPr lang="en-US" dirty="0" smtClean="0"/>
              <a:t>100 feet away from the pesticide application equipment. For other types of applications</a:t>
            </a:r>
            <a:r>
              <a:rPr lang="en-US" baseline="0" dirty="0" smtClean="0"/>
              <a:t> with spray droplet sizes that are medium or larger in outdoor production, the distance is 25 feet.</a:t>
            </a:r>
            <a:endParaRPr lang="en-US" dirty="0" smtClean="0"/>
          </a:p>
          <a:p>
            <a:pPr marL="241653" indent="-241653">
              <a:buFont typeface="+mj-lt"/>
              <a:buAutoNum type="arabicPeriod"/>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Explain that t</a:t>
            </a:r>
            <a:r>
              <a:rPr lang="en-US" sz="1200" dirty="0" smtClean="0"/>
              <a:t>his requirement only applies within the boundaries of the establishment because the agricultural employer cannot be expected to control persons off the establishment.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a:solidFill>
                  <a:srgbClr val="000000"/>
                </a:solidFill>
              </a:rPr>
              <a:pPr>
                <a:defRPr/>
              </a:pPr>
              <a:t>64</a:t>
            </a:fld>
            <a:endParaRPr lang="en-US" altLang="en-US" dirty="0">
              <a:solidFill>
                <a:srgbClr val="000000"/>
              </a:solidFill>
            </a:endParaRPr>
          </a:p>
        </p:txBody>
      </p:sp>
    </p:spTree>
    <p:extLst>
      <p:ext uri="{BB962C8B-B14F-4D97-AF65-F5344CB8AC3E}">
        <p14:creationId xmlns:p14="http://schemas.microsoft.com/office/powerpoint/2010/main" val="29127860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a:buFont typeface="+mj-lt"/>
              <a:buAutoNum type="arabicPeriod"/>
            </a:pPr>
            <a:r>
              <a:rPr lang="en-US" sz="1200" dirty="0" smtClean="0"/>
              <a:t>A handler must immediately suspend the application if a worker or other person (other than handler) is in AEZ.</a:t>
            </a:r>
          </a:p>
          <a:p>
            <a:pPr marL="724959" lvl="1" indent="-241653">
              <a:buFont typeface="Arial" panose="020B0604020202020204" pitchFamily="34" charset="0"/>
              <a:buChar char="•"/>
            </a:pPr>
            <a:r>
              <a:rPr lang="en-US" sz="1200" dirty="0" smtClean="0"/>
              <a:t>Can continue with application when people move or after an assessment of the situation guarantee no drift to people off the establishment</a:t>
            </a:r>
          </a:p>
          <a:p>
            <a:pPr marL="724959" lvl="1" indent="-241653">
              <a:buFont typeface="Arial" panose="020B0604020202020204" pitchFamily="34" charset="0"/>
              <a:buChar char="•"/>
            </a:pPr>
            <a:r>
              <a:rPr lang="en-US" sz="1200" dirty="0" smtClean="0"/>
              <a:t>Not limited to boundaries of agricultural establishment</a:t>
            </a:r>
          </a:p>
          <a:p>
            <a:pPr marL="724959" lvl="1" indent="-241653">
              <a:buFont typeface="Arial" panose="020B0604020202020204" pitchFamily="34" charset="0"/>
              <a:buChar char="•"/>
            </a:pPr>
            <a:r>
              <a:rPr lang="en-US" sz="1200" dirty="0" smtClean="0"/>
              <a:t>One of the three requirements with a delayed compliance date (January, 2018) to allow for handlers to be trained on new content</a:t>
            </a:r>
          </a:p>
          <a:p>
            <a:pPr marL="241653" indent="-241653" defTabSz="966612">
              <a:buFont typeface="+mj-lt"/>
              <a:buAutoNum type="arabicPeriod"/>
            </a:pPr>
            <a:r>
              <a:rPr lang="en-US" sz="1200" dirty="0"/>
              <a:t>Explain that the “suspend application” provision does apply beyond the boundaries of the establishment because the handler (applicator) and handler employer do have control over the pesticide application and are subject to a WPS requirement to apply the pesticide in a way that will not contact workers or other persons on or off the establishment.</a:t>
            </a:r>
            <a:endParaRPr lang="en-US" sz="1200" dirty="0" smtClean="0"/>
          </a:p>
          <a:p>
            <a:pPr marL="724959" lvl="1" indent="-241653">
              <a:buFont typeface="Arial" panose="020B0604020202020204" pitchFamily="34" charset="0"/>
              <a:buChar char="•"/>
            </a:pPr>
            <a:endParaRPr lang="en-US" sz="1200" dirty="0" smtClean="0"/>
          </a:p>
          <a:p>
            <a:pPr marL="241653" indent="-241653">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4281009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a:buFont typeface="+mj-lt"/>
              <a:buAutoNum type="arabicPeriod"/>
            </a:pPr>
            <a:r>
              <a:rPr lang="en-US" sz="1100" dirty="0" smtClean="0"/>
              <a:t>During a pesticide application in an enclosed space production, agricultural employers must not allow you to enter an enclosed space structure until the air concentration level specified on the label is met or, if no air concentration level is specified, until after proper ventilation criteria is met for certain types of applications.</a:t>
            </a:r>
          </a:p>
          <a:p>
            <a:pPr marL="241653" indent="-241653">
              <a:buFont typeface="+mj-lt"/>
              <a:buAutoNum type="arabicPeriod"/>
            </a:pPr>
            <a:endParaRPr lang="en-US" sz="1100"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Emphasize that pesticide use in an enclosed space can concentrate pesticides, and that they should be very alert to signs or oral warnings. </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Page 40, Table 1. Entry Restrictions During Enclosed Space Production Pesticide Applications in the How to Comply</a:t>
            </a:r>
            <a:r>
              <a:rPr lang="en-US" sz="1100" baseline="0" dirty="0" smtClean="0"/>
              <a:t> With the 2015 Revised Worker Protection Standard for Agricultural Pesticides</a:t>
            </a:r>
            <a:r>
              <a:rPr lang="en-US" sz="1100" dirty="0" smtClean="0"/>
              <a:t> manual, identifies the entry restrictions when applying pesticides for enclosed space production to ensure workers and other persons are not exposed to the pesticide(s) being applied. The restrictions depend on the types of pesticides or application methods used.</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For example, if the pesticide is applied as a smoke, mist, or fog, the agricultural employer must keep workers and other people out of the entire enclosed space until air concentration levels or ventilation requirements are met. Then the agricultural employer must keep workers out of the entire enclosed space during the REI.</a:t>
            </a:r>
          </a:p>
          <a:p>
            <a:pPr marL="685800" lvl="1" indent="-228600">
              <a:buFont typeface="Arial" panose="020B0604020202020204" pitchFamily="34" charset="0"/>
              <a:buChar char="•"/>
            </a:pPr>
            <a:r>
              <a:rPr lang="en-US" sz="1100" kern="1200" dirty="0" smtClean="0">
                <a:solidFill>
                  <a:schemeClr val="tx1"/>
                </a:solidFill>
                <a:effectLst/>
                <a:latin typeface="+mn-lt"/>
                <a:ea typeface="+mn-ea"/>
                <a:cs typeface="+mn-cs"/>
              </a:rPr>
              <a:t>As another example, consider a pesticide that is applied as a spray with droplet sizes medium or larger. In this situation, the agricultural employer must keep workers and other people out of the treated area plus 25 feet in all directions (but not outside the enclosed space) until the application is complete. Then the agricultural employer must keep workers out of the treated area during the REI.</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21348537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100" b="1" noProof="0" dirty="0" smtClean="0"/>
              <a:t>Information required to be covered: </a:t>
            </a:r>
          </a:p>
          <a:p>
            <a:pPr marL="241653" indent="-241653" defTabSz="966612">
              <a:buFont typeface="+mj-lt"/>
              <a:buAutoNum type="arabicPeriod"/>
            </a:pPr>
            <a:r>
              <a:rPr lang="en-US" sz="1100" dirty="0" smtClean="0"/>
              <a:t>Employers</a:t>
            </a:r>
            <a:r>
              <a:rPr lang="en-US" sz="1100" baseline="0" dirty="0" smtClean="0"/>
              <a:t> must p</a:t>
            </a:r>
            <a:r>
              <a:rPr lang="en-US" sz="1100" dirty="0" smtClean="0"/>
              <a:t>rovide records or other information required by the WPS for inspection to an employee of EPA or any duly authorized representative of a federal, state or tribal agency responsible for pesticide enforcement  </a:t>
            </a:r>
          </a:p>
          <a:p>
            <a:pPr marL="241653" indent="-241653" defTabSz="966612">
              <a:buFont typeface="+mj-lt"/>
              <a:buAutoNum type="arabicPeriod"/>
              <a:defRPr/>
            </a:pPr>
            <a:r>
              <a:rPr lang="en-US" sz="1100" dirty="0" smtClean="0"/>
              <a:t>WPS prohibits employers from retaliating against you or anyone who follows the regulation. Examples of retaliation include preventing, discouraging, firing or otherwise discriminating against an agricultural employee from complying or attempting to comply with the WPS or for ensuring that the employer complies with the regulations. Furthermore, agricultural employers cannot retaliate against agricultural employees who provide information to the EPA, state, or tribal governmental agency. </a:t>
            </a:r>
          </a:p>
          <a:p>
            <a:pPr marL="241653" indent="-241653" defTabSz="966612">
              <a:buFont typeface="+mj-lt"/>
              <a:buAutoNum type="arabicPeriod"/>
              <a:defRPr/>
            </a:pPr>
            <a:r>
              <a:rPr lang="en-US" sz="1100" baseline="0" dirty="0" smtClean="0"/>
              <a:t>Report suspected WPS violations. The contact information of your local regulatory agency must be available to you at the central location.</a:t>
            </a:r>
            <a:endParaRPr lang="en-US" sz="1100" dirty="0" smtClean="0"/>
          </a:p>
          <a:p>
            <a:pPr marL="241653" indent="-241653" defTabSz="966612">
              <a:buFont typeface="+mj-lt"/>
              <a:buAutoNum type="arabicPeriod"/>
              <a:defRPr/>
            </a:pPr>
            <a:endParaRPr lang="en-US" sz="110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smtClean="0"/>
              <a:t>Notes for trainers of agricultural</a:t>
            </a:r>
            <a:r>
              <a:rPr lang="en-US" altLang="es-MX" sz="1100" b="1" baseline="0" noProof="0" dirty="0" smtClean="0"/>
              <a:t> </a:t>
            </a:r>
            <a:r>
              <a:rPr lang="en-US" altLang="es-MX" sz="1100" b="1" noProof="0" dirty="0" smtClean="0"/>
              <a:t>workers:</a:t>
            </a:r>
          </a:p>
          <a:p>
            <a:pPr marL="228600" indent="-228600" defTabSz="966612">
              <a:buFont typeface="+mj-lt"/>
              <a:buAutoNum type="arabicPeriod"/>
              <a:defRPr/>
            </a:pPr>
            <a:r>
              <a:rPr lang="en-US" sz="1100" kern="1200" dirty="0" smtClean="0">
                <a:solidFill>
                  <a:schemeClr val="tx1"/>
                </a:solidFill>
                <a:effectLst/>
                <a:latin typeface="+mn-lt"/>
                <a:ea typeface="+mn-ea"/>
                <a:cs typeface="+mn-cs"/>
              </a:rPr>
              <a:t>Emphasize to workers that the rule prohibits employers from taking retaliatory steps if the employee tries to do what the WPS says to protect themselves.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42015890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64931" rtl="0" eaLnBrk="1" fontAlgn="auto" latinLnBrk="0" hangingPunct="1">
              <a:lnSpc>
                <a:spcPct val="100000"/>
              </a:lnSpc>
              <a:spcBef>
                <a:spcPts val="0"/>
              </a:spcBef>
              <a:spcAft>
                <a:spcPts val="0"/>
              </a:spcAft>
              <a:buClrTx/>
              <a:buSzTx/>
              <a:buFontTx/>
              <a:buNone/>
              <a:tabLst/>
              <a:defRPr/>
            </a:pPr>
            <a:r>
              <a:rPr lang="en-US" dirty="0" smtClean="0"/>
              <a:t>Version</a:t>
            </a:r>
            <a:r>
              <a:rPr lang="en-US" baseline="0" dirty="0" smtClean="0"/>
              <a:t> Dated: May 18, 2017</a:t>
            </a:r>
            <a:endParaRPr lang="en-US" dirty="0" smtClean="0"/>
          </a:p>
          <a:p>
            <a:pPr defTabSz="864931">
              <a:defRPr/>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68</a:t>
            </a:fld>
            <a:endParaRPr lang="en-US" dirty="0"/>
          </a:p>
        </p:txBody>
      </p:sp>
    </p:spTree>
    <p:extLst>
      <p:ext uri="{BB962C8B-B14F-4D97-AF65-F5344CB8AC3E}">
        <p14:creationId xmlns:p14="http://schemas.microsoft.com/office/powerpoint/2010/main" val="90260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s-MX" sz="1100" b="1" noProof="0" dirty="0" smtClean="0"/>
              <a:t>Information required to be covered: </a:t>
            </a:r>
          </a:p>
          <a:p>
            <a:pPr marL="228600" indent="-228600">
              <a:buFont typeface="+mj-lt"/>
              <a:buAutoNum type="arabicPeriod"/>
            </a:pPr>
            <a:r>
              <a:rPr lang="en-US" sz="1100" kern="1200" dirty="0" smtClean="0">
                <a:solidFill>
                  <a:schemeClr val="tx1"/>
                </a:solidFill>
                <a:effectLst/>
                <a:latin typeface="+mn-lt"/>
                <a:ea typeface="+mn-ea"/>
                <a:cs typeface="+mn-cs"/>
              </a:rPr>
              <a:t>Pesticide handlers are people</a:t>
            </a:r>
            <a:r>
              <a:rPr lang="en-US" sz="1100" kern="1200" baseline="0" dirty="0" smtClean="0">
                <a:solidFill>
                  <a:schemeClr val="tx1"/>
                </a:solidFill>
                <a:effectLst/>
                <a:latin typeface="+mn-lt"/>
                <a:ea typeface="+mn-ea"/>
                <a:cs typeface="+mn-cs"/>
              </a:rPr>
              <a:t> employed to</a:t>
            </a:r>
            <a:r>
              <a:rPr lang="en-US" sz="1100" kern="1200" dirty="0" smtClean="0">
                <a:solidFill>
                  <a:schemeClr val="tx1"/>
                </a:solidFill>
                <a:effectLst/>
                <a:latin typeface="+mn-lt"/>
                <a:ea typeface="+mn-ea"/>
                <a:cs typeface="+mn-cs"/>
              </a:rPr>
              <a:t>:</a:t>
            </a:r>
          </a:p>
          <a:p>
            <a:pPr marL="628650" lvl="1" indent="-171450">
              <a:buFont typeface="Arial" charset="0"/>
              <a:buChar char="•"/>
            </a:pPr>
            <a:r>
              <a:rPr lang="en-US" sz="1100" kern="1200" dirty="0" smtClean="0">
                <a:solidFill>
                  <a:schemeClr val="tx1"/>
                </a:solidFill>
                <a:effectLst/>
                <a:latin typeface="+mn-lt"/>
                <a:ea typeface="+mn-ea"/>
                <a:cs typeface="+mn-cs"/>
              </a:rPr>
              <a:t>Apply pesticides</a:t>
            </a:r>
          </a:p>
          <a:p>
            <a:pPr marL="628650" lvl="1" indent="-171450">
              <a:buFont typeface="Arial" charset="0"/>
              <a:buChar char="•"/>
            </a:pPr>
            <a:r>
              <a:rPr lang="en-US" sz="1100" kern="1200" dirty="0" smtClean="0">
                <a:solidFill>
                  <a:schemeClr val="tx1"/>
                </a:solidFill>
                <a:effectLst/>
                <a:latin typeface="+mn-lt"/>
                <a:ea typeface="+mn-ea"/>
                <a:cs typeface="+mn-cs"/>
              </a:rPr>
              <a:t>Assist with pesticide applications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kern="1200" dirty="0" smtClean="0">
                <a:solidFill>
                  <a:schemeClr val="tx1"/>
                </a:solidFill>
                <a:effectLst/>
                <a:latin typeface="+mn-lt"/>
                <a:ea typeface="+mn-ea"/>
                <a:cs typeface="+mn-cs"/>
              </a:rPr>
              <a:t>Mix, load, or transfer pesticides into application equipment</a:t>
            </a:r>
          </a:p>
          <a:p>
            <a:pPr marL="628650" lvl="1" indent="-171450">
              <a:buFont typeface="Arial" charset="0"/>
              <a:buChar char="•"/>
            </a:pPr>
            <a:r>
              <a:rPr lang="en-US" sz="1100" kern="1200" dirty="0" smtClean="0">
                <a:solidFill>
                  <a:schemeClr val="tx1"/>
                </a:solidFill>
                <a:effectLst/>
                <a:latin typeface="+mn-lt"/>
                <a:ea typeface="+mn-ea"/>
                <a:cs typeface="+mn-cs"/>
              </a:rPr>
              <a:t>Clean, repair, or maintain pesticide application equipment – such as boom sprayers, backpack sprayers, or hoppers – that may contain pesticide residues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b="0" i="0" kern="1200" dirty="0" smtClean="0">
                <a:solidFill>
                  <a:schemeClr val="tx1"/>
                </a:solidFill>
                <a:effectLst/>
                <a:latin typeface="+mn-lt"/>
                <a:ea typeface="+mn-ea"/>
                <a:cs typeface="+mn-cs"/>
              </a:rPr>
              <a:t>Work on equipment that has been used to mix, load, or apply, or otherwise have pesticide residues on them</a:t>
            </a:r>
            <a:endParaRPr lang="en-US" sz="1100" kern="1200" dirty="0" smtClean="0">
              <a:solidFill>
                <a:schemeClr val="tx1"/>
              </a:solidFill>
              <a:effectLst/>
              <a:latin typeface="+mn-lt"/>
              <a:ea typeface="+mn-ea"/>
              <a:cs typeface="+mn-cs"/>
            </a:endParaRPr>
          </a:p>
          <a:p>
            <a:pPr marL="628650" lvl="1" indent="-171450">
              <a:buFont typeface="Arial" charset="0"/>
              <a:buChar char="•"/>
            </a:pPr>
            <a:r>
              <a:rPr lang="en-US" sz="1100" kern="1200" dirty="0" smtClean="0">
                <a:solidFill>
                  <a:schemeClr val="tx1"/>
                </a:solidFill>
                <a:effectLst/>
                <a:latin typeface="+mn-lt"/>
                <a:ea typeface="+mn-ea"/>
                <a:cs typeface="+mn-cs"/>
              </a:rPr>
              <a:t>Dispose of pesticides or materials with pesticides on them, such as containers</a:t>
            </a:r>
          </a:p>
          <a:p>
            <a:pPr marL="628650" lvl="1" indent="-171450">
              <a:buFont typeface="Arial" charset="0"/>
              <a:buChar char="•"/>
            </a:pPr>
            <a:r>
              <a:rPr lang="en-US" sz="1100" kern="1200" dirty="0" smtClean="0">
                <a:solidFill>
                  <a:schemeClr val="tx1"/>
                </a:solidFill>
                <a:effectLst/>
                <a:latin typeface="+mn-lt"/>
                <a:ea typeface="+mn-ea"/>
                <a:cs typeface="+mn-cs"/>
              </a:rPr>
              <a:t>Act as a flagger</a:t>
            </a:r>
          </a:p>
          <a:p>
            <a:pPr marL="628650" lvl="1" indent="-171450">
              <a:buFont typeface="Arial" charset="0"/>
              <a:buChar char="•"/>
            </a:pPr>
            <a:r>
              <a:rPr lang="en-US" sz="1100" kern="1200" dirty="0" smtClean="0">
                <a:solidFill>
                  <a:schemeClr val="tx1"/>
                </a:solidFill>
                <a:effectLst/>
                <a:latin typeface="+mn-lt"/>
                <a:ea typeface="+mn-ea"/>
                <a:cs typeface="+mn-cs"/>
              </a:rPr>
              <a:t>Perform tasks as a crop advisor (this includes Pest Control Advisors, or PCAs, in California) during the pesticide application</a:t>
            </a:r>
            <a:r>
              <a:rPr lang="en-US" sz="1100" dirty="0" smtClean="0">
                <a:effectLst/>
              </a:rPr>
              <a:t> </a:t>
            </a:r>
            <a:r>
              <a:rPr lang="en-US" sz="1100" kern="1200" dirty="0" smtClean="0">
                <a:solidFill>
                  <a:schemeClr val="tx1"/>
                </a:solidFill>
                <a:effectLst/>
                <a:latin typeface="+mn-lt"/>
                <a:ea typeface="+mn-ea"/>
                <a:cs typeface="+mn-cs"/>
              </a:rPr>
              <a:t>or</a:t>
            </a:r>
            <a:r>
              <a:rPr lang="en-US" sz="1100" kern="1200" baseline="0" dirty="0" smtClean="0">
                <a:solidFill>
                  <a:schemeClr val="tx1"/>
                </a:solidFill>
                <a:effectLst/>
                <a:latin typeface="+mn-lt"/>
                <a:ea typeface="+mn-ea"/>
                <a:cs typeface="+mn-cs"/>
              </a:rPr>
              <a:t> during the REI</a:t>
            </a:r>
            <a:endParaRPr lang="en-US" sz="1100" kern="1200" dirty="0" smtClean="0">
              <a:solidFill>
                <a:schemeClr val="tx1"/>
              </a:solidFill>
              <a:effectLst/>
              <a:latin typeface="+mn-lt"/>
              <a:ea typeface="+mn-ea"/>
              <a:cs typeface="+mn-cs"/>
            </a:endParaRPr>
          </a:p>
          <a:p>
            <a:pPr marL="628650" lvl="1" indent="-171450">
              <a:buFont typeface="Arial" charset="0"/>
              <a:buChar char="•"/>
            </a:pPr>
            <a:r>
              <a:rPr lang="en-US" sz="1100" kern="1200" dirty="0" smtClean="0">
                <a:solidFill>
                  <a:schemeClr val="tx1"/>
                </a:solidFill>
                <a:effectLst/>
                <a:latin typeface="+mn-lt"/>
                <a:ea typeface="+mn-ea"/>
                <a:cs typeface="+mn-cs"/>
              </a:rPr>
              <a:t>The new minimum age for handlers is 18.</a:t>
            </a:r>
          </a:p>
          <a:p>
            <a:pPr marL="228600" indent="-228600">
              <a:buFont typeface="+mj-lt"/>
              <a:buAutoNum type="arabicPeriod"/>
            </a:pPr>
            <a:r>
              <a:rPr lang="en-US" sz="1100" kern="1200" dirty="0" smtClean="0">
                <a:solidFill>
                  <a:schemeClr val="tx1"/>
                </a:solidFill>
                <a:effectLst/>
                <a:latin typeface="+mn-lt"/>
                <a:ea typeface="+mn-ea"/>
                <a:cs typeface="+mn-cs"/>
              </a:rPr>
              <a:t>Agricultural employers are prohibited by the rule from allowing or directing a worker to mix/load/or apply pesticides</a:t>
            </a:r>
            <a:r>
              <a:rPr lang="en-US" sz="1100" kern="1200" baseline="0" dirty="0" smtClean="0">
                <a:solidFill>
                  <a:schemeClr val="tx1"/>
                </a:solidFill>
                <a:effectLst/>
                <a:latin typeface="+mn-lt"/>
                <a:ea typeface="+mn-ea"/>
                <a:cs typeface="+mn-cs"/>
              </a:rPr>
              <a:t> or assist in their application unless trained as a handler. </a:t>
            </a:r>
          </a:p>
          <a:p>
            <a:pPr marL="228600" indent="-228600">
              <a:buFont typeface="+mj-lt"/>
              <a:buAutoNum type="arabicPeriod"/>
            </a:pPr>
            <a:endParaRPr lang="en-US" sz="11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s-MX" sz="1100" b="1" noProof="0" dirty="0" smtClean="0"/>
              <a:t>Notes for trainers of agricultural workers: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Start this section with a discussion question. “W</a:t>
            </a:r>
            <a:r>
              <a:rPr lang="en-US" sz="1100" kern="1200" dirty="0" smtClean="0">
                <a:solidFill>
                  <a:schemeClr val="tx1"/>
                </a:solidFill>
                <a:effectLst/>
                <a:latin typeface="+mn-lt"/>
                <a:ea typeface="+mn-ea"/>
                <a:cs typeface="+mn-cs"/>
              </a:rPr>
              <a:t>hat kind of task</a:t>
            </a:r>
            <a:r>
              <a:rPr lang="en-US" sz="1100" kern="1200" baseline="0" dirty="0" smtClean="0">
                <a:solidFill>
                  <a:schemeClr val="tx1"/>
                </a:solidFill>
                <a:effectLst/>
                <a:latin typeface="+mn-lt"/>
                <a:ea typeface="+mn-ea"/>
                <a:cs typeface="+mn-cs"/>
              </a:rPr>
              <a:t>s does a handler do?”</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17979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a:t>
            </a:r>
            <a:r>
              <a:rPr lang="en-US" baseline="0" dirty="0" smtClean="0"/>
              <a:t> encounter pesticides and pesticide residues at your workplace.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8</a:t>
            </a:fld>
            <a:endParaRPr lang="en-US" dirty="0"/>
          </a:p>
        </p:txBody>
      </p:sp>
    </p:spTree>
    <p:extLst>
      <p:ext uri="{BB962C8B-B14F-4D97-AF65-F5344CB8AC3E}">
        <p14:creationId xmlns:p14="http://schemas.microsoft.com/office/powerpoint/2010/main" val="3851945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100" b="1" noProof="0" dirty="0"/>
              <a:t>Information required to be covered: </a:t>
            </a:r>
          </a:p>
          <a:p>
            <a:pPr marL="228600" indent="-228600">
              <a:buFont typeface="+mj-lt"/>
              <a:buAutoNum type="arabicPeriod"/>
            </a:pPr>
            <a:r>
              <a:rPr lang="en-US" sz="1100" dirty="0"/>
              <a:t>Pesticides protect plants from </a:t>
            </a:r>
            <a:r>
              <a:rPr lang="en-US" sz="1100" dirty="0" smtClean="0"/>
              <a:t>pests </a:t>
            </a:r>
            <a:r>
              <a:rPr lang="en-US" sz="1100" dirty="0"/>
              <a:t>such as insects, weeds, fungi, and</a:t>
            </a:r>
            <a:r>
              <a:rPr lang="en-US" sz="1100" baseline="0" dirty="0"/>
              <a:t> rodents. </a:t>
            </a:r>
          </a:p>
          <a:p>
            <a:pPr marL="228600" indent="-228600">
              <a:buFont typeface="+mj-lt"/>
              <a:buAutoNum type="arabicPeriod"/>
            </a:pPr>
            <a:r>
              <a:rPr lang="en-US" sz="1100" dirty="0"/>
              <a:t>People often use the term "pesticide" to refer only to insecticides, but it actually applies to all the substances used to control pests.</a:t>
            </a:r>
          </a:p>
          <a:p>
            <a:pPr marL="228600" indent="-228600">
              <a:buFont typeface="+mj-lt"/>
              <a:buAutoNum type="arabicPeriod"/>
            </a:pPr>
            <a:r>
              <a:rPr lang="en-US" sz="1100" b="0" dirty="0"/>
              <a:t>Well known pesticides include: </a:t>
            </a:r>
            <a:r>
              <a:rPr lang="en-US" sz="1100" dirty="0"/>
              <a:t>insecticides, herbicides, and fungicides.</a:t>
            </a:r>
          </a:p>
          <a:p>
            <a:endParaRPr lang="en-US" u="sng"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510217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93863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578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780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Tree>
    <p:extLst>
      <p:ext uri="{BB962C8B-B14F-4D97-AF65-F5344CB8AC3E}">
        <p14:creationId xmlns:p14="http://schemas.microsoft.com/office/powerpoint/2010/main" val="18935050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385584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6886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838624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0176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865158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414476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5239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38206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641092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669920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84522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72258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759223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65BFEB-274E-794C-90ED-8586E9077A25}" type="slidenum">
              <a:rPr lang="en-US" smtClean="0"/>
              <a:t>‹#›</a:t>
            </a:fld>
            <a:endParaRPr lang="en-US" dirty="0"/>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352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65BFEB-274E-794C-90ED-8586E9077A25}" type="slidenum">
              <a:rPr lang="en-US" smtClean="0"/>
              <a:t>‹#›</a:t>
            </a:fld>
            <a:endParaRPr lang="en-US" dirty="0"/>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5234415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65BFEB-274E-794C-90ED-8586E9077A25}" type="slidenum">
              <a:rPr lang="en-US" smtClean="0"/>
              <a:t>‹#›</a:t>
            </a:fld>
            <a:endParaRPr lang="en-US" dirty="0"/>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93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6891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97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t>5/18/2017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t>‹#›</a:t>
            </a:fld>
            <a:endParaRPr lang="en-US" dirty="0"/>
          </a:p>
        </p:txBody>
      </p:sp>
    </p:spTree>
    <p:extLst>
      <p:ext uri="{BB962C8B-B14F-4D97-AF65-F5344CB8AC3E}">
        <p14:creationId xmlns:p14="http://schemas.microsoft.com/office/powerpoint/2010/main" val="174352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575355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PERCsupport@ucdavis.edu" TargetMode="External"/><Relationship Id="rId4" Type="http://schemas.openxmlformats.org/officeDocument/2006/relationships/image" Target="cid:image001.png@01D2BDBA.2EB3608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Worker Training</a:t>
            </a:r>
            <a:endParaRPr lang="en-US" dirty="0"/>
          </a:p>
        </p:txBody>
      </p:sp>
      <p:sp>
        <p:nvSpPr>
          <p:cNvPr id="3" name="Subtitle 2"/>
          <p:cNvSpPr>
            <a:spLocks noGrp="1"/>
          </p:cNvSpPr>
          <p:nvPr>
            <p:ph type="subTitle" idx="1"/>
          </p:nvPr>
        </p:nvSpPr>
        <p:spPr>
          <a:xfrm>
            <a:off x="1524000" y="3602038"/>
            <a:ext cx="9144000" cy="993408"/>
          </a:xfrm>
        </p:spPr>
        <p:txBody>
          <a:bodyPr/>
          <a:lstStyle/>
          <a:p>
            <a:r>
              <a:rPr lang="en-US" dirty="0" smtClean="0"/>
              <a:t>Worker Protection Standard</a:t>
            </a:r>
            <a:br>
              <a:rPr lang="en-US" dirty="0" smtClean="0"/>
            </a:br>
            <a:r>
              <a:rPr lang="en-US" dirty="0" smtClean="0"/>
              <a:t>Agricultural Worker Pesticide Safety Training</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p:cNvSpPr txBox="1">
            <a:spLocks/>
          </p:cNvSpPr>
          <p:nvPr/>
        </p:nvSpPr>
        <p:spPr>
          <a:xfrm>
            <a:off x="8270543" y="5671540"/>
            <a:ext cx="3691302" cy="5493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000" dirty="0" smtClean="0"/>
              <a:t>EPA Worker PST 00017</a:t>
            </a:r>
            <a:endParaRPr lang="en-US" sz="2000" dirty="0"/>
          </a:p>
        </p:txBody>
      </p:sp>
    </p:spTree>
    <p:extLst>
      <p:ext uri="{BB962C8B-B14F-4D97-AF65-F5344CB8AC3E}">
        <p14:creationId xmlns:p14="http://schemas.microsoft.com/office/powerpoint/2010/main" val="532214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0835"/>
            <a:ext cx="6125430" cy="5125668"/>
          </a:xfrm>
          <a:prstGeom prst="rect">
            <a:avLst/>
          </a:prstGeom>
        </p:spPr>
      </p:pic>
      <p:sp>
        <p:nvSpPr>
          <p:cNvPr id="2" name="Title 1"/>
          <p:cNvSpPr>
            <a:spLocks noGrp="1"/>
          </p:cNvSpPr>
          <p:nvPr>
            <p:ph type="title"/>
          </p:nvPr>
        </p:nvSpPr>
        <p:spPr/>
        <p:txBody>
          <a:bodyPr/>
          <a:lstStyle/>
          <a:p>
            <a:r>
              <a:rPr lang="en-US" dirty="0"/>
              <a:t>Pesticide Formulations</a:t>
            </a:r>
          </a:p>
        </p:txBody>
      </p:sp>
      <p:sp>
        <p:nvSpPr>
          <p:cNvPr id="3" name="Content Placeholder 2"/>
          <p:cNvSpPr>
            <a:spLocks noGrp="1"/>
          </p:cNvSpPr>
          <p:nvPr>
            <p:ph idx="1"/>
          </p:nvPr>
        </p:nvSpPr>
        <p:spPr>
          <a:xfrm>
            <a:off x="6473370" y="1825625"/>
            <a:ext cx="4880429" cy="4351338"/>
          </a:xfrm>
        </p:spPr>
        <p:txBody>
          <a:bodyPr/>
          <a:lstStyle/>
          <a:p>
            <a:r>
              <a:rPr lang="en-US" dirty="0"/>
              <a:t>Liquids</a:t>
            </a:r>
          </a:p>
          <a:p>
            <a:r>
              <a:rPr lang="en-US" dirty="0"/>
              <a:t>Dusts</a:t>
            </a:r>
          </a:p>
          <a:p>
            <a:r>
              <a:rPr lang="en-US" dirty="0"/>
              <a:t>Powders</a:t>
            </a:r>
          </a:p>
          <a:p>
            <a:r>
              <a:rPr lang="en-US" dirty="0"/>
              <a:t>Granules</a:t>
            </a:r>
          </a:p>
          <a:p>
            <a:r>
              <a:rPr lang="en-US" dirty="0"/>
              <a:t>Pellets</a:t>
            </a:r>
          </a:p>
          <a:p>
            <a:r>
              <a:rPr lang="en-US" dirty="0"/>
              <a:t>Gases</a:t>
            </a:r>
          </a:p>
          <a:p>
            <a:r>
              <a:rPr lang="en-US" dirty="0"/>
              <a:t>Gels</a:t>
            </a:r>
          </a:p>
          <a:p>
            <a:r>
              <a:rPr lang="en-US" dirty="0"/>
              <a:t>Aerosols</a:t>
            </a:r>
          </a:p>
        </p:txBody>
      </p:sp>
      <p:sp>
        <p:nvSpPr>
          <p:cNvPr id="6" name="TextBox 5"/>
          <p:cNvSpPr txBox="1"/>
          <p:nvPr/>
        </p:nvSpPr>
        <p:spPr>
          <a:xfrm>
            <a:off x="0" y="6488668"/>
            <a:ext cx="6850743" cy="369332"/>
          </a:xfrm>
          <a:prstGeom prst="rect">
            <a:avLst/>
          </a:prstGeom>
          <a:noFill/>
        </p:spPr>
        <p:txBody>
          <a:bodyPr wrap="square" rtlCol="0">
            <a:spAutoFit/>
          </a:bodyPr>
          <a:lstStyle/>
          <a:p>
            <a:r>
              <a:rPr lang="en-US" dirty="0" smtClean="0">
                <a:solidFill>
                  <a:prstClr val="black"/>
                </a:solidFill>
              </a:rPr>
              <a:t>Image credit: Penn State Extension, The Pennsylvania State University</a:t>
            </a:r>
            <a:endParaRPr lang="en-US" dirty="0">
              <a:solidFill>
                <a:prstClr val="black"/>
              </a:solidFill>
            </a:endParaRPr>
          </a:p>
        </p:txBody>
      </p:sp>
    </p:spTree>
    <p:extLst>
      <p:ext uri="{BB962C8B-B14F-4D97-AF65-F5344CB8AC3E}">
        <p14:creationId xmlns:p14="http://schemas.microsoft.com/office/powerpoint/2010/main" val="1981301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a:spLocks noGrp="1" noChangeArrowheads="1"/>
          </p:cNvSpPr>
          <p:nvPr>
            <p:ph type="title"/>
          </p:nvPr>
        </p:nvSpPr>
        <p:spPr>
          <a:xfrm>
            <a:off x="838200" y="365125"/>
            <a:ext cx="8293100" cy="1325563"/>
          </a:xfrm>
        </p:spPr>
        <p:txBody>
          <a:bodyPr/>
          <a:lstStyle/>
          <a:p>
            <a:r>
              <a:rPr lang="en-US" altLang="en-US" dirty="0"/>
              <a:t>At </a:t>
            </a:r>
            <a:r>
              <a:rPr lang="en-US" altLang="en-US" dirty="0" smtClean="0"/>
              <a:t>Work</a:t>
            </a:r>
            <a:r>
              <a:rPr lang="en-US" altLang="en-US" dirty="0"/>
              <a:t>, Pesticides and Pesticide Residues May be Found:</a:t>
            </a:r>
          </a:p>
        </p:txBody>
      </p:sp>
      <p:sp>
        <p:nvSpPr>
          <p:cNvPr id="9" name="Content Placeholder 8"/>
          <p:cNvSpPr>
            <a:spLocks noGrp="1"/>
          </p:cNvSpPr>
          <p:nvPr>
            <p:ph idx="1"/>
          </p:nvPr>
        </p:nvSpPr>
        <p:spPr>
          <a:xfrm>
            <a:off x="838200" y="1825624"/>
            <a:ext cx="10515600" cy="4692403"/>
          </a:xfrm>
        </p:spPr>
        <p:txBody>
          <a:bodyPr>
            <a:normAutofit lnSpcReduction="10000"/>
          </a:bodyPr>
          <a:lstStyle/>
          <a:p>
            <a:r>
              <a:rPr lang="en-US" dirty="0" smtClean="0"/>
              <a:t>In or on treated </a:t>
            </a:r>
            <a:r>
              <a:rPr lang="en-US" dirty="0"/>
              <a:t>plants (leaves, stems, fruit and vegetables)</a:t>
            </a:r>
          </a:p>
          <a:p>
            <a:r>
              <a:rPr lang="en-US" dirty="0"/>
              <a:t>In or on the soil where pesticides were applied</a:t>
            </a:r>
          </a:p>
          <a:p>
            <a:r>
              <a:rPr lang="en-US" dirty="0"/>
              <a:t>Tractors, sprayers, and other application equipment</a:t>
            </a:r>
          </a:p>
          <a:p>
            <a:r>
              <a:rPr lang="en-US" dirty="0"/>
              <a:t>Used work clothing, shoes, and personal protective equipment (including gloves)</a:t>
            </a:r>
          </a:p>
          <a:p>
            <a:r>
              <a:rPr lang="en-US" dirty="0"/>
              <a:t>Pesticide mixing and loading areas</a:t>
            </a:r>
          </a:p>
          <a:p>
            <a:r>
              <a:rPr lang="en-US" dirty="0"/>
              <a:t>In the air as drift from a nearby application</a:t>
            </a:r>
          </a:p>
          <a:p>
            <a:r>
              <a:rPr lang="en-US" dirty="0"/>
              <a:t>In the irrigation water or irrigation equipment, if the irrigation system is used to apply pesticides, called chemigation</a:t>
            </a:r>
          </a:p>
          <a:p>
            <a:r>
              <a:rPr lang="en-US" dirty="0" smtClean="0"/>
              <a:t>In or on pesticide </a:t>
            </a:r>
            <a:r>
              <a:rPr lang="en-US" dirty="0"/>
              <a:t>containers (including empty pesticide containers)</a:t>
            </a:r>
          </a:p>
          <a:p>
            <a:endParaRPr lang="en-US" dirty="0"/>
          </a:p>
          <a:p>
            <a:endParaRPr lang="en-US" dirty="0"/>
          </a:p>
          <a:p>
            <a:endParaRPr lang="en-US" dirty="0"/>
          </a:p>
          <a:p>
            <a:endParaRPr lang="en-US" dirty="0"/>
          </a:p>
          <a:p>
            <a:endParaRPr lang="en-US"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82920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Pesticides </a:t>
            </a:r>
            <a:r>
              <a:rPr lang="en-US" dirty="0"/>
              <a:t>C</a:t>
            </a:r>
            <a:r>
              <a:rPr lang="en-US" dirty="0" smtClean="0"/>
              <a:t>an </a:t>
            </a:r>
            <a:r>
              <a:rPr lang="en-US" dirty="0"/>
              <a:t>E</a:t>
            </a:r>
            <a:r>
              <a:rPr lang="en-US" dirty="0" smtClean="0"/>
              <a:t>nter </a:t>
            </a:r>
            <a:r>
              <a:rPr lang="en-US" dirty="0"/>
              <a:t>Y</a:t>
            </a:r>
            <a:r>
              <a:rPr lang="en-US" dirty="0" smtClean="0"/>
              <a:t>our </a:t>
            </a:r>
            <a:r>
              <a:rPr lang="en-US" dirty="0"/>
              <a:t>B</a:t>
            </a:r>
            <a:r>
              <a:rPr lang="en-US" dirty="0" smtClean="0"/>
              <a:t>ody</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118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70425" y="1687852"/>
            <a:ext cx="1891505" cy="3636707"/>
          </a:xfrm>
          <a:prstGeom prst="rect">
            <a:avLst/>
          </a:prstGeom>
        </p:spPr>
      </p:pic>
      <p:sp>
        <p:nvSpPr>
          <p:cNvPr id="2" name="Title 1"/>
          <p:cNvSpPr>
            <a:spLocks noGrp="1"/>
          </p:cNvSpPr>
          <p:nvPr>
            <p:ph type="title"/>
          </p:nvPr>
        </p:nvSpPr>
        <p:spPr>
          <a:xfrm>
            <a:off x="838200" y="365125"/>
            <a:ext cx="8110728" cy="1325563"/>
          </a:xfrm>
        </p:spPr>
        <p:txBody>
          <a:bodyPr>
            <a:normAutofit/>
          </a:bodyPr>
          <a:lstStyle/>
          <a:p>
            <a:r>
              <a:rPr lang="en-US" dirty="0"/>
              <a:t>There are Four Routes of Pesticide Entry into the Body:</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6" name="Picture 25"/>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938064" y="1687852"/>
            <a:ext cx="1891505" cy="3636707"/>
          </a:xfrm>
          <a:prstGeom prst="rect">
            <a:avLst/>
          </a:prstGeom>
        </p:spPr>
      </p:pic>
      <p:pic>
        <p:nvPicPr>
          <p:cNvPr id="27" name="Picture 26"/>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005703" y="1687852"/>
            <a:ext cx="1891505" cy="3636707"/>
          </a:xfrm>
          <a:prstGeom prst="rect">
            <a:avLst/>
          </a:prstGeom>
        </p:spPr>
      </p:pic>
      <p:pic>
        <p:nvPicPr>
          <p:cNvPr id="28" name="Picture 27"/>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73342" y="1687852"/>
            <a:ext cx="1891505" cy="3636707"/>
          </a:xfrm>
          <a:prstGeom prst="rect">
            <a:avLst/>
          </a:prstGeom>
        </p:spPr>
      </p:pic>
      <p:pic>
        <p:nvPicPr>
          <p:cNvPr id="29" name="Picture 28"/>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799619" y="2906443"/>
            <a:ext cx="438950" cy="361220"/>
          </a:xfrm>
          <a:prstGeom prst="rect">
            <a:avLst/>
          </a:prstGeom>
        </p:spPr>
      </p:pic>
      <p:pic>
        <p:nvPicPr>
          <p:cNvPr id="30" name="Picture 29"/>
          <p:cNvPicPr>
            <a:picLocks noChangeAspect="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97687" y="2367568"/>
            <a:ext cx="507536" cy="548687"/>
          </a:xfrm>
          <a:prstGeom prst="rect">
            <a:avLst/>
          </a:prstGeom>
        </p:spPr>
      </p:pic>
      <p:pic>
        <p:nvPicPr>
          <p:cNvPr id="32" name="Picture 31"/>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94694" y="2301976"/>
            <a:ext cx="65133" cy="52106"/>
          </a:xfrm>
          <a:prstGeom prst="rect">
            <a:avLst/>
          </a:prstGeom>
        </p:spPr>
      </p:pic>
      <p:sp>
        <p:nvSpPr>
          <p:cNvPr id="33" name="Explosion 1 32"/>
          <p:cNvSpPr/>
          <p:nvPr/>
        </p:nvSpPr>
        <p:spPr>
          <a:xfrm>
            <a:off x="4740941" y="1699331"/>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4" name="Explosion 2 33"/>
          <p:cNvSpPr/>
          <p:nvPr/>
        </p:nvSpPr>
        <p:spPr>
          <a:xfrm rot="7982508">
            <a:off x="3273903" y="2936540"/>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5" name="TextBox 34"/>
          <p:cNvSpPr txBox="1"/>
          <p:nvPr/>
        </p:nvSpPr>
        <p:spPr>
          <a:xfrm>
            <a:off x="1870425" y="5294499"/>
            <a:ext cx="1562413" cy="954107"/>
          </a:xfrm>
          <a:prstGeom prst="rect">
            <a:avLst/>
          </a:prstGeom>
          <a:noFill/>
        </p:spPr>
        <p:txBody>
          <a:bodyPr wrap="square" rtlCol="0">
            <a:spAutoFit/>
          </a:bodyPr>
          <a:lstStyle/>
          <a:p>
            <a:pPr algn="ctr" defTabSz="685800"/>
            <a:r>
              <a:rPr lang="en-US" sz="2800" dirty="0">
                <a:solidFill>
                  <a:prstClr val="black"/>
                </a:solidFill>
              </a:rPr>
              <a:t> Skin (Dermal)</a:t>
            </a:r>
          </a:p>
        </p:txBody>
      </p:sp>
      <p:sp>
        <p:nvSpPr>
          <p:cNvPr id="36" name="TextBox 35"/>
          <p:cNvSpPr txBox="1"/>
          <p:nvPr/>
        </p:nvSpPr>
        <p:spPr>
          <a:xfrm>
            <a:off x="3868480" y="5289303"/>
            <a:ext cx="1923011" cy="1384995"/>
          </a:xfrm>
          <a:prstGeom prst="rect">
            <a:avLst/>
          </a:prstGeom>
          <a:noFill/>
        </p:spPr>
        <p:txBody>
          <a:bodyPr wrap="square" rtlCol="0">
            <a:spAutoFit/>
          </a:bodyPr>
          <a:lstStyle/>
          <a:p>
            <a:pPr algn="ctr" defTabSz="685800"/>
            <a:r>
              <a:rPr lang="en-US" sz="2800" dirty="0">
                <a:solidFill>
                  <a:prstClr val="black"/>
                </a:solidFill>
              </a:rPr>
              <a:t>Eyes (Ocular)</a:t>
            </a:r>
          </a:p>
          <a:p>
            <a:pPr algn="ctr" defTabSz="685800"/>
            <a:r>
              <a:rPr lang="en-US" sz="2800" dirty="0">
                <a:solidFill>
                  <a:prstClr val="black"/>
                </a:solidFill>
              </a:rPr>
              <a:t> </a:t>
            </a:r>
          </a:p>
        </p:txBody>
      </p:sp>
      <p:sp>
        <p:nvSpPr>
          <p:cNvPr id="37" name="TextBox 36"/>
          <p:cNvSpPr txBox="1"/>
          <p:nvPr/>
        </p:nvSpPr>
        <p:spPr>
          <a:xfrm>
            <a:off x="6005703" y="5294499"/>
            <a:ext cx="1891505" cy="954107"/>
          </a:xfrm>
          <a:prstGeom prst="rect">
            <a:avLst/>
          </a:prstGeom>
          <a:noFill/>
        </p:spPr>
        <p:txBody>
          <a:bodyPr wrap="square" rtlCol="0">
            <a:spAutoFit/>
          </a:bodyPr>
          <a:lstStyle/>
          <a:p>
            <a:pPr algn="ctr" defTabSz="685800"/>
            <a:r>
              <a:rPr lang="en-US" sz="2800" dirty="0">
                <a:solidFill>
                  <a:prstClr val="black"/>
                </a:solidFill>
              </a:rPr>
              <a:t>Nose (Inhalation)</a:t>
            </a:r>
          </a:p>
        </p:txBody>
      </p:sp>
      <p:sp>
        <p:nvSpPr>
          <p:cNvPr id="38" name="TextBox 37"/>
          <p:cNvSpPr txBox="1"/>
          <p:nvPr/>
        </p:nvSpPr>
        <p:spPr>
          <a:xfrm>
            <a:off x="8402434" y="5296662"/>
            <a:ext cx="1562413" cy="954107"/>
          </a:xfrm>
          <a:prstGeom prst="rect">
            <a:avLst/>
          </a:prstGeom>
          <a:noFill/>
        </p:spPr>
        <p:txBody>
          <a:bodyPr wrap="square" rtlCol="0">
            <a:spAutoFit/>
          </a:bodyPr>
          <a:lstStyle/>
          <a:p>
            <a:pPr algn="ctr" defTabSz="685800"/>
            <a:r>
              <a:rPr lang="en-US" sz="2800" dirty="0">
                <a:solidFill>
                  <a:prstClr val="black"/>
                </a:solidFill>
              </a:rPr>
              <a:t>Mouth (Oral)</a:t>
            </a:r>
          </a:p>
        </p:txBody>
      </p:sp>
      <p:cxnSp>
        <p:nvCxnSpPr>
          <p:cNvPr id="4" name="Straight Connector 3"/>
          <p:cNvCxnSpPr/>
          <p:nvPr/>
        </p:nvCxnSpPr>
        <p:spPr>
          <a:xfrm>
            <a:off x="6951455" y="202874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29" idx="0"/>
          </p:cNvCxnSpPr>
          <p:nvPr/>
        </p:nvCxnSpPr>
        <p:spPr>
          <a:xfrm>
            <a:off x="9019094" y="1976639"/>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694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t>Routes of Entry: Dermal</a:t>
            </a:r>
          </a:p>
        </p:txBody>
      </p:sp>
      <p:sp>
        <p:nvSpPr>
          <p:cNvPr id="10" name="Rectangle 9"/>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4705" y="2462237"/>
            <a:ext cx="3898813"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Some pesticides when contacted can pass through the skin into the blood stream</a:t>
            </a:r>
          </a:p>
        </p:txBody>
      </p:sp>
      <p:pic>
        <p:nvPicPr>
          <p:cNvPr id="8" name="Picture 7"/>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28537" y="1898418"/>
            <a:ext cx="1891505" cy="3636707"/>
          </a:xfrm>
          <a:prstGeom prst="rect">
            <a:avLst/>
          </a:prstGeom>
        </p:spPr>
      </p:pic>
      <p:sp>
        <p:nvSpPr>
          <p:cNvPr id="11" name="Explosion 2 10"/>
          <p:cNvSpPr/>
          <p:nvPr/>
        </p:nvSpPr>
        <p:spPr>
          <a:xfrm rot="7982508">
            <a:off x="4932015" y="3147106"/>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44957372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Ocular</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113875" y="1980975"/>
            <a:ext cx="3898813"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Significant amounts of pesticide can penetrate the outer tissues of the eye and enter the blood </a:t>
            </a:r>
            <a:r>
              <a:rPr lang="en-US" sz="3600" dirty="0" smtClean="0">
                <a:solidFill>
                  <a:prstClr val="black"/>
                </a:solidFill>
              </a:rPr>
              <a:t>stream</a:t>
            </a:r>
            <a:endParaRPr lang="en-US" sz="4000" dirty="0">
              <a:solidFill>
                <a:prstClr val="black"/>
              </a:solidFill>
            </a:endParaRPr>
          </a:p>
        </p:txBody>
      </p:sp>
      <p:pic>
        <p:nvPicPr>
          <p:cNvPr id="10" name="Picture 9"/>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135186" y="1870781"/>
            <a:ext cx="1891505" cy="3636707"/>
          </a:xfrm>
          <a:prstGeom prst="rect">
            <a:avLst/>
          </a:prstGeom>
        </p:spPr>
      </p:pic>
      <p:sp>
        <p:nvSpPr>
          <p:cNvPr id="11" name="Explosion 1 10"/>
          <p:cNvSpPr/>
          <p:nvPr/>
        </p:nvSpPr>
        <p:spPr>
          <a:xfrm>
            <a:off x="3938063" y="1966249"/>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41510593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a:spLocks noGrp="1"/>
          </p:cNvSpPr>
          <p:nvPr>
            <p:ph type="title"/>
          </p:nvPr>
        </p:nvSpPr>
        <p:spPr/>
        <p:txBody>
          <a:bodyPr/>
          <a:lstStyle/>
          <a:p>
            <a:r>
              <a:rPr lang="en-US" dirty="0"/>
              <a:t>Routes of Entry: Inhalation</a:t>
            </a:r>
          </a:p>
        </p:txBody>
      </p:sp>
      <p:sp>
        <p:nvSpPr>
          <p:cNvPr id="5" name="Rectangle 4"/>
          <p:cNvSpPr/>
          <p:nvPr/>
        </p:nvSpPr>
        <p:spPr>
          <a:xfrm>
            <a:off x="0" y="6514657"/>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Box 41"/>
          <p:cNvSpPr txBox="1"/>
          <p:nvPr/>
        </p:nvSpPr>
        <p:spPr>
          <a:xfrm>
            <a:off x="6052742" y="2284319"/>
            <a:ext cx="3812011"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Once pesticides have been inhaled, they enter the lungs and bloodstream</a:t>
            </a:r>
            <a:endParaRPr lang="en-US" sz="3200" dirty="0">
              <a:solidFill>
                <a:prstClr val="black"/>
              </a:solidFill>
            </a:endParaRPr>
          </a:p>
        </p:txBody>
      </p:sp>
      <p:pic>
        <p:nvPicPr>
          <p:cNvPr id="45" name="Picture 4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07443" y="1897127"/>
            <a:ext cx="1891505" cy="3636707"/>
          </a:xfrm>
          <a:prstGeom prst="rect">
            <a:avLst/>
          </a:prstGeom>
        </p:spPr>
      </p:pic>
      <p:pic>
        <p:nvPicPr>
          <p:cNvPr id="46" name="Picture 45"/>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411687" y="2479307"/>
            <a:ext cx="507536" cy="548687"/>
          </a:xfrm>
          <a:prstGeom prst="rect">
            <a:avLst/>
          </a:prstGeom>
        </p:spPr>
      </p:pic>
      <p:cxnSp>
        <p:nvCxnSpPr>
          <p:cNvPr id="7" name="Straight Connector 6"/>
          <p:cNvCxnSpPr/>
          <p:nvPr/>
        </p:nvCxnSpPr>
        <p:spPr>
          <a:xfrm>
            <a:off x="4665455" y="220048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556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Oral</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13" name="Picture 12"/>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33118" y="1879968"/>
            <a:ext cx="1891505" cy="3636707"/>
          </a:xfrm>
          <a:prstGeom prst="rect">
            <a:avLst/>
          </a:prstGeom>
        </p:spPr>
      </p:pic>
      <p:pic>
        <p:nvPicPr>
          <p:cNvPr id="14" name="Picture 1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59395" y="3098559"/>
            <a:ext cx="438950" cy="361220"/>
          </a:xfrm>
          <a:prstGeom prst="rect">
            <a:avLst/>
          </a:prstGeom>
        </p:spPr>
      </p:pic>
      <p:sp>
        <p:nvSpPr>
          <p:cNvPr id="15" name="TextBox 14"/>
          <p:cNvSpPr txBox="1"/>
          <p:nvPr/>
        </p:nvSpPr>
        <p:spPr>
          <a:xfrm>
            <a:off x="5516294" y="2116962"/>
            <a:ext cx="4127578"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en-US" sz="3600" dirty="0">
                <a:solidFill>
                  <a:prstClr val="black"/>
                </a:solidFill>
              </a:rPr>
              <a:t>Pesticide illness can occur if pesticide residues are transferred to consumed food from unwashed hands </a:t>
            </a:r>
            <a:endParaRPr lang="en-US" sz="3200" dirty="0">
              <a:solidFill>
                <a:prstClr val="black"/>
              </a:solidFill>
            </a:endParaRPr>
          </a:p>
        </p:txBody>
      </p:sp>
      <p:cxnSp>
        <p:nvCxnSpPr>
          <p:cNvPr id="9" name="Straight Connector 8"/>
          <p:cNvCxnSpPr/>
          <p:nvPr/>
        </p:nvCxnSpPr>
        <p:spPr>
          <a:xfrm>
            <a:off x="4179080" y="2168755"/>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231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Signs and Symptoms of Pesticide Poisoning</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5830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Common Signs and </a:t>
            </a:r>
            <a:r>
              <a:rPr lang="en-US" dirty="0"/>
              <a:t>Symptoms</a:t>
            </a:r>
          </a:p>
        </p:txBody>
      </p:sp>
      <p:sp>
        <p:nvSpPr>
          <p:cNvPr id="6" name="Content Placeholder 5"/>
          <p:cNvSpPr>
            <a:spLocks noGrp="1"/>
          </p:cNvSpPr>
          <p:nvPr>
            <p:ph sz="half" idx="1"/>
          </p:nvPr>
        </p:nvSpPr>
        <p:spPr/>
        <p:txBody>
          <a:bodyPr>
            <a:normAutofit lnSpcReduction="10000"/>
          </a:bodyPr>
          <a:lstStyle/>
          <a:p>
            <a:r>
              <a:rPr lang="en-US" dirty="0"/>
              <a:t>Eye irritation</a:t>
            </a:r>
          </a:p>
          <a:p>
            <a:r>
              <a:rPr lang="en-US" dirty="0"/>
              <a:t>Nose and throat pain</a:t>
            </a:r>
          </a:p>
          <a:p>
            <a:r>
              <a:rPr lang="en-US" dirty="0"/>
              <a:t>Skin rash</a:t>
            </a:r>
          </a:p>
          <a:p>
            <a:r>
              <a:rPr lang="en-US" dirty="0"/>
              <a:t>Dizziness</a:t>
            </a:r>
          </a:p>
          <a:p>
            <a:r>
              <a:rPr lang="en-US" dirty="0"/>
              <a:t>Headache</a:t>
            </a:r>
          </a:p>
          <a:p>
            <a:r>
              <a:rPr lang="en-US" dirty="0"/>
              <a:t>Muscle aches or cramps</a:t>
            </a:r>
          </a:p>
          <a:p>
            <a:r>
              <a:rPr lang="en-US" dirty="0"/>
              <a:t>Exhaustion</a:t>
            </a:r>
          </a:p>
          <a:p>
            <a:r>
              <a:rPr lang="en-US" dirty="0"/>
              <a:t>Nausea</a:t>
            </a:r>
          </a:p>
          <a:p>
            <a:r>
              <a:rPr lang="en-US" dirty="0"/>
              <a:t>Diarrhea</a:t>
            </a:r>
          </a:p>
          <a:p>
            <a:endParaRPr lang="en-US" sz="2800" dirty="0"/>
          </a:p>
        </p:txBody>
      </p:sp>
      <p:sp>
        <p:nvSpPr>
          <p:cNvPr id="9" name="Content Placeholder 8"/>
          <p:cNvSpPr>
            <a:spLocks noGrp="1"/>
          </p:cNvSpPr>
          <p:nvPr>
            <p:ph sz="half" idx="2"/>
          </p:nvPr>
        </p:nvSpPr>
        <p:spPr/>
        <p:txBody>
          <a:bodyPr>
            <a:normAutofit lnSpcReduction="10000"/>
          </a:bodyPr>
          <a:lstStyle/>
          <a:p>
            <a:r>
              <a:rPr lang="en-US" dirty="0"/>
              <a:t>Chest pain</a:t>
            </a:r>
          </a:p>
          <a:p>
            <a:r>
              <a:rPr lang="en-US" dirty="0"/>
              <a:t>Breathing difficulties</a:t>
            </a:r>
          </a:p>
          <a:p>
            <a:r>
              <a:rPr lang="en-US" dirty="0"/>
              <a:t>Blurred vision</a:t>
            </a:r>
          </a:p>
          <a:p>
            <a:r>
              <a:rPr lang="en-US" dirty="0"/>
              <a:t>Excessive salivation or drooling</a:t>
            </a:r>
          </a:p>
          <a:p>
            <a:r>
              <a:rPr lang="en-US" dirty="0"/>
              <a:t>Very small, pinpoint pupils</a:t>
            </a:r>
          </a:p>
          <a:p>
            <a:r>
              <a:rPr lang="en-US" dirty="0"/>
              <a:t>Lack of muscle control</a:t>
            </a:r>
          </a:p>
          <a:p>
            <a:r>
              <a:rPr lang="en-US" dirty="0"/>
              <a:t>Convulsions or seizures</a:t>
            </a:r>
          </a:p>
          <a:p>
            <a:r>
              <a:rPr lang="en-US" dirty="0" smtClean="0"/>
              <a:t>Unconsciousness</a:t>
            </a:r>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6487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12800" y="1717174"/>
            <a:ext cx="10680700" cy="5715000"/>
          </a:xfrm>
        </p:spPr>
        <p:txBody>
          <a:bodyPr>
            <a:noAutofit/>
          </a:bodyPr>
          <a:lstStyle/>
          <a:p>
            <a:pPr marL="0" indent="0">
              <a:buNone/>
            </a:pPr>
            <a:endParaRPr lang="en-US" sz="2400" dirty="0" smtClean="0"/>
          </a:p>
          <a:p>
            <a:pPr marL="0" indent="0">
              <a:buNone/>
            </a:pPr>
            <a:r>
              <a:rPr lang="en-US" dirty="0"/>
              <a:t>EPA has approved this material for training agricultural workers on pesticide safety in accordance with the 2015 WPS expanded training content (40 CFR Part 170). The approval number is EPA Worker PST 00017.</a:t>
            </a:r>
          </a:p>
          <a:p>
            <a:pPr marL="0" indent="0">
              <a:buNone/>
            </a:pPr>
            <a:endParaRPr lang="en-US" dirty="0"/>
          </a:p>
          <a:p>
            <a:pPr marL="0" indent="0">
              <a:buNone/>
            </a:pPr>
            <a:endParaRPr lang="en-US" dirty="0" smtClean="0"/>
          </a:p>
        </p:txBody>
      </p:sp>
      <p:sp>
        <p:nvSpPr>
          <p:cNvPr id="4" name="Rectangle 3"/>
          <p:cNvSpPr/>
          <p:nvPr/>
        </p:nvSpPr>
        <p:spPr>
          <a:xfrm>
            <a:off x="616085" y="1706029"/>
            <a:ext cx="9849757" cy="646331"/>
          </a:xfrm>
          <a:prstGeom prst="rect">
            <a:avLst/>
          </a:prstGeom>
        </p:spPr>
        <p:txBody>
          <a:bodyPr wrap="square">
            <a:spAutoFit/>
          </a:bodyPr>
          <a:lstStyle/>
          <a:p>
            <a:endParaRPr lang="en-US" b="1" dirty="0" smtClean="0">
              <a:solidFill>
                <a:prstClr val="black"/>
              </a:solidFill>
            </a:endParaRPr>
          </a:p>
          <a:p>
            <a:endParaRPr lang="en-US" dirty="0">
              <a:solidFill>
                <a:prstClr val="black"/>
              </a:solidFill>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cid:image001.png@01D2BDBA.2EB3608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01700" y="5061669"/>
            <a:ext cx="1114425" cy="390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12800" y="5653029"/>
            <a:ext cx="10833100"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600" b="0" i="0" u="none" strike="noStrike" cap="none" normalizeH="0" baseline="0" dirty="0" smtClean="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Attribution-NonCommercial-ShareAlike 4.0 International License by The Regents of the University of California, Davis campus, 2017. For information</a:t>
            </a:r>
            <a:r>
              <a:rPr kumimoji="0" lang="en-US" altLang="en-US" sz="1600" b="0" i="0" u="none" strike="noStrike" cap="none" normalizeH="0" dirty="0" smtClean="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contact </a:t>
            </a:r>
            <a:r>
              <a:rPr kumimoji="0" lang="en-US" altLang="en-US" sz="1600" b="0" i="0" u="none" strike="noStrike" cap="none" normalizeH="0" baseline="0" dirty="0" smtClean="0">
                <a:ln>
                  <a:noFill/>
                </a:ln>
                <a:solidFill>
                  <a:srgbClr val="1155CC"/>
                </a:solidFill>
                <a:effectLst/>
                <a:latin typeface="Calibri" panose="020F0502020204030204" pitchFamily="34" charset="0"/>
                <a:ea typeface="Calibri" panose="020F0502020204030204" pitchFamily="34" charset="0"/>
                <a:cs typeface="Times New Roman" panose="02020603050405020304" pitchFamily="18" charset="0"/>
                <a:hlinkClick r:id="rId5"/>
              </a:rPr>
              <a:t>PERCsupport@ucdavis.edu</a:t>
            </a:r>
            <a:r>
              <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31313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Exposure to Fumigants </a:t>
            </a:r>
          </a:p>
        </p:txBody>
      </p:sp>
      <p:sp>
        <p:nvSpPr>
          <p:cNvPr id="6" name="Content Placeholder 5"/>
          <p:cNvSpPr>
            <a:spLocks noGrp="1"/>
          </p:cNvSpPr>
          <p:nvPr>
            <p:ph sz="half" idx="1"/>
          </p:nvPr>
        </p:nvSpPr>
        <p:spPr/>
        <p:txBody>
          <a:bodyPr/>
          <a:lstStyle/>
          <a:p>
            <a:r>
              <a:rPr lang="en-US" dirty="0"/>
              <a:t>Irrational behavior</a:t>
            </a:r>
          </a:p>
          <a:p>
            <a:r>
              <a:rPr lang="en-US" dirty="0"/>
              <a:t>Elevated body temperatures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62239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Poisoning Symptoms Can </a:t>
            </a:r>
            <a:br>
              <a:rPr lang="en-US" dirty="0"/>
            </a:br>
            <a:r>
              <a:rPr lang="en-US" dirty="0"/>
              <a:t>be Confused with Other Illnesses </a:t>
            </a:r>
          </a:p>
        </p:txBody>
      </p:sp>
      <p:sp>
        <p:nvSpPr>
          <p:cNvPr id="6" name="Content Placeholder 5"/>
          <p:cNvSpPr>
            <a:spLocks noGrp="1"/>
          </p:cNvSpPr>
          <p:nvPr>
            <p:ph idx="1"/>
          </p:nvPr>
        </p:nvSpPr>
        <p:spPr>
          <a:xfrm>
            <a:off x="5375564" y="2369127"/>
            <a:ext cx="5978236" cy="3807836"/>
          </a:xfrm>
        </p:spPr>
        <p:txBody>
          <a:bodyPr/>
          <a:lstStyle/>
          <a:p>
            <a:r>
              <a:rPr lang="en-US" dirty="0"/>
              <a:t>Cold</a:t>
            </a:r>
          </a:p>
          <a:p>
            <a:r>
              <a:rPr lang="en-US" dirty="0"/>
              <a:t>Flu</a:t>
            </a:r>
          </a:p>
          <a:p>
            <a:r>
              <a:rPr lang="en-US" dirty="0"/>
              <a:t>Heat illness</a:t>
            </a:r>
          </a:p>
          <a:p>
            <a:r>
              <a:rPr lang="en-US" dirty="0"/>
              <a:t>Food poisoning</a:t>
            </a:r>
          </a:p>
          <a:p>
            <a:r>
              <a:rPr lang="en-US" dirty="0"/>
              <a:t>Hangover</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6428509"/>
            <a:ext cx="4377307" cy="429491"/>
          </a:xfrm>
          <a:prstGeom prst="rect">
            <a:avLst/>
          </a:prstGeom>
        </p:spPr>
      </p:pic>
      <p:pic>
        <p:nvPicPr>
          <p:cNvPr id="11" name="Picture 1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1745878"/>
            <a:ext cx="6248400" cy="4772149"/>
          </a:xfrm>
          <a:prstGeom prst="rect">
            <a:avLst/>
          </a:prstGeom>
        </p:spPr>
      </p:pic>
    </p:spTree>
    <p:extLst>
      <p:ext uri="{BB962C8B-B14F-4D97-AF65-F5344CB8AC3E}">
        <p14:creationId xmlns:p14="http://schemas.microsoft.com/office/powerpoint/2010/main" val="2986663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Mild Symptoms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4402" y="1304084"/>
            <a:ext cx="3119188" cy="1612286"/>
          </a:xfrm>
          <a:prstGeom prst="rect">
            <a:avLst/>
          </a:prstGeom>
        </p:spPr>
      </p:pic>
      <p:pic>
        <p:nvPicPr>
          <p:cNvPr id="6" name="Picture 5"/>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291480"/>
            <a:ext cx="3413920" cy="4225352"/>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6654" y="3849046"/>
            <a:ext cx="5112327" cy="1540372"/>
          </a:xfrm>
          <a:prstGeom prst="rect">
            <a:avLst/>
          </a:prstGeom>
        </p:spPr>
      </p:pic>
      <p:sp>
        <p:nvSpPr>
          <p:cNvPr id="9" name="Content Placeholder 7"/>
          <p:cNvSpPr txBox="1">
            <a:spLocks/>
          </p:cNvSpPr>
          <p:nvPr/>
        </p:nvSpPr>
        <p:spPr>
          <a:xfrm>
            <a:off x="8544789" y="3063259"/>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Eye irritation</a:t>
            </a:r>
          </a:p>
        </p:txBody>
      </p:sp>
      <p:sp>
        <p:nvSpPr>
          <p:cNvPr id="10" name="Content Placeholder 7"/>
          <p:cNvSpPr txBox="1">
            <a:spLocks/>
          </p:cNvSpPr>
          <p:nvPr/>
        </p:nvSpPr>
        <p:spPr>
          <a:xfrm>
            <a:off x="8581281" y="522161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Skin rash</a:t>
            </a:r>
          </a:p>
        </p:txBody>
      </p:sp>
      <p:pic>
        <p:nvPicPr>
          <p:cNvPr id="11" name="Picture 10"/>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58292" y="1207348"/>
            <a:ext cx="3491345" cy="5435906"/>
          </a:xfrm>
          <a:prstGeom prst="rect">
            <a:avLst/>
          </a:prstGeom>
        </p:spPr>
      </p:pic>
      <p:sp>
        <p:nvSpPr>
          <p:cNvPr id="12" name="Content Placeholder 7"/>
          <p:cNvSpPr txBox="1">
            <a:spLocks/>
          </p:cNvSpPr>
          <p:nvPr/>
        </p:nvSpPr>
        <p:spPr>
          <a:xfrm>
            <a:off x="344372" y="5675602"/>
            <a:ext cx="2436802" cy="8221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white"/>
                </a:solidFill>
              </a:rPr>
              <a:t>Nose and throat pain</a:t>
            </a:r>
          </a:p>
        </p:txBody>
      </p:sp>
      <p:sp>
        <p:nvSpPr>
          <p:cNvPr id="13" name="Content Placeholder 7"/>
          <p:cNvSpPr txBox="1">
            <a:spLocks/>
          </p:cNvSpPr>
          <p:nvPr/>
        </p:nvSpPr>
        <p:spPr>
          <a:xfrm>
            <a:off x="5737636" y="594685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Dizziness</a:t>
            </a: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230565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Moderate Symptoms</a:t>
            </a:r>
            <a:endParaRPr lang="en-US" dirty="0"/>
          </a:p>
        </p:txBody>
      </p:sp>
      <p:sp>
        <p:nvSpPr>
          <p:cNvPr id="4" name="Content Placeholder 3"/>
          <p:cNvSpPr>
            <a:spLocks noGrp="1"/>
          </p:cNvSpPr>
          <p:nvPr>
            <p:ph idx="1"/>
          </p:nvPr>
        </p:nvSpPr>
        <p:spPr/>
        <p:txBody>
          <a:bodyPr/>
          <a:lstStyle/>
          <a:p>
            <a:r>
              <a:rPr lang="en-US" dirty="0" smtClean="0"/>
              <a:t>Excessive saliva or drool</a:t>
            </a:r>
          </a:p>
          <a:p>
            <a:r>
              <a:rPr lang="en-US" dirty="0" smtClean="0"/>
              <a:t>Breathing difficulties</a:t>
            </a:r>
          </a:p>
          <a:p>
            <a:r>
              <a:rPr lang="en-US" dirty="0" smtClean="0"/>
              <a:t>Blurry vision</a:t>
            </a:r>
          </a:p>
          <a:p>
            <a:endParaRPr lang="en-US" dirty="0"/>
          </a:p>
        </p:txBody>
      </p:sp>
    </p:spTree>
    <p:extLst>
      <p:ext uri="{BB962C8B-B14F-4D97-AF65-F5344CB8AC3E}">
        <p14:creationId xmlns:p14="http://schemas.microsoft.com/office/powerpoint/2010/main" val="3494947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Symptoms</a:t>
            </a:r>
          </a:p>
        </p:txBody>
      </p:sp>
      <p:sp>
        <p:nvSpPr>
          <p:cNvPr id="9" name="Content Placeholder 7"/>
          <p:cNvSpPr txBox="1">
            <a:spLocks/>
          </p:cNvSpPr>
          <p:nvPr/>
        </p:nvSpPr>
        <p:spPr>
          <a:xfrm>
            <a:off x="995658" y="3244073"/>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Pinpoint pupils</a:t>
            </a:r>
          </a:p>
        </p:txBody>
      </p:sp>
      <p:sp>
        <p:nvSpPr>
          <p:cNvPr id="10" name="Content Placeholder 7"/>
          <p:cNvSpPr txBox="1">
            <a:spLocks/>
          </p:cNvSpPr>
          <p:nvPr/>
        </p:nvSpPr>
        <p:spPr>
          <a:xfrm>
            <a:off x="9199419" y="3988033"/>
            <a:ext cx="2737144" cy="822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Trembling, lack of muscle control</a:t>
            </a:r>
          </a:p>
        </p:txBody>
      </p:sp>
      <p:sp>
        <p:nvSpPr>
          <p:cNvPr id="13" name="Content Placeholder 7"/>
          <p:cNvSpPr txBox="1">
            <a:spLocks/>
          </p:cNvSpPr>
          <p:nvPr/>
        </p:nvSpPr>
        <p:spPr>
          <a:xfrm>
            <a:off x="1211277" y="5911725"/>
            <a:ext cx="4884723" cy="51678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Violent convulsions or seizures</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277" y="1516549"/>
            <a:ext cx="3238742" cy="1679076"/>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16" name="Picture 1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75418" y="1258460"/>
            <a:ext cx="4484658" cy="2734398"/>
          </a:xfrm>
          <a:prstGeom prst="rect">
            <a:avLst/>
          </a:prstGeom>
        </p:spPr>
      </p:pic>
      <p:pic>
        <p:nvPicPr>
          <p:cNvPr id="17" name="Picture 16"/>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46814" y="2928807"/>
            <a:ext cx="7297025" cy="3762938"/>
          </a:xfrm>
          <a:prstGeom prst="rect">
            <a:avLst/>
          </a:prstGeom>
        </p:spPr>
      </p:pic>
    </p:spTree>
    <p:extLst>
      <p:ext uri="{BB962C8B-B14F-4D97-AF65-F5344CB8AC3E}">
        <p14:creationId xmlns:p14="http://schemas.microsoft.com/office/powerpoint/2010/main" val="951341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Type and Severity of Symptoms </a:t>
            </a:r>
            <a:br>
              <a:rPr lang="en-GB" dirty="0"/>
            </a:br>
            <a:r>
              <a:rPr lang="en-GB" dirty="0"/>
              <a:t>Depend on:</a:t>
            </a:r>
            <a:endParaRPr lang="en-US" dirty="0"/>
          </a:p>
        </p:txBody>
      </p:sp>
      <p:sp>
        <p:nvSpPr>
          <p:cNvPr id="6" name="Content Placeholder 5"/>
          <p:cNvSpPr>
            <a:spLocks noGrp="1"/>
          </p:cNvSpPr>
          <p:nvPr>
            <p:ph idx="1"/>
          </p:nvPr>
        </p:nvSpPr>
        <p:spPr/>
        <p:txBody>
          <a:bodyPr/>
          <a:lstStyle/>
          <a:p>
            <a:r>
              <a:rPr lang="en-US" dirty="0"/>
              <a:t>The pesticide</a:t>
            </a:r>
          </a:p>
          <a:p>
            <a:r>
              <a:rPr lang="en-US" dirty="0"/>
              <a:t>The route of exposure</a:t>
            </a:r>
          </a:p>
          <a:p>
            <a:r>
              <a:rPr lang="en-US" dirty="0"/>
              <a:t>The length of exposure</a:t>
            </a:r>
          </a:p>
          <a:p>
            <a:r>
              <a:rPr lang="en-US" dirty="0"/>
              <a:t>How often you are exposed</a:t>
            </a:r>
          </a:p>
          <a:p>
            <a:r>
              <a:rPr lang="en-US" dirty="0"/>
              <a:t>Age of the person</a:t>
            </a:r>
          </a:p>
          <a:p>
            <a:r>
              <a:rPr lang="en-US" dirty="0"/>
              <a:t>Health of the person</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5662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Potential Hazards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439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7640782" cy="1325563"/>
          </a:xfrm>
        </p:spPr>
        <p:txBody>
          <a:bodyPr/>
          <a:lstStyle/>
          <a:p>
            <a:r>
              <a:rPr lang="en-US" dirty="0"/>
              <a:t>Hazards to Children and Pregnant Women</a:t>
            </a:r>
          </a:p>
        </p:txBody>
      </p:sp>
      <p:sp>
        <p:nvSpPr>
          <p:cNvPr id="6" name="Content Placeholder 5"/>
          <p:cNvSpPr>
            <a:spLocks noGrp="1"/>
          </p:cNvSpPr>
          <p:nvPr>
            <p:ph idx="1"/>
          </p:nvPr>
        </p:nvSpPr>
        <p:spPr/>
        <p:txBody>
          <a:bodyPr>
            <a:normAutofit/>
          </a:bodyPr>
          <a:lstStyle/>
          <a:p>
            <a:r>
              <a:rPr lang="en-US" dirty="0"/>
              <a:t>Pregnant women</a:t>
            </a:r>
          </a:p>
          <a:p>
            <a:pPr lvl="1"/>
            <a:r>
              <a:rPr lang="en-US" sz="2800" dirty="0"/>
              <a:t>Miscarriage</a:t>
            </a:r>
          </a:p>
          <a:p>
            <a:pPr lvl="1"/>
            <a:r>
              <a:rPr lang="en-US" sz="2800" dirty="0"/>
              <a:t>Birth defects</a:t>
            </a:r>
          </a:p>
          <a:p>
            <a:r>
              <a:rPr lang="en-US" dirty="0"/>
              <a:t>Children</a:t>
            </a:r>
          </a:p>
          <a:p>
            <a:pPr lvl="1"/>
            <a:r>
              <a:rPr lang="en-US" sz="2800" dirty="0"/>
              <a:t>Still small</a:t>
            </a:r>
          </a:p>
          <a:p>
            <a:pPr lvl="1"/>
            <a:r>
              <a:rPr lang="en-US" sz="2800" dirty="0"/>
              <a:t>Still developing</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1907" y="1690688"/>
            <a:ext cx="3481118" cy="4352921"/>
          </a:xfrm>
          <a:prstGeom prst="rect">
            <a:avLst/>
          </a:prstGeom>
        </p:spPr>
      </p:pic>
    </p:spTree>
    <p:extLst>
      <p:ext uri="{BB962C8B-B14F-4D97-AF65-F5344CB8AC3E}">
        <p14:creationId xmlns:p14="http://schemas.microsoft.com/office/powerpoint/2010/main" val="36790967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Hazards from Pesticides</a:t>
            </a:r>
          </a:p>
        </p:txBody>
      </p:sp>
      <p:sp>
        <p:nvSpPr>
          <p:cNvPr id="10" name="Text Placeholder 9"/>
          <p:cNvSpPr>
            <a:spLocks noGrp="1"/>
          </p:cNvSpPr>
          <p:nvPr>
            <p:ph type="body" idx="1"/>
          </p:nvPr>
        </p:nvSpPr>
        <p:spPr/>
        <p:txBody>
          <a:bodyPr>
            <a:normAutofit/>
          </a:bodyPr>
          <a:lstStyle/>
          <a:p>
            <a:r>
              <a:rPr lang="en-US" sz="3200" b="0" dirty="0" smtClean="0"/>
              <a:t>1. Acute</a:t>
            </a:r>
            <a:endParaRPr lang="en-US" sz="3200" b="0" dirty="0"/>
          </a:p>
        </p:txBody>
      </p:sp>
      <p:sp>
        <p:nvSpPr>
          <p:cNvPr id="6" name="Content Placeholder 5"/>
          <p:cNvSpPr>
            <a:spLocks noGrp="1"/>
          </p:cNvSpPr>
          <p:nvPr>
            <p:ph sz="half" idx="2"/>
          </p:nvPr>
        </p:nvSpPr>
        <p:spPr>
          <a:xfrm>
            <a:off x="839788" y="2505075"/>
            <a:ext cx="5157787" cy="2689495"/>
          </a:xfrm>
        </p:spPr>
        <p:txBody>
          <a:bodyPr/>
          <a:lstStyle/>
          <a:p>
            <a:r>
              <a:rPr lang="en-US" dirty="0"/>
              <a:t>Short-term</a:t>
            </a:r>
          </a:p>
          <a:p>
            <a:r>
              <a:rPr lang="en-US" dirty="0"/>
              <a:t>Symptoms appear shortly after exposure</a:t>
            </a:r>
          </a:p>
          <a:p>
            <a:r>
              <a:rPr lang="en-US" dirty="0"/>
              <a:t>Single exposure </a:t>
            </a:r>
            <a:endParaRPr lang="en-US" dirty="0" smtClean="0"/>
          </a:p>
          <a:p>
            <a:r>
              <a:rPr lang="en-US" dirty="0" smtClean="0"/>
              <a:t>Mild </a:t>
            </a:r>
            <a:r>
              <a:rPr lang="en-US" dirty="0"/>
              <a:t>to serious illnesses</a:t>
            </a:r>
          </a:p>
        </p:txBody>
      </p:sp>
      <p:sp>
        <p:nvSpPr>
          <p:cNvPr id="11" name="Text Placeholder 10"/>
          <p:cNvSpPr>
            <a:spLocks noGrp="1"/>
          </p:cNvSpPr>
          <p:nvPr>
            <p:ph type="body" sz="quarter" idx="3"/>
          </p:nvPr>
        </p:nvSpPr>
        <p:spPr/>
        <p:txBody>
          <a:bodyPr>
            <a:normAutofit/>
          </a:bodyPr>
          <a:lstStyle/>
          <a:p>
            <a:r>
              <a:rPr lang="en-US" sz="3200" b="0" dirty="0" smtClean="0"/>
              <a:t>2. Chronic</a:t>
            </a:r>
            <a:endParaRPr lang="en-US" sz="3200" b="0" dirty="0"/>
          </a:p>
        </p:txBody>
      </p:sp>
      <p:sp>
        <p:nvSpPr>
          <p:cNvPr id="3" name="Content Placeholder 2"/>
          <p:cNvSpPr>
            <a:spLocks noGrp="1"/>
          </p:cNvSpPr>
          <p:nvPr>
            <p:ph sz="quarter" idx="4"/>
          </p:nvPr>
        </p:nvSpPr>
        <p:spPr/>
        <p:txBody>
          <a:bodyPr/>
          <a:lstStyle/>
          <a:p>
            <a:r>
              <a:rPr lang="en-US" dirty="0"/>
              <a:t>Long-term</a:t>
            </a:r>
          </a:p>
          <a:p>
            <a:r>
              <a:rPr lang="en-US" dirty="0"/>
              <a:t>Symptoms appear months or years later</a:t>
            </a:r>
          </a:p>
          <a:p>
            <a:r>
              <a:rPr lang="en-US" dirty="0"/>
              <a:t>Repeated exposures to a small dose</a:t>
            </a:r>
          </a:p>
          <a:p>
            <a:r>
              <a:rPr lang="en-US" dirty="0"/>
              <a:t>Mostly causes serious illnesses</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3886200" y="5522935"/>
            <a:ext cx="3793786" cy="584775"/>
          </a:xfrm>
          <a:prstGeom prst="rect">
            <a:avLst/>
          </a:prstGeom>
          <a:noFill/>
        </p:spPr>
        <p:txBody>
          <a:bodyPr wrap="square" rtlCol="0">
            <a:spAutoFit/>
          </a:bodyPr>
          <a:lstStyle/>
          <a:p>
            <a:pPr algn="ctr"/>
            <a:r>
              <a:rPr lang="en-US" sz="3200" dirty="0" smtClean="0"/>
              <a:t>3. Delayed effects</a:t>
            </a:r>
            <a:endParaRPr lang="en-US" sz="3200" dirty="0"/>
          </a:p>
        </p:txBody>
      </p:sp>
    </p:spTree>
    <p:extLst>
      <p:ext uri="{BB962C8B-B14F-4D97-AF65-F5344CB8AC3E}">
        <p14:creationId xmlns:p14="http://schemas.microsoft.com/office/powerpoint/2010/main" val="1040413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6127" y="0"/>
            <a:ext cx="2979606" cy="6858000"/>
          </a:xfrm>
          <a:prstGeom prst="rect">
            <a:avLst/>
          </a:prstGeom>
        </p:spPr>
      </p:pic>
      <p:sp>
        <p:nvSpPr>
          <p:cNvPr id="3" name="Oval 2"/>
          <p:cNvSpPr/>
          <p:nvPr/>
        </p:nvSpPr>
        <p:spPr>
          <a:xfrm>
            <a:off x="10489553" y="2209489"/>
            <a:ext cx="540594" cy="4890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10054164" y="1415790"/>
            <a:ext cx="336709" cy="35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Oval 4"/>
          <p:cNvSpPr/>
          <p:nvPr/>
        </p:nvSpPr>
        <p:spPr>
          <a:xfrm>
            <a:off x="11604612" y="3791438"/>
            <a:ext cx="276643" cy="27252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9772203" y="6169412"/>
            <a:ext cx="450315" cy="38407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9316270" y="3771465"/>
            <a:ext cx="300631" cy="29111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0656879" y="178602"/>
            <a:ext cx="205941" cy="200722"/>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a:spLocks noChangeAspect="1"/>
          </p:cNvSpPr>
          <p:nvPr/>
        </p:nvSpPr>
        <p:spPr>
          <a:xfrm>
            <a:off x="10565930" y="632911"/>
            <a:ext cx="91440" cy="86625"/>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0227836" y="1767592"/>
            <a:ext cx="452731" cy="44189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10769924" y="4623840"/>
            <a:ext cx="326073" cy="3089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0427518" y="3425819"/>
            <a:ext cx="474005" cy="43760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10732033" y="1623331"/>
            <a:ext cx="401856" cy="41634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10197215" y="3717610"/>
            <a:ext cx="223367" cy="19941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a:spLocks noChangeAspect="1"/>
          </p:cNvSpPr>
          <p:nvPr/>
        </p:nvSpPr>
        <p:spPr>
          <a:xfrm flipV="1">
            <a:off x="9978114" y="1841778"/>
            <a:ext cx="164820" cy="1561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a:spLocks noChangeAspect="1"/>
          </p:cNvSpPr>
          <p:nvPr/>
        </p:nvSpPr>
        <p:spPr>
          <a:xfrm>
            <a:off x="10286450" y="2260912"/>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a:spLocks noChangeAspect="1"/>
          </p:cNvSpPr>
          <p:nvPr/>
        </p:nvSpPr>
        <p:spPr>
          <a:xfrm>
            <a:off x="11461816" y="3828547"/>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itle 26"/>
          <p:cNvSpPr>
            <a:spLocks noGrp="1"/>
          </p:cNvSpPr>
          <p:nvPr>
            <p:ph type="title"/>
          </p:nvPr>
        </p:nvSpPr>
        <p:spPr/>
        <p:txBody>
          <a:bodyPr/>
          <a:lstStyle/>
          <a:p>
            <a:r>
              <a:rPr lang="en-US" dirty="0"/>
              <a:t>Chronic Pesticide Hazards</a:t>
            </a:r>
          </a:p>
        </p:txBody>
      </p:sp>
      <p:sp>
        <p:nvSpPr>
          <p:cNvPr id="28" name="Content Placeholder 27"/>
          <p:cNvSpPr>
            <a:spLocks noGrp="1"/>
          </p:cNvSpPr>
          <p:nvPr>
            <p:ph idx="1"/>
          </p:nvPr>
        </p:nvSpPr>
        <p:spPr/>
        <p:txBody>
          <a:bodyPr/>
          <a:lstStyle/>
          <a:p>
            <a:r>
              <a:rPr lang="en-US" dirty="0"/>
              <a:t>Cancer</a:t>
            </a:r>
          </a:p>
          <a:p>
            <a:r>
              <a:rPr lang="en-US" dirty="0"/>
              <a:t>Fertility problems</a:t>
            </a:r>
          </a:p>
          <a:p>
            <a:r>
              <a:rPr lang="en-US" dirty="0"/>
              <a:t>Respiratory illness</a:t>
            </a:r>
          </a:p>
          <a:p>
            <a:r>
              <a:rPr lang="en-US" dirty="0"/>
              <a:t>Nervous system disorders</a:t>
            </a:r>
          </a:p>
          <a:p>
            <a:r>
              <a:rPr lang="en-US" dirty="0"/>
              <a:t>Birth defects</a:t>
            </a:r>
          </a:p>
          <a:p>
            <a:r>
              <a:rPr lang="en-US" dirty="0"/>
              <a:t>Immune system disorders</a:t>
            </a:r>
          </a:p>
        </p:txBody>
      </p:sp>
      <p:sp>
        <p:nvSpPr>
          <p:cNvPr id="7" name="Rectangle 6"/>
          <p:cNvSpPr/>
          <p:nvPr/>
        </p:nvSpPr>
        <p:spPr>
          <a:xfrm>
            <a:off x="12055733" y="0"/>
            <a:ext cx="1971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3759544" y="6488668"/>
            <a:ext cx="5316583" cy="369332"/>
          </a:xfrm>
          <a:prstGeom prst="rect">
            <a:avLst/>
          </a:prstGeom>
          <a:noFill/>
        </p:spPr>
        <p:txBody>
          <a:bodyPr wrap="square" rtlCol="0">
            <a:spAutoFit/>
          </a:bodyPr>
          <a:lstStyle/>
          <a:p>
            <a:pPr algn="r"/>
            <a:r>
              <a:rPr lang="en-US" dirty="0" smtClean="0">
                <a:solidFill>
                  <a:prstClr val="black"/>
                </a:solidFill>
              </a:rPr>
              <a:t>Image credit: Sarah Risorto, UC Statewide IPM Program</a:t>
            </a:r>
            <a:endParaRPr lang="en-US" dirty="0">
              <a:solidFill>
                <a:prstClr val="black"/>
              </a:solidFill>
            </a:endParaRPr>
          </a:p>
        </p:txBody>
      </p:sp>
    </p:spTree>
    <p:extLst>
      <p:ext uri="{BB962C8B-B14F-4D97-AF65-F5344CB8AC3E}">
        <p14:creationId xmlns:p14="http://schemas.microsoft.com/office/powerpoint/2010/main" val="2844799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298635" cy="1325563"/>
          </a:xfrm>
        </p:spPr>
        <p:txBody>
          <a:bodyPr/>
          <a:lstStyle/>
          <a:p>
            <a:r>
              <a:rPr lang="en-US" dirty="0" smtClean="0"/>
              <a:t>Using these slides to train: Pesticide Workers </a:t>
            </a:r>
            <a:endParaRPr lang="en-US" dirty="0"/>
          </a:p>
        </p:txBody>
      </p:sp>
      <p:sp>
        <p:nvSpPr>
          <p:cNvPr id="5" name="Content Placeholder 4"/>
          <p:cNvSpPr>
            <a:spLocks noGrp="1"/>
          </p:cNvSpPr>
          <p:nvPr>
            <p:ph idx="1"/>
          </p:nvPr>
        </p:nvSpPr>
        <p:spPr/>
        <p:txBody>
          <a:bodyPr>
            <a:normAutofit fontScale="92500" lnSpcReduction="20000"/>
          </a:bodyPr>
          <a:lstStyle/>
          <a:p>
            <a:r>
              <a:rPr lang="en-US" altLang="es-MX" dirty="0" smtClean="0"/>
              <a:t>This presentation provides the information required to train workers under the Environmental Protection Agency’s Worker Protection Standard. </a:t>
            </a:r>
            <a:r>
              <a:rPr lang="en-US" dirty="0" smtClean="0"/>
              <a:t>Additional state rules may apply.</a:t>
            </a:r>
          </a:p>
          <a:p>
            <a:r>
              <a:rPr lang="en-US" dirty="0" smtClean="0"/>
              <a:t>This worker training material can be used in 2017, 2018 and beyond.</a:t>
            </a:r>
          </a:p>
          <a:p>
            <a:r>
              <a:rPr lang="en-US" altLang="es-MX" dirty="0" smtClean="0"/>
              <a:t>This presentation must be presented in its entirety.</a:t>
            </a:r>
          </a:p>
          <a:p>
            <a:r>
              <a:rPr lang="en-US" dirty="0"/>
              <a:t>If you intend to add or remove slides from this EPA-approved presentation, then refer to the EPA guidance in the notes section.</a:t>
            </a:r>
            <a:endParaRPr lang="en-US" altLang="es-MX" dirty="0"/>
          </a:p>
          <a:p>
            <a:r>
              <a:rPr lang="en-US" dirty="0" smtClean="0"/>
              <a:t>The notes section of the PowerPoint presentation contains important information for the trainer. Please review the notes prior to conducting the training.</a:t>
            </a:r>
          </a:p>
          <a:p>
            <a:r>
              <a:rPr lang="en-US" dirty="0" smtClean="0"/>
              <a:t>Trainings must be conducted in a manner that the workers understand the information completely.   </a:t>
            </a:r>
          </a:p>
          <a:p>
            <a:endParaRPr lang="en-US" dirty="0"/>
          </a:p>
        </p:txBody>
      </p:sp>
    </p:spTree>
    <p:extLst>
      <p:ext uri="{BB962C8B-B14F-4D97-AF65-F5344CB8AC3E}">
        <p14:creationId xmlns:p14="http://schemas.microsoft.com/office/powerpoint/2010/main" val="2250687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7427"/>
            <a:ext cx="6791533" cy="5090601"/>
          </a:xfrm>
          <a:prstGeom prst="rect">
            <a:avLst/>
          </a:prstGeom>
        </p:spPr>
      </p:pic>
      <p:sp>
        <p:nvSpPr>
          <p:cNvPr id="2" name="Title 1"/>
          <p:cNvSpPr>
            <a:spLocks noGrp="1"/>
          </p:cNvSpPr>
          <p:nvPr>
            <p:ph type="title"/>
          </p:nvPr>
        </p:nvSpPr>
        <p:spPr/>
        <p:txBody>
          <a:bodyPr/>
          <a:lstStyle/>
          <a:p>
            <a:r>
              <a:rPr lang="en-US" dirty="0"/>
              <a:t>Sensitization</a:t>
            </a:r>
          </a:p>
        </p:txBody>
      </p:sp>
      <p:sp>
        <p:nvSpPr>
          <p:cNvPr id="6" name="Content Placeholder 5"/>
          <p:cNvSpPr>
            <a:spLocks noGrp="1"/>
          </p:cNvSpPr>
          <p:nvPr>
            <p:ph idx="1"/>
          </p:nvPr>
        </p:nvSpPr>
        <p:spPr>
          <a:xfrm>
            <a:off x="7136823" y="1690688"/>
            <a:ext cx="3864429" cy="4351338"/>
          </a:xfrm>
        </p:spPr>
        <p:txBody>
          <a:bodyPr/>
          <a:lstStyle/>
          <a:p>
            <a:r>
              <a:rPr lang="en-US" dirty="0"/>
              <a:t>Not overexposure or poisoning</a:t>
            </a:r>
          </a:p>
          <a:p>
            <a:r>
              <a:rPr lang="en-US" dirty="0"/>
              <a:t>Allergic reaction that develops over time</a:t>
            </a:r>
          </a:p>
          <a:p>
            <a:r>
              <a:rPr lang="en-US" dirty="0"/>
              <a:t>Skin irritation </a:t>
            </a:r>
          </a:p>
          <a:p>
            <a:r>
              <a:rPr lang="en-US" dirty="0"/>
              <a:t>Respiratory problems</a:t>
            </a:r>
          </a:p>
          <a:p>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5976" y="6489782"/>
            <a:ext cx="6379251" cy="369332"/>
          </a:xfrm>
          <a:prstGeom prst="rect">
            <a:avLst/>
          </a:prstGeom>
          <a:noFill/>
        </p:spPr>
        <p:txBody>
          <a:bodyPr wrap="square" rtlCol="0">
            <a:spAutoFit/>
          </a:bodyPr>
          <a:lstStyle/>
          <a:p>
            <a:r>
              <a:rPr lang="en-US" dirty="0">
                <a:solidFill>
                  <a:prstClr val="black"/>
                </a:solidFill>
              </a:rPr>
              <a:t>Image credit: Metere </a:t>
            </a:r>
            <a:r>
              <a:rPr lang="en-US" dirty="0" smtClean="0">
                <a:solidFill>
                  <a:prstClr val="black"/>
                </a:solidFill>
              </a:rPr>
              <a:t>Pinker and Mark Morrison</a:t>
            </a:r>
            <a:endParaRPr lang="en-US" dirty="0">
              <a:solidFill>
                <a:prstClr val="black"/>
              </a:solidFill>
            </a:endParaRPr>
          </a:p>
        </p:txBody>
      </p:sp>
    </p:spTree>
    <p:extLst>
      <p:ext uri="{BB962C8B-B14F-4D97-AF65-F5344CB8AC3E}">
        <p14:creationId xmlns:p14="http://schemas.microsoft.com/office/powerpoint/2010/main" val="2412823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Ways to Reduce Pesticide Exposure</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5309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2371" cy="1325563"/>
          </a:xfrm>
        </p:spPr>
        <p:txBody>
          <a:bodyPr>
            <a:normAutofit/>
          </a:bodyPr>
          <a:lstStyle/>
          <a:p>
            <a:r>
              <a:rPr lang="en-US" sz="4000" dirty="0"/>
              <a:t>Recognize and Understand the Meaning of Posted Warning Signs</a:t>
            </a:r>
          </a:p>
        </p:txBody>
      </p:sp>
      <p:sp>
        <p:nvSpPr>
          <p:cNvPr id="3" name="Content Placeholder 2"/>
          <p:cNvSpPr>
            <a:spLocks noGrp="1"/>
          </p:cNvSpPr>
          <p:nvPr>
            <p:ph idx="1"/>
          </p:nvPr>
        </p:nvSpPr>
        <p:spPr>
          <a:xfrm>
            <a:off x="838200" y="2193673"/>
            <a:ext cx="5405846" cy="3983290"/>
          </a:xfrm>
        </p:spPr>
        <p:txBody>
          <a:bodyPr/>
          <a:lstStyle/>
          <a:p>
            <a:r>
              <a:rPr lang="en-US" altLang="es-MX" dirty="0"/>
              <a:t>If you see this sign- or one similar to this one - Do Not Enter! </a:t>
            </a:r>
          </a:p>
          <a:p>
            <a:r>
              <a:rPr lang="en-US" altLang="es-MX" dirty="0"/>
              <a:t>This sign means that there may be pesticides or pesticide </a:t>
            </a:r>
            <a:r>
              <a:rPr lang="en-US" altLang="es-MX" dirty="0" smtClean="0"/>
              <a:t>residues </a:t>
            </a:r>
            <a:r>
              <a:rPr lang="en-US" altLang="es-MX" dirty="0"/>
              <a:t>present in the area</a:t>
            </a:r>
          </a:p>
          <a:p>
            <a:r>
              <a:rPr lang="en-US" altLang="es-MX" dirty="0"/>
              <a:t>You need to receive training and special protection to enter those areas</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algn="r"/>
            <a:r>
              <a:rPr lang="en-US" dirty="0">
                <a:solidFill>
                  <a:prstClr val="black"/>
                </a:solidFill>
              </a:rPr>
              <a:t>Image credit: Chazzbo Media</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736" y="2193673"/>
            <a:ext cx="4810161" cy="3615241"/>
          </a:xfrm>
          <a:prstGeom prst="rect">
            <a:avLst/>
          </a:prstGeom>
        </p:spPr>
      </p:pic>
    </p:spTree>
    <p:extLst>
      <p:ext uri="{BB962C8B-B14F-4D97-AF65-F5344CB8AC3E}">
        <p14:creationId xmlns:p14="http://schemas.microsoft.com/office/powerpoint/2010/main" val="115153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18863" cy="1325563"/>
          </a:xfrm>
        </p:spPr>
        <p:txBody>
          <a:bodyPr>
            <a:normAutofit fontScale="90000"/>
          </a:bodyPr>
          <a:lstStyle/>
          <a:p>
            <a:r>
              <a:rPr lang="en-US" dirty="0"/>
              <a:t>Follow Directions and/or Signs About Keeping Out of Pesticide Treated Areas</a:t>
            </a:r>
          </a:p>
        </p:txBody>
      </p:sp>
      <p:sp>
        <p:nvSpPr>
          <p:cNvPr id="3" name="Content Placeholder 2"/>
          <p:cNvSpPr>
            <a:spLocks noGrp="1"/>
          </p:cNvSpPr>
          <p:nvPr>
            <p:ph idx="1"/>
          </p:nvPr>
        </p:nvSpPr>
        <p:spPr>
          <a:xfrm>
            <a:off x="4140678" y="1825625"/>
            <a:ext cx="7213121" cy="4351338"/>
          </a:xfrm>
        </p:spPr>
        <p:txBody>
          <a:bodyPr/>
          <a:lstStyle/>
          <a:p>
            <a:endParaRPr lang="en-US" altLang="es-MX" dirty="0"/>
          </a:p>
          <a:p>
            <a:r>
              <a:rPr lang="en-US" altLang="es-MX" dirty="0"/>
              <a:t>Keep out of treated areas or areas being treated with pesticides</a:t>
            </a:r>
          </a:p>
          <a:p>
            <a:r>
              <a:rPr lang="en-US" altLang="es-MX" dirty="0"/>
              <a:t>Your supervisor will post signs or notify you verbally about what areas are under a </a:t>
            </a:r>
            <a:r>
              <a:rPr lang="en-US" altLang="es-MX" dirty="0" smtClean="0"/>
              <a:t>restricted-entry </a:t>
            </a:r>
            <a:r>
              <a:rPr lang="en-US" altLang="es-MX" dirty="0"/>
              <a:t>i</a:t>
            </a:r>
            <a:r>
              <a:rPr lang="en-US" altLang="es-MX" dirty="0" smtClean="0"/>
              <a:t>nterval </a:t>
            </a:r>
            <a:r>
              <a:rPr lang="en-US" altLang="es-MX" dirty="0"/>
              <a:t>(REI</a:t>
            </a:r>
            <a:r>
              <a:rPr lang="en-US" altLang="es-MX" dirty="0" smtClean="0"/>
              <a:t>)</a:t>
            </a:r>
            <a:endParaRPr lang="en-US" altLang="es-MX" dirty="0"/>
          </a:p>
          <a:p>
            <a:r>
              <a:rPr lang="en-US" dirty="0" smtClean="0"/>
              <a:t>Stay away from the application equipment during pesticide applications</a:t>
            </a:r>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27" y="2202266"/>
            <a:ext cx="3224784" cy="3212592"/>
          </a:xfrm>
          <a:prstGeom prst="rect">
            <a:avLst/>
          </a:prstGeom>
        </p:spPr>
      </p:pic>
      <p:sp>
        <p:nvSpPr>
          <p:cNvPr id="10" name="TextBox 9"/>
          <p:cNvSpPr txBox="1"/>
          <p:nvPr/>
        </p:nvSpPr>
        <p:spPr>
          <a:xfrm>
            <a:off x="0" y="6488668"/>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James Hollyer, Associate Director for Extension, University of Guam</a:t>
            </a:r>
            <a:endParaRPr lang="en-US" dirty="0">
              <a:solidFill>
                <a:prstClr val="black"/>
              </a:solidFill>
            </a:endParaRPr>
          </a:p>
        </p:txBody>
      </p:sp>
    </p:spTree>
    <p:extLst>
      <p:ext uri="{BB962C8B-B14F-4D97-AF65-F5344CB8AC3E}">
        <p14:creationId xmlns:p14="http://schemas.microsoft.com/office/powerpoint/2010/main" val="1232466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43928" cy="1325563"/>
          </a:xfrm>
        </p:spPr>
        <p:txBody>
          <a:bodyPr/>
          <a:lstStyle/>
          <a:p>
            <a:r>
              <a:rPr lang="en-US" altLang="es-MX" dirty="0" smtClean="0"/>
              <a:t>You Can Limit Your Exposures to Pesticides By:</a:t>
            </a:r>
            <a:endParaRPr lang="en-US" dirty="0"/>
          </a:p>
        </p:txBody>
      </p:sp>
      <p:sp>
        <p:nvSpPr>
          <p:cNvPr id="4" name="Content Placeholder 3"/>
          <p:cNvSpPr>
            <a:spLocks noGrp="1"/>
          </p:cNvSpPr>
          <p:nvPr>
            <p:ph idx="1"/>
          </p:nvPr>
        </p:nvSpPr>
        <p:spPr/>
        <p:txBody>
          <a:bodyPr/>
          <a:lstStyle/>
          <a:p>
            <a:r>
              <a:rPr lang="en-US" altLang="es-MX" dirty="0" smtClean="0"/>
              <a:t>Wearing work clothes </a:t>
            </a:r>
            <a:r>
              <a:rPr lang="en-US" altLang="es-MX" dirty="0"/>
              <a:t>and/or </a:t>
            </a:r>
            <a:r>
              <a:rPr lang="en-US" altLang="es-MX" dirty="0" smtClean="0"/>
              <a:t>personal protective </a:t>
            </a:r>
            <a:r>
              <a:rPr lang="en-US" altLang="es-MX" dirty="0"/>
              <a:t>equipment that protect your skin</a:t>
            </a:r>
          </a:p>
          <a:p>
            <a:r>
              <a:rPr lang="en-US" altLang="es-MX" dirty="0" smtClean="0"/>
              <a:t>Keeping </a:t>
            </a:r>
            <a:r>
              <a:rPr lang="en-US" altLang="es-MX" dirty="0"/>
              <a:t>out of areas indicated by your supervisor</a:t>
            </a:r>
          </a:p>
          <a:p>
            <a:r>
              <a:rPr lang="en-US" altLang="es-MX" dirty="0" smtClean="0"/>
              <a:t>Leaving </a:t>
            </a:r>
            <a:r>
              <a:rPr lang="en-US" altLang="es-MX" dirty="0"/>
              <a:t>the area if pesticides are carried towards the area where you are working</a:t>
            </a:r>
          </a:p>
          <a:p>
            <a:r>
              <a:rPr lang="en-US" altLang="es-MX" dirty="0" smtClean="0"/>
              <a:t>Washing </a:t>
            </a:r>
            <a:r>
              <a:rPr lang="en-US" altLang="es-MX" dirty="0"/>
              <a:t>with soap and water after working and before eating, chewing tobacco or using the </a:t>
            </a:r>
            <a:r>
              <a:rPr lang="en-US" altLang="es-MX" dirty="0" smtClean="0"/>
              <a:t>bathroom and </a:t>
            </a:r>
            <a:r>
              <a:rPr lang="en-US" dirty="0" smtClean="0"/>
              <a:t>before </a:t>
            </a:r>
            <a:r>
              <a:rPr lang="en-US" dirty="0"/>
              <a:t>any physical contact with your family</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532005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and Change into Clean Clothes</a:t>
            </a:r>
          </a:p>
        </p:txBody>
      </p:sp>
      <p:sp>
        <p:nvSpPr>
          <p:cNvPr id="3" name="Content Placeholder 2"/>
          <p:cNvSpPr>
            <a:spLocks noGrp="1"/>
          </p:cNvSpPr>
          <p:nvPr>
            <p:ph idx="1"/>
          </p:nvPr>
        </p:nvSpPr>
        <p:spPr>
          <a:xfrm>
            <a:off x="3931920" y="2499949"/>
            <a:ext cx="7421880" cy="2563495"/>
          </a:xfrm>
        </p:spPr>
        <p:txBody>
          <a:bodyPr>
            <a:normAutofit/>
          </a:bodyPr>
          <a:lstStyle/>
          <a:p>
            <a:r>
              <a:rPr lang="en-US" dirty="0" smtClean="0"/>
              <a:t>Wash </a:t>
            </a:r>
            <a:r>
              <a:rPr lang="en-US" dirty="0"/>
              <a:t>or shower with soap and water and shampoo hair as soon as you can after working with or in areas treated with </a:t>
            </a:r>
            <a:r>
              <a:rPr lang="en-US" dirty="0" smtClean="0"/>
              <a:t>pesticides</a:t>
            </a:r>
            <a:endParaRPr lang="en-US" dirty="0"/>
          </a:p>
          <a:p>
            <a:r>
              <a:rPr lang="en-US" dirty="0" smtClean="0"/>
              <a:t>Change </a:t>
            </a:r>
            <a:r>
              <a:rPr lang="en-US" dirty="0"/>
              <a:t>into clean clothes after </a:t>
            </a:r>
            <a:r>
              <a:rPr lang="en-US" dirty="0" smtClean="0"/>
              <a:t>washing</a:t>
            </a:r>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488668"/>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James Hollyer, Associate Director for Extension, University of Guam</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19" y="2270620"/>
            <a:ext cx="3218967" cy="3231160"/>
          </a:xfrm>
          <a:prstGeom prst="rect">
            <a:avLst/>
          </a:prstGeom>
        </p:spPr>
      </p:pic>
    </p:spTree>
    <p:extLst>
      <p:ext uri="{BB962C8B-B14F-4D97-AF65-F5344CB8AC3E}">
        <p14:creationId xmlns:p14="http://schemas.microsoft.com/office/powerpoint/2010/main" val="1792354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35091" cy="1325563"/>
          </a:xfrm>
        </p:spPr>
        <p:txBody>
          <a:bodyPr/>
          <a:lstStyle/>
          <a:p>
            <a:r>
              <a:rPr lang="en-US" dirty="0"/>
              <a:t>After Working in Pesticide Treated Areas</a:t>
            </a:r>
          </a:p>
        </p:txBody>
      </p:sp>
      <p:sp>
        <p:nvSpPr>
          <p:cNvPr id="3" name="Content Placeholder 2"/>
          <p:cNvSpPr>
            <a:spLocks noGrp="1"/>
          </p:cNvSpPr>
          <p:nvPr>
            <p:ph idx="1"/>
          </p:nvPr>
        </p:nvSpPr>
        <p:spPr>
          <a:xfrm>
            <a:off x="838200" y="1825625"/>
            <a:ext cx="6176554" cy="4351338"/>
          </a:xfrm>
        </p:spPr>
        <p:txBody>
          <a:bodyPr/>
          <a:lstStyle/>
          <a:p>
            <a:r>
              <a:rPr lang="en-US" dirty="0"/>
              <a:t>Remove work boots or shoes before entering your home </a:t>
            </a:r>
          </a:p>
          <a:p>
            <a:r>
              <a:rPr lang="en-US" dirty="0"/>
              <a:t>Remove work clothes and wash or shower before physical contact with children or family members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487091" y="6506080"/>
            <a:ext cx="7772400"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3287" y="957994"/>
            <a:ext cx="4718713" cy="5560034"/>
          </a:xfrm>
          <a:prstGeom prst="rect">
            <a:avLst/>
          </a:prstGeom>
        </p:spPr>
      </p:pic>
    </p:spTree>
    <p:extLst>
      <p:ext uri="{BB962C8B-B14F-4D97-AF65-F5344CB8AC3E}">
        <p14:creationId xmlns:p14="http://schemas.microsoft.com/office/powerpoint/2010/main" val="57363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Reduce Pesticide Residue on Clothing</a:t>
            </a:r>
          </a:p>
        </p:txBody>
      </p:sp>
      <p:sp>
        <p:nvSpPr>
          <p:cNvPr id="7" name="Content Placeholder 6"/>
          <p:cNvSpPr>
            <a:spLocks noGrp="1"/>
          </p:cNvSpPr>
          <p:nvPr>
            <p:ph idx="1"/>
          </p:nvPr>
        </p:nvSpPr>
        <p:spPr/>
        <p:txBody>
          <a:bodyPr/>
          <a:lstStyle/>
          <a:p>
            <a:r>
              <a:rPr lang="en-US" dirty="0"/>
              <a:t>Wear work clothes only once</a:t>
            </a:r>
          </a:p>
          <a:p>
            <a:r>
              <a:rPr lang="en-US" dirty="0"/>
              <a:t>Put work clothes in a plastic bag after use</a:t>
            </a:r>
          </a:p>
          <a:p>
            <a:endParaRPr lang="en-US" dirty="0"/>
          </a:p>
          <a:p>
            <a:endParaRPr lang="en-US" dirty="0"/>
          </a:p>
          <a:p>
            <a:pPr lvl="0"/>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539368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Work Clothes </a:t>
            </a:r>
          </a:p>
        </p:txBody>
      </p:sp>
      <p:sp>
        <p:nvSpPr>
          <p:cNvPr id="3" name="Content Placeholder 2"/>
          <p:cNvSpPr>
            <a:spLocks noGrp="1"/>
          </p:cNvSpPr>
          <p:nvPr>
            <p:ph idx="1"/>
          </p:nvPr>
        </p:nvSpPr>
        <p:spPr>
          <a:xfrm>
            <a:off x="838200" y="1825625"/>
            <a:ext cx="6666781" cy="4351338"/>
          </a:xfrm>
        </p:spPr>
        <p:txBody>
          <a:bodyPr/>
          <a:lstStyle/>
          <a:p>
            <a:r>
              <a:rPr lang="en-US" dirty="0"/>
              <a:t>Wash work clothes before wearing them again</a:t>
            </a:r>
          </a:p>
          <a:p>
            <a:pPr lvl="0"/>
            <a:r>
              <a:rPr lang="en-US" dirty="0" smtClean="0"/>
              <a:t>Wash </a:t>
            </a:r>
            <a:r>
              <a:rPr lang="en-US" dirty="0"/>
              <a:t>work clothing separate from family laundry</a:t>
            </a:r>
          </a:p>
          <a:p>
            <a:pPr lvl="0"/>
            <a:r>
              <a:rPr lang="en-US" dirty="0"/>
              <a:t>Use hot water</a:t>
            </a:r>
          </a:p>
          <a:p>
            <a:pPr lvl="0"/>
            <a:r>
              <a:rPr lang="en-US" dirty="0"/>
              <a:t>Decontaminate washing </a:t>
            </a:r>
            <a:r>
              <a:rPr lang="en-US" dirty="0" smtClean="0"/>
              <a:t>machine</a:t>
            </a:r>
            <a:endParaRPr lang="en-US"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5342873" y="6518028"/>
            <a:ext cx="6849127"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044" y="1378655"/>
            <a:ext cx="4291956" cy="5139373"/>
          </a:xfrm>
          <a:prstGeom prst="rect">
            <a:avLst/>
          </a:prstGeom>
        </p:spPr>
      </p:pic>
    </p:spTree>
    <p:extLst>
      <p:ext uri="{BB962C8B-B14F-4D97-AF65-F5344CB8AC3E}">
        <p14:creationId xmlns:p14="http://schemas.microsoft.com/office/powerpoint/2010/main" val="35218955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11194" cy="1325563"/>
          </a:xfrm>
        </p:spPr>
        <p:txBody>
          <a:bodyPr/>
          <a:lstStyle/>
          <a:p>
            <a:r>
              <a:rPr lang="en-US" dirty="0"/>
              <a:t>Do Not Take Pesticides or Pesticide Containers Used at Work to your Home</a:t>
            </a:r>
          </a:p>
        </p:txBody>
      </p:sp>
      <p:sp>
        <p:nvSpPr>
          <p:cNvPr id="3" name="Content Placeholder 2"/>
          <p:cNvSpPr>
            <a:spLocks noGrp="1"/>
          </p:cNvSpPr>
          <p:nvPr>
            <p:ph idx="1"/>
          </p:nvPr>
        </p:nvSpPr>
        <p:spPr/>
        <p:txBody>
          <a:bodyPr/>
          <a:lstStyle/>
          <a:p>
            <a:r>
              <a:rPr lang="en-US" altLang="es-MX" dirty="0"/>
              <a:t>Never take pesticides or pesticide containers home – they may contain pesticide residues that may harm you and/or your family </a:t>
            </a:r>
          </a:p>
          <a:p>
            <a:r>
              <a:rPr lang="en-US" dirty="0"/>
              <a:t>Typically pesticides used in agriculture are not to be used at home</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58358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Employee Tasks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60304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49046" cy="1325563"/>
          </a:xfrm>
        </p:spPr>
        <p:txBody>
          <a:bodyPr>
            <a:normAutofit/>
          </a:bodyPr>
          <a:lstStyle/>
          <a:p>
            <a:r>
              <a:rPr lang="en-US" dirty="0"/>
              <a:t>Keep Children and Family Members Away from Pesticide Treated Areas</a:t>
            </a:r>
          </a:p>
        </p:txBody>
      </p:sp>
      <p:sp>
        <p:nvSpPr>
          <p:cNvPr id="3" name="Content Placeholder 2"/>
          <p:cNvSpPr>
            <a:spLocks noGrp="1"/>
          </p:cNvSpPr>
          <p:nvPr>
            <p:ph idx="1"/>
          </p:nvPr>
        </p:nvSpPr>
        <p:spPr>
          <a:xfrm>
            <a:off x="4558936" y="1825625"/>
            <a:ext cx="6794863" cy="4351338"/>
          </a:xfrm>
        </p:spPr>
        <p:txBody>
          <a:bodyPr/>
          <a:lstStyle/>
          <a:p>
            <a:r>
              <a:rPr lang="en-US" altLang="es-MX" dirty="0"/>
              <a:t>Keep children out of places where pesticides may be found</a:t>
            </a:r>
          </a:p>
          <a:p>
            <a:r>
              <a:rPr lang="en-US" altLang="es-MX" dirty="0"/>
              <a:t>Nonworking family members should not enter into pesticide treated areas</a:t>
            </a:r>
          </a:p>
          <a:p>
            <a:r>
              <a:rPr lang="en-US" altLang="es-MX" dirty="0"/>
              <a:t>At home – keep pesticide </a:t>
            </a:r>
            <a:r>
              <a:rPr lang="en-US" altLang="es-MX" dirty="0" smtClean="0"/>
              <a:t>out </a:t>
            </a:r>
            <a:r>
              <a:rPr lang="en-US" altLang="es-MX" dirty="0"/>
              <a:t>of reach of children</a:t>
            </a: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506080"/>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Ashley Estes, Arizona Department of Agriculture</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02636"/>
            <a:ext cx="4194412" cy="4828450"/>
          </a:xfrm>
          <a:prstGeom prst="rect">
            <a:avLst/>
          </a:prstGeom>
        </p:spPr>
      </p:pic>
    </p:spTree>
    <p:extLst>
      <p:ext uri="{BB962C8B-B14F-4D97-AF65-F5344CB8AC3E}">
        <p14:creationId xmlns:p14="http://schemas.microsoft.com/office/powerpoint/2010/main" val="33758012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Decontamination and First Aid</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18134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Decontamination?</a:t>
            </a:r>
          </a:p>
        </p:txBody>
      </p:sp>
      <p:sp>
        <p:nvSpPr>
          <p:cNvPr id="3" name="Text Placeholder 2"/>
          <p:cNvSpPr>
            <a:spLocks noGrp="1"/>
          </p:cNvSpPr>
          <p:nvPr>
            <p:ph type="body" idx="1"/>
          </p:nvPr>
        </p:nvSpPr>
        <p:spPr/>
        <p:txBody>
          <a:bodyPr>
            <a:normAutofit/>
          </a:bodyPr>
          <a:lstStyle/>
          <a:p>
            <a:r>
              <a:rPr lang="en-US" sz="3200" b="0" dirty="0"/>
              <a:t>Routine Decontamination</a:t>
            </a:r>
            <a:r>
              <a:rPr lang="en-US" sz="2800" b="0" dirty="0"/>
              <a:t>	</a:t>
            </a:r>
          </a:p>
        </p:txBody>
      </p:sp>
      <p:sp>
        <p:nvSpPr>
          <p:cNvPr id="4" name="Content Placeholder 3"/>
          <p:cNvSpPr>
            <a:spLocks noGrp="1"/>
          </p:cNvSpPr>
          <p:nvPr>
            <p:ph sz="half" idx="2"/>
          </p:nvPr>
        </p:nvSpPr>
        <p:spPr/>
        <p:txBody>
          <a:bodyPr/>
          <a:lstStyle/>
          <a:p>
            <a:r>
              <a:rPr lang="en-US" dirty="0"/>
              <a:t>Cleansing face, hands or the entire human body to minimize exposure to pesticide residues</a:t>
            </a:r>
          </a:p>
          <a:p>
            <a:endParaRPr lang="en-US" dirty="0"/>
          </a:p>
        </p:txBody>
      </p:sp>
      <p:sp>
        <p:nvSpPr>
          <p:cNvPr id="5" name="Text Placeholder 4"/>
          <p:cNvSpPr>
            <a:spLocks noGrp="1"/>
          </p:cNvSpPr>
          <p:nvPr>
            <p:ph type="body" sz="quarter" idx="3"/>
          </p:nvPr>
        </p:nvSpPr>
        <p:spPr/>
        <p:txBody>
          <a:bodyPr>
            <a:normAutofit/>
          </a:bodyPr>
          <a:lstStyle/>
          <a:p>
            <a:r>
              <a:rPr lang="en-US" sz="3200" b="0" dirty="0"/>
              <a:t>Emergency Decontamination</a:t>
            </a:r>
          </a:p>
        </p:txBody>
      </p:sp>
      <p:sp>
        <p:nvSpPr>
          <p:cNvPr id="13" name="Content Placeholder 12"/>
          <p:cNvSpPr>
            <a:spLocks noGrp="1"/>
          </p:cNvSpPr>
          <p:nvPr>
            <p:ph sz="quarter" idx="4"/>
          </p:nvPr>
        </p:nvSpPr>
        <p:spPr/>
        <p:txBody>
          <a:bodyPr/>
          <a:lstStyle/>
          <a:p>
            <a:r>
              <a:rPr lang="en-US" dirty="0"/>
              <a:t>Removing pesticides from eyes, skin or clothes during emergency situations</a:t>
            </a:r>
          </a:p>
        </p:txBody>
      </p:sp>
      <p:sp>
        <p:nvSpPr>
          <p:cNvPr id="23" name="Rectangle 22"/>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214823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Agricultural Workers</a:t>
            </a:r>
            <a:br>
              <a:rPr lang="en-US" dirty="0"/>
            </a:br>
            <a:r>
              <a:rPr lang="en-US" dirty="0"/>
              <a:t>Routine Decontamination</a:t>
            </a:r>
          </a:p>
        </p:txBody>
      </p:sp>
      <p:sp>
        <p:nvSpPr>
          <p:cNvPr id="3" name="Content Placeholder 2"/>
          <p:cNvSpPr>
            <a:spLocks noGrp="1"/>
          </p:cNvSpPr>
          <p:nvPr>
            <p:ph idx="1"/>
          </p:nvPr>
        </p:nvSpPr>
        <p:spPr>
          <a:xfrm>
            <a:off x="838200" y="1825625"/>
            <a:ext cx="4827494" cy="4351338"/>
          </a:xfrm>
        </p:spPr>
        <p:txBody>
          <a:bodyPr>
            <a:noAutofit/>
          </a:bodyPr>
          <a:lstStyle/>
          <a:p>
            <a:pPr marL="171450" indent="-171450">
              <a:buFont typeface="Arial" panose="020B0604020202020204" pitchFamily="34" charset="0"/>
              <a:buChar char="•"/>
            </a:pPr>
            <a:r>
              <a:rPr lang="en-US" dirty="0" smtClean="0"/>
              <a:t>Wash hands </a:t>
            </a:r>
            <a:r>
              <a:rPr lang="en-US" dirty="0"/>
              <a:t>before eating, drinking, smoking, </a:t>
            </a:r>
            <a:r>
              <a:rPr lang="en-US" dirty="0" smtClean="0"/>
              <a:t>using </a:t>
            </a:r>
            <a:r>
              <a:rPr lang="en-US" dirty="0"/>
              <a:t>the </a:t>
            </a:r>
            <a:r>
              <a:rPr lang="en-US" dirty="0" smtClean="0"/>
              <a:t>bathroom; before </a:t>
            </a:r>
            <a:r>
              <a:rPr lang="en-US" dirty="0"/>
              <a:t>touching </a:t>
            </a:r>
            <a:r>
              <a:rPr lang="en-US" dirty="0" smtClean="0"/>
              <a:t>eyes </a:t>
            </a:r>
            <a:r>
              <a:rPr lang="en-US" dirty="0"/>
              <a:t>or </a:t>
            </a:r>
            <a:r>
              <a:rPr lang="en-US" dirty="0" smtClean="0"/>
              <a:t>mouth; and </a:t>
            </a:r>
            <a:r>
              <a:rPr lang="en-US" dirty="0"/>
              <a:t>before getting into </a:t>
            </a:r>
            <a:r>
              <a:rPr lang="en-US" dirty="0" smtClean="0"/>
              <a:t>vehicles</a:t>
            </a:r>
            <a:endParaRPr lang="en-US" dirty="0"/>
          </a:p>
          <a:p>
            <a:pPr marL="171450" indent="-171450">
              <a:buFont typeface="Arial" panose="020B0604020202020204" pitchFamily="34" charset="0"/>
              <a:buChar char="•"/>
            </a:pPr>
            <a:r>
              <a:rPr lang="en-US" dirty="0" smtClean="0"/>
              <a:t>Change </a:t>
            </a:r>
            <a:r>
              <a:rPr lang="en-US" dirty="0"/>
              <a:t>into clean clothes and </a:t>
            </a:r>
            <a:r>
              <a:rPr lang="en-US" dirty="0" smtClean="0"/>
              <a:t>shoes</a:t>
            </a:r>
            <a:endParaRPr lang="en-US" dirty="0"/>
          </a:p>
          <a:p>
            <a:pPr marL="171450" indent="-171450">
              <a:buFont typeface="Arial" panose="020B0604020202020204" pitchFamily="34" charset="0"/>
              <a:buChar char="•"/>
            </a:pPr>
            <a:r>
              <a:rPr lang="en-US" dirty="0" smtClean="0"/>
              <a:t>Shower </a:t>
            </a:r>
            <a:r>
              <a:rPr lang="en-US" dirty="0"/>
              <a:t>or </a:t>
            </a:r>
            <a:r>
              <a:rPr lang="en-US" dirty="0" smtClean="0"/>
              <a:t>bathe</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896778" y="6476943"/>
            <a:ext cx="8295222"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024" y="1878570"/>
            <a:ext cx="6187976" cy="4639458"/>
          </a:xfrm>
          <a:prstGeom prst="rect">
            <a:avLst/>
          </a:prstGeom>
        </p:spPr>
      </p:pic>
    </p:spTree>
    <p:extLst>
      <p:ext uri="{BB962C8B-B14F-4D97-AF65-F5344CB8AC3E}">
        <p14:creationId xmlns:p14="http://schemas.microsoft.com/office/powerpoint/2010/main" val="29351728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838200" y="365125"/>
            <a:ext cx="8013970" cy="1325563"/>
          </a:xfrm>
        </p:spPr>
        <p:txBody>
          <a:bodyPr/>
          <a:lstStyle/>
          <a:p>
            <a:r>
              <a:rPr lang="en-US" altLang="en-US" dirty="0"/>
              <a:t>Emergency Decontamination </a:t>
            </a:r>
            <a:r>
              <a:rPr lang="en-US" altLang="en-US" dirty="0" smtClean="0"/>
              <a:t>Procedures for Skin Exposure</a:t>
            </a:r>
            <a:endParaRPr lang="en-US" altLang="en-US" dirty="0"/>
          </a:p>
        </p:txBody>
      </p:sp>
      <p:sp>
        <p:nvSpPr>
          <p:cNvPr id="2" name="Content Placeholder 1"/>
          <p:cNvSpPr>
            <a:spLocks noGrp="1"/>
          </p:cNvSpPr>
          <p:nvPr>
            <p:ph idx="1"/>
          </p:nvPr>
        </p:nvSpPr>
        <p:spPr/>
        <p:txBody>
          <a:bodyPr/>
          <a:lstStyle/>
          <a:p>
            <a:r>
              <a:rPr lang="en-US" dirty="0" smtClean="0"/>
              <a:t>Remove </a:t>
            </a:r>
            <a:r>
              <a:rPr lang="en-US" dirty="0"/>
              <a:t>contaminated clothing as quickly as possible</a:t>
            </a:r>
          </a:p>
          <a:p>
            <a:r>
              <a:rPr lang="en-US" dirty="0"/>
              <a:t>Rinse the pesticide from the skin immediately with clean water</a:t>
            </a:r>
          </a:p>
          <a:p>
            <a:r>
              <a:rPr lang="en-US" dirty="0"/>
              <a:t>Wash with soap and water </a:t>
            </a:r>
            <a:r>
              <a:rPr lang="en-US" dirty="0" smtClean="0"/>
              <a:t>and shampoo hair as </a:t>
            </a:r>
            <a:r>
              <a:rPr lang="en-US" dirty="0"/>
              <a:t>soon as possible</a:t>
            </a:r>
          </a:p>
          <a:p>
            <a:r>
              <a:rPr lang="en-US" dirty="0"/>
              <a:t>Put on clean, uncontaminated clothes</a:t>
            </a:r>
          </a:p>
          <a:p>
            <a:r>
              <a:rPr lang="en-US" dirty="0"/>
              <a:t>Report to supervisor or person in charge </a:t>
            </a:r>
          </a:p>
          <a:p>
            <a:r>
              <a:rPr lang="en-US" dirty="0"/>
              <a:t>Get medical care immediately if symptoms of pesticide poisoning develop or are suspected</a:t>
            </a:r>
          </a:p>
          <a:p>
            <a:endParaRPr lang="en-US" dirty="0"/>
          </a:p>
        </p:txBody>
      </p:sp>
    </p:spTree>
    <p:extLst>
      <p:ext uri="{BB962C8B-B14F-4D97-AF65-F5344CB8AC3E}">
        <p14:creationId xmlns:p14="http://schemas.microsoft.com/office/powerpoint/2010/main" val="1582299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Data Sheets</a:t>
            </a:r>
            <a:endParaRPr lang="en-US" dirty="0"/>
          </a:p>
        </p:txBody>
      </p:sp>
      <p:sp>
        <p:nvSpPr>
          <p:cNvPr id="7" name="Content Placeholder 6"/>
          <p:cNvSpPr>
            <a:spLocks noGrp="1"/>
          </p:cNvSpPr>
          <p:nvPr>
            <p:ph idx="1"/>
          </p:nvPr>
        </p:nvSpPr>
        <p:spPr/>
        <p:txBody>
          <a:bodyPr/>
          <a:lstStyle/>
          <a:p>
            <a:r>
              <a:rPr lang="en-US" dirty="0" smtClean="0"/>
              <a:t>Provide information about the pesticide product</a:t>
            </a:r>
          </a:p>
          <a:p>
            <a:r>
              <a:rPr lang="en-US" dirty="0" smtClean="0"/>
              <a:t>Refer to the SDS if there is an exposure</a:t>
            </a:r>
          </a:p>
          <a:p>
            <a:r>
              <a:rPr lang="en-US" dirty="0" smtClean="0"/>
              <a:t>SDS for all pesticides used on the establishment are located at central location</a:t>
            </a:r>
          </a:p>
          <a:p>
            <a:r>
              <a:rPr lang="en-US" dirty="0" smtClean="0"/>
              <a:t>SDS should match up with the pesticide application records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557682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05800" cy="1325563"/>
          </a:xfrm>
        </p:spPr>
        <p:txBody>
          <a:bodyPr/>
          <a:lstStyle/>
          <a:p>
            <a:r>
              <a:rPr lang="en-US" dirty="0"/>
              <a:t>How and When to Obtain Emergency Medical Care</a:t>
            </a:r>
          </a:p>
        </p:txBody>
      </p:sp>
      <p:sp>
        <p:nvSpPr>
          <p:cNvPr id="6" name="Content Placeholder 5"/>
          <p:cNvSpPr>
            <a:spLocks noGrp="1"/>
          </p:cNvSpPr>
          <p:nvPr>
            <p:ph idx="1"/>
          </p:nvPr>
        </p:nvSpPr>
        <p:spPr>
          <a:xfrm>
            <a:off x="838200" y="2223247"/>
            <a:ext cx="3321424" cy="3953716"/>
          </a:xfrm>
        </p:spPr>
        <p:txBody>
          <a:bodyPr>
            <a:normAutofit/>
          </a:bodyPr>
          <a:lstStyle/>
          <a:p>
            <a:r>
              <a:rPr lang="en-US" dirty="0" smtClean="0"/>
              <a:t>Seek medical attention immediately</a:t>
            </a:r>
          </a:p>
          <a:p>
            <a:r>
              <a:rPr lang="en-US" dirty="0" smtClean="0"/>
              <a:t>Employer will provide transportation</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9129" y="6503893"/>
            <a:ext cx="6382871"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3988" y="1825624"/>
            <a:ext cx="7868012" cy="4692403"/>
          </a:xfrm>
          <a:prstGeom prst="rect">
            <a:avLst/>
          </a:prstGeom>
        </p:spPr>
      </p:pic>
    </p:spTree>
    <p:extLst>
      <p:ext uri="{BB962C8B-B14F-4D97-AF65-F5344CB8AC3E}">
        <p14:creationId xmlns:p14="http://schemas.microsoft.com/office/powerpoint/2010/main" val="27193967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First Aid for Skin </a:t>
            </a:r>
            <a:r>
              <a:rPr lang="en-US" altLang="en-US" dirty="0" smtClean="0"/>
              <a:t>Exposure</a:t>
            </a:r>
            <a:endParaRPr lang="en-US" altLang="en-US" dirty="0"/>
          </a:p>
        </p:txBody>
      </p:sp>
      <p:sp>
        <p:nvSpPr>
          <p:cNvPr id="48131" name="Rectangle 3"/>
          <p:cNvSpPr>
            <a:spLocks noGrp="1" noChangeArrowheads="1"/>
          </p:cNvSpPr>
          <p:nvPr>
            <p:ph idx="1"/>
          </p:nvPr>
        </p:nvSpPr>
        <p:spPr>
          <a:xfrm>
            <a:off x="6874932" y="1825625"/>
            <a:ext cx="4478867" cy="4351338"/>
          </a:xfrm>
        </p:spPr>
        <p:txBody>
          <a:bodyPr/>
          <a:lstStyle/>
          <a:p>
            <a:r>
              <a:rPr lang="en-US" altLang="en-US" dirty="0"/>
              <a:t>Help the victim to:</a:t>
            </a:r>
          </a:p>
          <a:p>
            <a:pPr lvl="1"/>
            <a:r>
              <a:rPr lang="en-US" altLang="en-US" sz="2800" dirty="0" smtClean="0"/>
              <a:t>Remove contaminated clothing</a:t>
            </a:r>
          </a:p>
          <a:p>
            <a:pPr lvl="1"/>
            <a:r>
              <a:rPr lang="en-US" altLang="en-US" sz="2800" dirty="0"/>
              <a:t>Rinse with water</a:t>
            </a:r>
          </a:p>
          <a:p>
            <a:pPr lvl="1"/>
            <a:r>
              <a:rPr lang="en-US" altLang="en-US" sz="2800" dirty="0" smtClean="0"/>
              <a:t>Wash </a:t>
            </a:r>
            <a:r>
              <a:rPr lang="en-US" altLang="en-US" sz="2800" dirty="0"/>
              <a:t>with plenty of soap and water</a:t>
            </a:r>
          </a:p>
        </p:txBody>
      </p:sp>
      <p:sp>
        <p:nvSpPr>
          <p:cNvPr id="48132" name="Text Box 4"/>
          <p:cNvSpPr txBox="1">
            <a:spLocks noChangeArrowheads="1"/>
          </p:cNvSpPr>
          <p:nvPr/>
        </p:nvSpPr>
        <p:spPr bwMode="auto">
          <a:xfrm>
            <a:off x="6461125" y="344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dirty="0">
              <a:solidFill>
                <a:prstClr val="black"/>
              </a:solidFill>
            </a:endParaRPr>
          </a:p>
        </p:txBody>
      </p:sp>
      <p:sp>
        <p:nvSpPr>
          <p:cNvPr id="6" name="TextBox 5"/>
          <p:cNvSpPr txBox="1"/>
          <p:nvPr/>
        </p:nvSpPr>
        <p:spPr>
          <a:xfrm>
            <a:off x="0" y="6488668"/>
            <a:ext cx="6382871"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66308"/>
            <a:ext cx="6462320" cy="4846740"/>
          </a:xfrm>
          <a:prstGeom prst="rect">
            <a:avLst/>
          </a:prstGeom>
        </p:spPr>
      </p:pic>
    </p:spTree>
    <p:custDataLst>
      <p:tags r:id="rId1"/>
    </p:custDataLst>
    <p:extLst>
      <p:ext uri="{BB962C8B-B14F-4D97-AF65-F5344CB8AC3E}">
        <p14:creationId xmlns:p14="http://schemas.microsoft.com/office/powerpoint/2010/main" val="29773030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altLang="en-US" dirty="0"/>
              <a:t>First Aid for Eye Exposure</a:t>
            </a:r>
          </a:p>
        </p:txBody>
      </p:sp>
      <p:sp>
        <p:nvSpPr>
          <p:cNvPr id="51203" name="Rectangle 3"/>
          <p:cNvSpPr>
            <a:spLocks noGrp="1" noChangeArrowheads="1"/>
          </p:cNvSpPr>
          <p:nvPr>
            <p:ph idx="1"/>
          </p:nvPr>
        </p:nvSpPr>
        <p:spPr>
          <a:xfrm>
            <a:off x="6790266" y="1825625"/>
            <a:ext cx="4563533" cy="4351338"/>
          </a:xfrm>
        </p:spPr>
        <p:txBody>
          <a:bodyPr>
            <a:normAutofit/>
          </a:bodyPr>
          <a:lstStyle/>
          <a:p>
            <a:r>
              <a:rPr lang="en-US" altLang="en-US" dirty="0"/>
              <a:t>Help the victim to:</a:t>
            </a:r>
          </a:p>
          <a:p>
            <a:pPr lvl="1"/>
            <a:r>
              <a:rPr lang="en-US" altLang="en-US" sz="2800" dirty="0" smtClean="0"/>
              <a:t>Immediately, using a gentle stream of water,  </a:t>
            </a:r>
            <a:r>
              <a:rPr lang="en-US" altLang="en-US" sz="2800" dirty="0"/>
              <a:t>flush the </a:t>
            </a:r>
            <a:r>
              <a:rPr lang="en-US" altLang="en-US" sz="2800" dirty="0" smtClean="0"/>
              <a:t>eye. Keep </a:t>
            </a:r>
            <a:r>
              <a:rPr lang="en-US" altLang="en-US" sz="2800" dirty="0"/>
              <a:t>the eye open and as wide as possible while flushing</a:t>
            </a:r>
          </a:p>
          <a:p>
            <a:pPr lvl="1"/>
            <a:r>
              <a:rPr lang="en-US" altLang="en-US" sz="2800" dirty="0"/>
              <a:t>Continue flushing for at least 15+ minutes</a:t>
            </a:r>
          </a:p>
          <a:p>
            <a:pPr lvl="1"/>
            <a:r>
              <a:rPr lang="en-US" altLang="en-US" sz="2800" dirty="0"/>
              <a:t>Report to supervisor and get medical attention</a:t>
            </a:r>
          </a:p>
        </p:txBody>
      </p:sp>
      <p:sp>
        <p:nvSpPr>
          <p:cNvPr id="14" name="TextBox 13"/>
          <p:cNvSpPr txBox="1"/>
          <p:nvPr/>
        </p:nvSpPr>
        <p:spPr>
          <a:xfrm>
            <a:off x="0" y="6508803"/>
            <a:ext cx="5316583" cy="369332"/>
          </a:xfrm>
          <a:prstGeom prst="rect">
            <a:avLst/>
          </a:prstGeom>
          <a:noFill/>
        </p:spPr>
        <p:txBody>
          <a:bodyPr wrap="square" rtlCol="0">
            <a:spAutoFit/>
          </a:bodyPr>
          <a:lstStyle/>
          <a:p>
            <a:r>
              <a:rPr lang="en-US" dirty="0">
                <a:solidFill>
                  <a:prstClr val="black"/>
                </a:solidFill>
              </a:rPr>
              <a:t>Image credit: Chazzbo Media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60173"/>
            <a:ext cx="6583693" cy="5082242"/>
          </a:xfrm>
          <a:prstGeom prst="rect">
            <a:avLst/>
          </a:prstGeom>
        </p:spPr>
      </p:pic>
    </p:spTree>
    <p:custDataLst>
      <p:tags r:id="rId1"/>
    </p:custDataLst>
    <p:extLst>
      <p:ext uri="{BB962C8B-B14F-4D97-AF65-F5344CB8AC3E}">
        <p14:creationId xmlns:p14="http://schemas.microsoft.com/office/powerpoint/2010/main" val="6653994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r>
              <a:rPr lang="en-US" altLang="en-US" dirty="0"/>
              <a:t>First Aid for Inhalation Exposure</a:t>
            </a:r>
          </a:p>
        </p:txBody>
      </p:sp>
      <p:sp>
        <p:nvSpPr>
          <p:cNvPr id="50179" name="Rectangle 3"/>
          <p:cNvSpPr>
            <a:spLocks noGrp="1" noChangeArrowheads="1"/>
          </p:cNvSpPr>
          <p:nvPr>
            <p:ph idx="1"/>
          </p:nvPr>
        </p:nvSpPr>
        <p:spPr/>
        <p:txBody>
          <a:bodyPr/>
          <a:lstStyle/>
          <a:p>
            <a:r>
              <a:rPr lang="en-US" altLang="en-US" dirty="0" smtClean="0"/>
              <a:t>Move the exposed person into fresh </a:t>
            </a:r>
            <a:r>
              <a:rPr lang="en-US" altLang="en-US" dirty="0"/>
              <a:t>air</a:t>
            </a:r>
          </a:p>
          <a:p>
            <a:r>
              <a:rPr lang="en-US" altLang="en-US" dirty="0"/>
              <a:t>Loosen tight clothing </a:t>
            </a:r>
          </a:p>
          <a:p>
            <a:r>
              <a:rPr lang="en-US" altLang="en-US" dirty="0"/>
              <a:t>Keep air passages clear</a:t>
            </a:r>
          </a:p>
          <a:p>
            <a:r>
              <a:rPr lang="en-US" altLang="en-US" dirty="0"/>
              <a:t>Perform artificial respiration if </a:t>
            </a:r>
            <a:r>
              <a:rPr lang="en-US" altLang="en-US" dirty="0" smtClean="0"/>
              <a:t>necessary</a:t>
            </a:r>
          </a:p>
          <a:p>
            <a:r>
              <a:rPr lang="en-US" altLang="en-US" dirty="0" smtClean="0"/>
              <a:t>Get medical attention as soon as possible</a:t>
            </a:r>
            <a:endParaRPr lang="en-US" altLang="en-US" dirty="0"/>
          </a:p>
        </p:txBody>
      </p:sp>
    </p:spTree>
    <p:custDataLst>
      <p:tags r:id="rId1"/>
    </p:custDataLst>
    <p:extLst>
      <p:ext uri="{BB962C8B-B14F-4D97-AF65-F5344CB8AC3E}">
        <p14:creationId xmlns:p14="http://schemas.microsoft.com/office/powerpoint/2010/main" val="1097515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Worker Tasks</a:t>
            </a:r>
            <a:endParaRPr lang="en-US" dirty="0"/>
          </a:p>
        </p:txBody>
      </p:sp>
      <p:sp>
        <p:nvSpPr>
          <p:cNvPr id="6" name="Content Placeholder 5"/>
          <p:cNvSpPr>
            <a:spLocks noGrp="1"/>
          </p:cNvSpPr>
          <p:nvPr>
            <p:ph idx="1"/>
          </p:nvPr>
        </p:nvSpPr>
        <p:spPr/>
        <p:txBody>
          <a:bodyPr/>
          <a:lstStyle/>
          <a:p>
            <a:r>
              <a:rPr lang="en-US" dirty="0" smtClean="0"/>
              <a:t>Work in treated fields</a:t>
            </a:r>
          </a:p>
          <a:p>
            <a:r>
              <a:rPr lang="en-US" dirty="0" smtClean="0"/>
              <a:t>Agricultural activities</a:t>
            </a:r>
          </a:p>
          <a:p>
            <a:r>
              <a:rPr lang="en-US" dirty="0" smtClean="0"/>
              <a:t>Exposed to pesticide residues</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875417" y="6476943"/>
            <a:ext cx="5316583" cy="369332"/>
          </a:xfrm>
          <a:prstGeom prst="rect">
            <a:avLst/>
          </a:prstGeom>
          <a:noFill/>
        </p:spPr>
        <p:txBody>
          <a:bodyPr wrap="square" rtlCol="0">
            <a:spAutoFit/>
          </a:bodyPr>
          <a:lstStyle/>
          <a:p>
            <a:pPr algn="r"/>
            <a:r>
              <a:rPr lang="en-US" dirty="0" smtClean="0">
                <a:solidFill>
                  <a:prstClr val="black"/>
                </a:solidFill>
              </a:rPr>
              <a:t>Image credit: Chazzbo Media</a:t>
            </a:r>
            <a:endParaRPr lang="en-US" dirty="0">
              <a:solidFill>
                <a:prstClr val="black"/>
              </a:solidFill>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11332795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r>
              <a:rPr lang="en-US" altLang="en-US" dirty="0"/>
              <a:t>First Aid for Oral </a:t>
            </a:r>
            <a:r>
              <a:rPr lang="en-US" altLang="en-US" dirty="0" smtClean="0"/>
              <a:t>Exposure</a:t>
            </a:r>
            <a:endParaRPr lang="en-US" altLang="en-US" dirty="0"/>
          </a:p>
        </p:txBody>
      </p:sp>
      <p:sp>
        <p:nvSpPr>
          <p:cNvPr id="49155" name="Content Placeholder 8"/>
          <p:cNvSpPr>
            <a:spLocks noGrp="1"/>
          </p:cNvSpPr>
          <p:nvPr>
            <p:ph idx="1"/>
          </p:nvPr>
        </p:nvSpPr>
        <p:spPr>
          <a:xfrm>
            <a:off x="5702300" y="1825625"/>
            <a:ext cx="5901267" cy="4351338"/>
          </a:xfrm>
        </p:spPr>
        <p:txBody>
          <a:bodyPr/>
          <a:lstStyle/>
          <a:p>
            <a:pPr lvl="0"/>
            <a:r>
              <a:rPr lang="en-US" altLang="en-US" dirty="0"/>
              <a:t>Never induce vomiting i</a:t>
            </a:r>
            <a:r>
              <a:rPr lang="en-US" dirty="0"/>
              <a:t>f the person is not fully conscious, or suffering </a:t>
            </a:r>
            <a:r>
              <a:rPr lang="en-US" dirty="0" smtClean="0"/>
              <a:t>convulsions</a:t>
            </a:r>
          </a:p>
          <a:p>
            <a:pPr lvl="0"/>
            <a:r>
              <a:rPr lang="en-US" dirty="0" smtClean="0"/>
              <a:t>Never induce vomiting without specific instructions from the label or a medical professional</a:t>
            </a:r>
            <a:endParaRPr lang="en-US" dirty="0"/>
          </a:p>
          <a:p>
            <a:pPr lvl="0"/>
            <a:r>
              <a:rPr lang="en-US" dirty="0"/>
              <a:t>Get person to a medical facility as quickly as possible</a:t>
            </a:r>
          </a:p>
        </p:txBody>
      </p:sp>
      <p:sp>
        <p:nvSpPr>
          <p:cNvPr id="13" name="TextBox 12"/>
          <p:cNvSpPr txBox="1"/>
          <p:nvPr/>
        </p:nvSpPr>
        <p:spPr>
          <a:xfrm>
            <a:off x="0" y="6480928"/>
            <a:ext cx="6134100" cy="369332"/>
          </a:xfrm>
          <a:prstGeom prst="rect">
            <a:avLst/>
          </a:prstGeom>
          <a:noFill/>
        </p:spPr>
        <p:txBody>
          <a:bodyPr wrap="square" rtlCol="0">
            <a:spAutoFit/>
          </a:bodyPr>
          <a:lstStyle/>
          <a:p>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4893"/>
          <a:stretch/>
        </p:blipFill>
        <p:spPr>
          <a:xfrm>
            <a:off x="0" y="1511300"/>
            <a:ext cx="5145024" cy="4985874"/>
          </a:xfrm>
          <a:prstGeom prst="rect">
            <a:avLst/>
          </a:prstGeom>
        </p:spPr>
      </p:pic>
    </p:spTree>
    <p:custDataLst>
      <p:tags r:id="rId1"/>
    </p:custDataLst>
    <p:extLst>
      <p:ext uri="{BB962C8B-B14F-4D97-AF65-F5344CB8AC3E}">
        <p14:creationId xmlns:p14="http://schemas.microsoft.com/office/powerpoint/2010/main" val="31593073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Your Employer’s Responsibilities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82331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546224"/>
            <a:ext cx="10515600" cy="4879976"/>
          </a:xfrm>
        </p:spPr>
        <p:txBody>
          <a:bodyPr>
            <a:normAutofit lnSpcReduction="10000"/>
          </a:bodyPr>
          <a:lstStyle/>
          <a:p>
            <a:pPr lvl="0"/>
            <a:r>
              <a:rPr lang="en-US" dirty="0"/>
              <a:t>The employer’s responsibility </a:t>
            </a:r>
            <a:r>
              <a:rPr lang="en-US" dirty="0" smtClean="0"/>
              <a:t>is to </a:t>
            </a:r>
            <a:r>
              <a:rPr lang="en-US" dirty="0"/>
              <a:t>make sure </a:t>
            </a:r>
            <a:r>
              <a:rPr lang="en-US" dirty="0" smtClean="0"/>
              <a:t>you get </a:t>
            </a:r>
            <a:r>
              <a:rPr lang="en-US" dirty="0"/>
              <a:t>annual pesticide safety training before </a:t>
            </a:r>
            <a:r>
              <a:rPr lang="en-US" dirty="0" smtClean="0"/>
              <a:t>you </a:t>
            </a:r>
            <a:r>
              <a:rPr lang="en-US" dirty="0"/>
              <a:t>begin </a:t>
            </a:r>
            <a:r>
              <a:rPr lang="en-US" dirty="0" smtClean="0"/>
              <a:t>your </a:t>
            </a:r>
            <a:r>
              <a:rPr lang="en-US" dirty="0"/>
              <a:t>work to remind </a:t>
            </a:r>
            <a:r>
              <a:rPr lang="en-US" dirty="0" smtClean="0"/>
              <a:t>you </a:t>
            </a:r>
            <a:r>
              <a:rPr lang="en-US" dirty="0"/>
              <a:t>of the basic steps </a:t>
            </a:r>
            <a:r>
              <a:rPr lang="en-US" dirty="0" smtClean="0"/>
              <a:t>you </a:t>
            </a:r>
            <a:r>
              <a:rPr lang="en-US" dirty="0"/>
              <a:t>can take to protect </a:t>
            </a:r>
            <a:r>
              <a:rPr lang="en-US" dirty="0" smtClean="0"/>
              <a:t>yourself and your family</a:t>
            </a:r>
            <a:endParaRPr lang="en-US" dirty="0"/>
          </a:p>
          <a:p>
            <a:pPr lvl="0"/>
            <a:r>
              <a:rPr lang="en-US" dirty="0" smtClean="0"/>
              <a:t>The </a:t>
            </a:r>
            <a:r>
              <a:rPr lang="en-US" dirty="0"/>
              <a:t>agricultural employer needs to provide pesticide application and </a:t>
            </a:r>
            <a:r>
              <a:rPr lang="en-US" dirty="0" smtClean="0"/>
              <a:t>Safety Data Sheets, </a:t>
            </a:r>
            <a:r>
              <a:rPr lang="en-US" dirty="0"/>
              <a:t>for </a:t>
            </a:r>
            <a:r>
              <a:rPr lang="en-US" dirty="0" smtClean="0"/>
              <a:t>you to </a:t>
            </a:r>
            <a:r>
              <a:rPr lang="en-US" dirty="0"/>
              <a:t>refer to if </a:t>
            </a:r>
            <a:r>
              <a:rPr lang="en-US" dirty="0" smtClean="0"/>
              <a:t>you </a:t>
            </a:r>
            <a:r>
              <a:rPr lang="en-US" dirty="0"/>
              <a:t>wish to know about pesticides used on the establishment, what kinds of risks those pesticides pose, and where those restrictions on entry into an area are on the </a:t>
            </a:r>
            <a:r>
              <a:rPr lang="en-US" dirty="0" smtClean="0"/>
              <a:t>establishment  </a:t>
            </a:r>
            <a:endParaRPr lang="en-US" dirty="0"/>
          </a:p>
          <a:p>
            <a:pPr lvl="0"/>
            <a:r>
              <a:rPr lang="en-US" dirty="0" smtClean="0"/>
              <a:t>You can </a:t>
            </a:r>
            <a:r>
              <a:rPr lang="en-US" dirty="0"/>
              <a:t>ask </a:t>
            </a:r>
            <a:r>
              <a:rPr lang="en-US" dirty="0" smtClean="0"/>
              <a:t>your </a:t>
            </a:r>
            <a:r>
              <a:rPr lang="en-US" dirty="0"/>
              <a:t>employer for a copy of the application information and the </a:t>
            </a:r>
            <a:r>
              <a:rPr lang="en-US" dirty="0" smtClean="0"/>
              <a:t>safety </a:t>
            </a:r>
            <a:r>
              <a:rPr lang="en-US" dirty="0"/>
              <a:t>d</a:t>
            </a:r>
            <a:r>
              <a:rPr lang="en-US" dirty="0" smtClean="0"/>
              <a:t>ata sheets</a:t>
            </a:r>
            <a:r>
              <a:rPr lang="en-US" dirty="0"/>
              <a:t>, or </a:t>
            </a:r>
            <a:r>
              <a:rPr lang="en-US" dirty="0" smtClean="0"/>
              <a:t>you </a:t>
            </a:r>
            <a:r>
              <a:rPr lang="en-US" dirty="0"/>
              <a:t>may designate a representative to ask </a:t>
            </a:r>
            <a:r>
              <a:rPr lang="en-US" dirty="0" smtClean="0"/>
              <a:t>on your behalf</a:t>
            </a:r>
            <a:r>
              <a:rPr lang="en-US" dirty="0"/>
              <a:t>. The designation of a representative must be in </a:t>
            </a:r>
            <a:r>
              <a:rPr lang="en-US" dirty="0" smtClean="0"/>
              <a:t>writing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840171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00200"/>
            <a:ext cx="10515600" cy="4917827"/>
          </a:xfrm>
        </p:spPr>
        <p:txBody>
          <a:bodyPr>
            <a:normAutofit lnSpcReduction="10000"/>
          </a:bodyPr>
          <a:lstStyle/>
          <a:p>
            <a:r>
              <a:rPr lang="en-US" dirty="0"/>
              <a:t>Your employer must tell </a:t>
            </a:r>
            <a:r>
              <a:rPr lang="en-US" dirty="0" smtClean="0"/>
              <a:t>you where </a:t>
            </a:r>
            <a:r>
              <a:rPr lang="en-US" dirty="0"/>
              <a:t>the central location is and where the decontamination supplies are on the establishment</a:t>
            </a:r>
          </a:p>
          <a:p>
            <a:r>
              <a:rPr lang="en-US" dirty="0"/>
              <a:t>The safety information display at the central location and at some places with supplies for washing up (decontamination supplies) is a reminder about the steps </a:t>
            </a:r>
            <a:r>
              <a:rPr lang="en-US" dirty="0" smtClean="0"/>
              <a:t>you can </a:t>
            </a:r>
            <a:r>
              <a:rPr lang="en-US" dirty="0"/>
              <a:t>take to reduce exposures. It has the name and address of a nearby medical facility, in case of an emergency where a </a:t>
            </a:r>
            <a:r>
              <a:rPr lang="en-US" dirty="0" smtClean="0"/>
              <a:t>you are made </a:t>
            </a:r>
            <a:r>
              <a:rPr lang="en-US" dirty="0"/>
              <a:t>sick from a pesticide. In case </a:t>
            </a:r>
            <a:r>
              <a:rPr lang="en-US" dirty="0" smtClean="0"/>
              <a:t>you need to </a:t>
            </a:r>
            <a:r>
              <a:rPr lang="en-US" dirty="0"/>
              <a:t>report a violation involving a pesticide, contact information for enforcement </a:t>
            </a:r>
            <a:r>
              <a:rPr lang="en-US" dirty="0" smtClean="0"/>
              <a:t>is </a:t>
            </a:r>
            <a:r>
              <a:rPr lang="en-US" dirty="0"/>
              <a:t>on the display</a:t>
            </a:r>
          </a:p>
          <a:p>
            <a:pPr lvl="0"/>
            <a:r>
              <a:rPr lang="en-US" dirty="0" smtClean="0"/>
              <a:t>Your </a:t>
            </a:r>
            <a:r>
              <a:rPr lang="en-US" dirty="0"/>
              <a:t>employer must provide water, soap, and towels near where </a:t>
            </a:r>
            <a:r>
              <a:rPr lang="en-US" dirty="0" smtClean="0"/>
              <a:t>you are </a:t>
            </a:r>
            <a:r>
              <a:rPr lang="en-US" dirty="0"/>
              <a:t>working so </a:t>
            </a:r>
            <a:r>
              <a:rPr lang="en-US" dirty="0" smtClean="0"/>
              <a:t>you </a:t>
            </a:r>
            <a:r>
              <a:rPr lang="en-US" dirty="0"/>
              <a:t>can wash up when </a:t>
            </a:r>
            <a:r>
              <a:rPr lang="en-US" dirty="0" smtClean="0"/>
              <a:t>you </a:t>
            </a:r>
            <a:r>
              <a:rPr lang="en-US" dirty="0"/>
              <a:t>leave the work area, and if there is an accidental exposure like a </a:t>
            </a:r>
            <a:r>
              <a:rPr lang="en-US" dirty="0" smtClean="0"/>
              <a:t>spill, </a:t>
            </a:r>
            <a:r>
              <a:rPr lang="en-US" dirty="0"/>
              <a:t>the supplies may be used in an emergency to remove pesticides and reduce their </a:t>
            </a:r>
            <a:r>
              <a:rPr lang="en-US" dirty="0" smtClean="0"/>
              <a:t>effect </a:t>
            </a:r>
          </a:p>
          <a:p>
            <a:pPr lvl="0"/>
            <a:endParaRPr lang="en-US" dirty="0" smtClean="0"/>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950652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p:txBody>
          <a:bodyPr>
            <a:normAutofit/>
          </a:bodyPr>
          <a:lstStyle/>
          <a:p>
            <a:r>
              <a:rPr lang="en-US" dirty="0"/>
              <a:t>If </a:t>
            </a:r>
            <a:r>
              <a:rPr lang="en-US" dirty="0" smtClean="0"/>
              <a:t>you are made </a:t>
            </a:r>
            <a:r>
              <a:rPr lang="en-US" dirty="0"/>
              <a:t>sick, and pesticides may have been the cause, </a:t>
            </a:r>
            <a:r>
              <a:rPr lang="en-US" dirty="0" smtClean="0"/>
              <a:t>your </a:t>
            </a:r>
            <a:r>
              <a:rPr lang="en-US" dirty="0"/>
              <a:t>employer needs to be told so </a:t>
            </a:r>
            <a:r>
              <a:rPr lang="en-US" dirty="0" smtClean="0"/>
              <a:t>he or she </a:t>
            </a:r>
            <a:r>
              <a:rPr lang="en-US" dirty="0"/>
              <a:t>can make sure </a:t>
            </a:r>
            <a:r>
              <a:rPr lang="en-US" dirty="0" smtClean="0"/>
              <a:t>you </a:t>
            </a:r>
            <a:r>
              <a:rPr lang="en-US" dirty="0"/>
              <a:t>are taken to a medical facility, and provide the medical personnel with information about the exposure</a:t>
            </a:r>
          </a:p>
          <a:p>
            <a:pPr lvl="0"/>
            <a:r>
              <a:rPr lang="en-US" dirty="0" smtClean="0"/>
              <a:t>You must be </a:t>
            </a:r>
            <a:r>
              <a:rPr lang="en-US" dirty="0"/>
              <a:t>notified by </a:t>
            </a:r>
            <a:r>
              <a:rPr lang="en-US" dirty="0" smtClean="0"/>
              <a:t>your </a:t>
            </a:r>
            <a:r>
              <a:rPr lang="en-US" dirty="0"/>
              <a:t>employer of restrictions on areas where applications are taking place and where an REI is in effect. </a:t>
            </a:r>
            <a:r>
              <a:rPr lang="en-US" dirty="0" smtClean="0"/>
              <a:t>Those </a:t>
            </a:r>
            <a:r>
              <a:rPr lang="en-US" dirty="0"/>
              <a:t>notifications may be in the form of oral warnings or the posted warning </a:t>
            </a:r>
            <a:r>
              <a:rPr lang="en-US" dirty="0" smtClean="0"/>
              <a:t>signs </a:t>
            </a:r>
            <a:r>
              <a:rPr lang="en-US" dirty="0"/>
              <a:t>that will be around the treated </a:t>
            </a:r>
            <a:r>
              <a:rPr lang="en-US" dirty="0" smtClean="0"/>
              <a:t>area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8629378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Training</a:t>
            </a:r>
            <a:endParaRPr lang="en-US" dirty="0"/>
          </a:p>
        </p:txBody>
      </p:sp>
      <p:sp>
        <p:nvSpPr>
          <p:cNvPr id="3" name="Content Placeholder 2"/>
          <p:cNvSpPr>
            <a:spLocks noGrp="1"/>
          </p:cNvSpPr>
          <p:nvPr>
            <p:ph idx="1"/>
          </p:nvPr>
        </p:nvSpPr>
        <p:spPr/>
        <p:txBody>
          <a:bodyPr>
            <a:normAutofit/>
          </a:bodyPr>
          <a:lstStyle/>
          <a:p>
            <a:pPr lvl="0"/>
            <a:r>
              <a:rPr lang="en-US" dirty="0"/>
              <a:t>Annual training is required</a:t>
            </a:r>
          </a:p>
          <a:p>
            <a:pPr lvl="0"/>
            <a:r>
              <a:rPr lang="en-US" dirty="0" smtClean="0"/>
              <a:t>Training must be provided to you </a:t>
            </a:r>
            <a:r>
              <a:rPr lang="en-US" sz="2800" dirty="0" smtClean="0"/>
              <a:t>before starting work in a treated area</a:t>
            </a:r>
          </a:p>
          <a:p>
            <a:pPr lvl="0"/>
            <a:r>
              <a:rPr lang="en-US" dirty="0" smtClean="0"/>
              <a:t>You can </a:t>
            </a:r>
            <a:r>
              <a:rPr lang="en-US" dirty="0"/>
              <a:t>ask for a record of the training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70529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Information </a:t>
            </a:r>
            <a:endParaRPr lang="es-US" dirty="0"/>
          </a:p>
        </p:txBody>
      </p:sp>
      <p:sp>
        <p:nvSpPr>
          <p:cNvPr id="3" name="Content Placeholder 2"/>
          <p:cNvSpPr>
            <a:spLocks noGrp="1"/>
          </p:cNvSpPr>
          <p:nvPr>
            <p:ph idx="1"/>
          </p:nvPr>
        </p:nvSpPr>
        <p:spPr>
          <a:xfrm>
            <a:off x="838200" y="1825625"/>
            <a:ext cx="5912062" cy="4351338"/>
          </a:xfrm>
        </p:spPr>
        <p:txBody>
          <a:bodyPr>
            <a:normAutofit/>
          </a:bodyPr>
          <a:lstStyle/>
          <a:p>
            <a:r>
              <a:rPr lang="en-US" dirty="0" smtClean="0"/>
              <a:t>Pesticide safety information must be displayed at:</a:t>
            </a:r>
          </a:p>
          <a:p>
            <a:pPr lvl="1"/>
            <a:r>
              <a:rPr lang="en-US" sz="2800" dirty="0" smtClean="0"/>
              <a:t>Central location</a:t>
            </a:r>
          </a:p>
          <a:p>
            <a:pPr lvl="1"/>
            <a:r>
              <a:rPr lang="en-US" sz="2800" dirty="0" smtClean="0"/>
              <a:t>Permanent decontamination supply sites</a:t>
            </a:r>
          </a:p>
          <a:p>
            <a:pPr lvl="1"/>
            <a:r>
              <a:rPr lang="en-US" sz="2800" dirty="0" smtClean="0"/>
              <a:t>Other decontamination locations where supplies are provided for 11 or more workers</a:t>
            </a:r>
          </a:p>
          <a:p>
            <a:endParaRPr lang="en-US" dirty="0" smtClean="0"/>
          </a:p>
          <a:p>
            <a:endParaRPr lang="es-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8" name="Rectangle 7"/>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096001" y="6465382"/>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285" y="1961134"/>
            <a:ext cx="4328535" cy="3353091"/>
          </a:xfrm>
          <a:prstGeom prst="rect">
            <a:avLst/>
          </a:prstGeom>
        </p:spPr>
      </p:pic>
    </p:spTree>
    <p:extLst>
      <p:ext uri="{BB962C8B-B14F-4D97-AF65-F5344CB8AC3E}">
        <p14:creationId xmlns:p14="http://schemas.microsoft.com/office/powerpoint/2010/main" val="22752019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87145" cy="1325563"/>
          </a:xfrm>
        </p:spPr>
        <p:txBody>
          <a:bodyPr/>
          <a:lstStyle/>
          <a:p>
            <a:r>
              <a:rPr lang="en-US" dirty="0" smtClean="0"/>
              <a:t>Pesticide Application Information and Safety Data Sheets</a:t>
            </a:r>
            <a:endParaRPr lang="en-US" dirty="0"/>
          </a:p>
        </p:txBody>
      </p:sp>
      <p:sp>
        <p:nvSpPr>
          <p:cNvPr id="3" name="Content Placeholder 2"/>
          <p:cNvSpPr>
            <a:spLocks noGrp="1"/>
          </p:cNvSpPr>
          <p:nvPr>
            <p:ph idx="1"/>
          </p:nvPr>
        </p:nvSpPr>
        <p:spPr>
          <a:xfrm>
            <a:off x="6375042" y="1825625"/>
            <a:ext cx="5306096" cy="4351338"/>
          </a:xfrm>
        </p:spPr>
        <p:txBody>
          <a:bodyPr>
            <a:normAutofit lnSpcReduction="10000"/>
          </a:bodyPr>
          <a:lstStyle/>
          <a:p>
            <a:r>
              <a:rPr lang="en-US" dirty="0" smtClean="0"/>
              <a:t>Name, EPA registration number and active ingredient</a:t>
            </a:r>
          </a:p>
          <a:p>
            <a:r>
              <a:rPr lang="en-US" dirty="0" smtClean="0"/>
              <a:t>Crop or site treated and location and a description of treated area</a:t>
            </a:r>
          </a:p>
          <a:p>
            <a:pPr lvl="0"/>
            <a:r>
              <a:rPr lang="en-US" dirty="0" smtClean="0"/>
              <a:t>Date(s) and times the pesticide application started and ended</a:t>
            </a:r>
          </a:p>
          <a:p>
            <a:pPr lvl="0"/>
            <a:r>
              <a:rPr lang="en-US" dirty="0"/>
              <a:t>D</a:t>
            </a:r>
            <a:r>
              <a:rPr lang="en-US" dirty="0" smtClean="0"/>
              <a:t>uration of the restricted-entry interval (REI) for that application</a:t>
            </a:r>
          </a:p>
          <a:p>
            <a:pPr lvl="0"/>
            <a:r>
              <a:rPr lang="en-US" dirty="0" smtClean="0"/>
              <a:t>A copy of the safety data sheet (SDS)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1" y="6534834"/>
            <a:ext cx="6175782" cy="369332"/>
          </a:xfrm>
          <a:prstGeom prst="rect">
            <a:avLst/>
          </a:prstGeom>
          <a:noFill/>
        </p:spPr>
        <p:txBody>
          <a:bodyPr wrap="square" rtlCol="0">
            <a:spAutoFit/>
          </a:bodyPr>
          <a:lstStyle/>
          <a:p>
            <a:r>
              <a:rPr lang="en-US" dirty="0" smtClean="0">
                <a:solidFill>
                  <a:prstClr val="black"/>
                </a:solidFill>
              </a:rPr>
              <a:t>Image credit: Ed Crow, Penn State Pesticide Education Program</a:t>
            </a:r>
            <a:endParaRPr lang="en-US" dirty="0">
              <a:solidFill>
                <a:prstClr val="black"/>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90763"/>
            <a:ext cx="6175783" cy="4627265"/>
          </a:xfrm>
          <a:prstGeom prst="rect">
            <a:avLst/>
          </a:prstGeom>
        </p:spPr>
      </p:pic>
    </p:spTree>
    <p:extLst>
      <p:ext uri="{BB962C8B-B14F-4D97-AF65-F5344CB8AC3E}">
        <p14:creationId xmlns:p14="http://schemas.microsoft.com/office/powerpoint/2010/main" val="18721367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61960" cy="1325563"/>
          </a:xfrm>
        </p:spPr>
        <p:txBody>
          <a:bodyPr>
            <a:normAutofit fontScale="90000"/>
          </a:bodyPr>
          <a:lstStyle/>
          <a:p>
            <a:r>
              <a:rPr lang="en-US" dirty="0" smtClean="0"/>
              <a:t>Requesting Pesticide Application Information and Safety Data Sheets</a:t>
            </a:r>
            <a:endParaRPr lang="es-US" dirty="0"/>
          </a:p>
        </p:txBody>
      </p:sp>
      <p:sp>
        <p:nvSpPr>
          <p:cNvPr id="3" name="Content Placeholder 2"/>
          <p:cNvSpPr>
            <a:spLocks noGrp="1"/>
          </p:cNvSpPr>
          <p:nvPr>
            <p:ph idx="1"/>
          </p:nvPr>
        </p:nvSpPr>
        <p:spPr/>
        <p:txBody>
          <a:bodyPr/>
          <a:lstStyle/>
          <a:p>
            <a:r>
              <a:rPr lang="en-US" dirty="0" smtClean="0"/>
              <a:t>You can request the pesticide application and SDS from your employer, or you may designate a representative to do so on your behalf</a:t>
            </a:r>
          </a:p>
          <a:p>
            <a:pPr lvl="1"/>
            <a:r>
              <a:rPr lang="en-US" sz="2800" dirty="0" smtClean="0"/>
              <a:t>A treating medical person can also request access to or a copy of the application information and SDS</a:t>
            </a:r>
            <a:endParaRPr lang="es-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184327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Employer </a:t>
            </a:r>
            <a:r>
              <a:rPr lang="en-US" dirty="0"/>
              <a:t>R</a:t>
            </a:r>
            <a:r>
              <a:rPr lang="en-US" dirty="0" smtClean="0"/>
              <a:t>esponsibilities</a:t>
            </a:r>
            <a:br>
              <a:rPr lang="en-US" dirty="0" smtClean="0"/>
            </a:br>
            <a:r>
              <a:rPr lang="en-US" dirty="0" smtClean="0"/>
              <a:t>in Relation to Pesticide Information</a:t>
            </a:r>
            <a:endParaRPr lang="en-US" dirty="0"/>
          </a:p>
        </p:txBody>
      </p:sp>
      <p:sp>
        <p:nvSpPr>
          <p:cNvPr id="3" name="Content Placeholder 2"/>
          <p:cNvSpPr>
            <a:spLocks noGrp="1"/>
          </p:cNvSpPr>
          <p:nvPr>
            <p:ph idx="1"/>
          </p:nvPr>
        </p:nvSpPr>
        <p:spPr/>
        <p:txBody>
          <a:bodyPr/>
          <a:lstStyle/>
          <a:p>
            <a:r>
              <a:rPr lang="en-US" dirty="0" smtClean="0"/>
              <a:t>Employers must inform you where the pesticide safety, application and hazard information is located </a:t>
            </a:r>
          </a:p>
          <a:p>
            <a:r>
              <a:rPr lang="en-US" dirty="0" smtClean="0"/>
              <a:t>You have unrestricted access to the posted information</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99065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Early-Entry Worker </a:t>
            </a:r>
            <a:r>
              <a:rPr lang="en-US" dirty="0"/>
              <a:t>T</a:t>
            </a:r>
            <a:r>
              <a:rPr lang="en-US" dirty="0" smtClean="0"/>
              <a:t>asks</a:t>
            </a:r>
            <a:endParaRPr lang="en-US" dirty="0"/>
          </a:p>
        </p:txBody>
      </p:sp>
      <p:sp>
        <p:nvSpPr>
          <p:cNvPr id="6" name="Content Placeholder 5"/>
          <p:cNvSpPr>
            <a:spLocks noGrp="1"/>
          </p:cNvSpPr>
          <p:nvPr>
            <p:ph idx="1"/>
          </p:nvPr>
        </p:nvSpPr>
        <p:spPr>
          <a:xfrm>
            <a:off x="5565912" y="2024078"/>
            <a:ext cx="5787887" cy="4351338"/>
          </a:xfrm>
        </p:spPr>
        <p:txBody>
          <a:bodyPr/>
          <a:lstStyle/>
          <a:p>
            <a:r>
              <a:rPr lang="en-US" dirty="0" smtClean="0"/>
              <a:t>Enter into a treated field during the restricted-entry </a:t>
            </a:r>
            <a:r>
              <a:rPr lang="en-US" dirty="0"/>
              <a:t>i</a:t>
            </a:r>
            <a:r>
              <a:rPr lang="en-US" dirty="0" smtClean="0"/>
              <a:t>nterval (REI)</a:t>
            </a:r>
          </a:p>
          <a:p>
            <a:r>
              <a:rPr lang="en-US" dirty="0" smtClean="0"/>
              <a:t>Additional early-entry specific training and protections before entering a treated field</a:t>
            </a:r>
          </a:p>
          <a:p>
            <a:r>
              <a:rPr lang="en-US" dirty="0" smtClean="0"/>
              <a:t>Must be at least 18</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254" y="2041417"/>
            <a:ext cx="4450466" cy="3554276"/>
          </a:xfrm>
          <a:prstGeom prst="rect">
            <a:avLst/>
          </a:prstGeom>
        </p:spPr>
      </p:pic>
      <p:sp>
        <p:nvSpPr>
          <p:cNvPr id="12" name="TextBox 11"/>
          <p:cNvSpPr txBox="1"/>
          <p:nvPr/>
        </p:nvSpPr>
        <p:spPr>
          <a:xfrm>
            <a:off x="0" y="6476943"/>
            <a:ext cx="7384026" cy="369332"/>
          </a:xfrm>
          <a:prstGeom prst="rect">
            <a:avLst/>
          </a:prstGeom>
          <a:noFill/>
        </p:spPr>
        <p:txBody>
          <a:bodyPr wrap="square" rtlCol="0">
            <a:spAutoFit/>
          </a:bodyPr>
          <a:lstStyle/>
          <a:p>
            <a:r>
              <a:rPr lang="en-US" dirty="0" smtClean="0">
                <a:solidFill>
                  <a:prstClr val="black"/>
                </a:solidFill>
              </a:rPr>
              <a:t>Image credit: Betsy Buffington, Iowa State University</a:t>
            </a:r>
            <a:endParaRPr lang="en-US" dirty="0">
              <a:solidFill>
                <a:prstClr val="black"/>
              </a:solidFill>
            </a:endParaRPr>
          </a:p>
        </p:txBody>
      </p:sp>
    </p:spTree>
    <p:extLst>
      <p:ext uri="{BB962C8B-B14F-4D97-AF65-F5344CB8AC3E}">
        <p14:creationId xmlns:p14="http://schemas.microsoft.com/office/powerpoint/2010/main" val="18064316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 </a:t>
            </a:r>
            <a:br>
              <a:rPr lang="en-US" dirty="0" smtClean="0"/>
            </a:br>
            <a:r>
              <a:rPr lang="en-US" dirty="0" smtClean="0"/>
              <a:t>Agricultural Workers</a:t>
            </a:r>
            <a:br>
              <a:rPr lang="en-US" dirty="0" smtClean="0"/>
            </a:br>
            <a:endParaRPr lang="en-US" dirty="0"/>
          </a:p>
        </p:txBody>
      </p:sp>
      <p:sp>
        <p:nvSpPr>
          <p:cNvPr id="12" name="Content Placeholder 2"/>
          <p:cNvSpPr>
            <a:spLocks noGrp="1"/>
          </p:cNvSpPr>
          <p:nvPr>
            <p:ph idx="1"/>
          </p:nvPr>
        </p:nvSpPr>
        <p:spPr>
          <a:xfrm>
            <a:off x="838200" y="1825625"/>
            <a:ext cx="5659195" cy="4351338"/>
          </a:xfrm>
        </p:spPr>
        <p:txBody>
          <a:bodyPr/>
          <a:lstStyle/>
          <a:p>
            <a:endParaRPr lang="en-US" dirty="0" smtClean="0"/>
          </a:p>
          <a:p>
            <a:r>
              <a:rPr lang="en-US" dirty="0" smtClean="0"/>
              <a:t>Water</a:t>
            </a:r>
          </a:p>
          <a:p>
            <a:r>
              <a:rPr lang="en-US" dirty="0" smtClean="0"/>
              <a:t>Soap</a:t>
            </a:r>
          </a:p>
          <a:p>
            <a:r>
              <a:rPr lang="en-US" dirty="0" smtClean="0"/>
              <a:t>Single use towels</a:t>
            </a:r>
          </a:p>
          <a:p>
            <a:endParaRPr lang="en-US" dirty="0" smtClean="0"/>
          </a:p>
          <a:p>
            <a:endParaRPr lang="en-US" dirty="0" smtClean="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096001" y="6462169"/>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827" y="1650010"/>
            <a:ext cx="5316173" cy="4852837"/>
          </a:xfrm>
          <a:prstGeom prst="rect">
            <a:avLst/>
          </a:prstGeom>
        </p:spPr>
      </p:pic>
    </p:spTree>
    <p:extLst>
      <p:ext uri="{BB962C8B-B14F-4D97-AF65-F5344CB8AC3E}">
        <p14:creationId xmlns:p14="http://schemas.microsoft.com/office/powerpoint/2010/main" val="18747579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Emergency Medical Assistance</a:t>
            </a:r>
            <a:endParaRPr lang="en-US" dirty="0"/>
          </a:p>
        </p:txBody>
      </p:sp>
      <p:sp>
        <p:nvSpPr>
          <p:cNvPr id="6" name="Content Placeholder 5"/>
          <p:cNvSpPr>
            <a:spLocks noGrp="1"/>
          </p:cNvSpPr>
          <p:nvPr>
            <p:ph idx="1"/>
          </p:nvPr>
        </p:nvSpPr>
        <p:spPr/>
        <p:txBody>
          <a:bodyPr/>
          <a:lstStyle/>
          <a:p>
            <a:r>
              <a:rPr lang="en-US" dirty="0" smtClean="0"/>
              <a:t>If </a:t>
            </a:r>
            <a:r>
              <a:rPr lang="en-US" dirty="0"/>
              <a:t> </a:t>
            </a:r>
            <a:r>
              <a:rPr lang="en-US" dirty="0" smtClean="0"/>
              <a:t>you have been made ill and it is reasonable to think it was from pesticides, you should:</a:t>
            </a:r>
          </a:p>
          <a:p>
            <a:pPr lvl="1"/>
            <a:r>
              <a:rPr lang="en-US" sz="2800" dirty="0" smtClean="0"/>
              <a:t>Inform your employer, who must make transportation available to a medical facility </a:t>
            </a:r>
          </a:p>
          <a:p>
            <a:pPr lvl="1"/>
            <a:r>
              <a:rPr lang="en-US" sz="2800" dirty="0" smtClean="0"/>
              <a:t>Get first aid, if there is time, but do not delay getting to medical personnel!</a:t>
            </a:r>
          </a:p>
          <a:p>
            <a:pPr lvl="1"/>
            <a:r>
              <a:rPr lang="en-US" sz="2800" dirty="0" smtClean="0"/>
              <a:t>The employer needs to give this information to the medical personnel: </a:t>
            </a:r>
            <a:r>
              <a:rPr lang="en-US" sz="2800" dirty="0"/>
              <a:t>the safety data </a:t>
            </a:r>
            <a:r>
              <a:rPr lang="en-US" sz="2800" dirty="0" smtClean="0"/>
              <a:t>sheet for the product, the name of the product, its registration number and active ingredients, and the circumstances of the use of the product and of the exposure </a:t>
            </a:r>
            <a:endParaRPr lang="en-US" altLang="en-US" sz="2800" dirty="0" smtClean="0"/>
          </a:p>
          <a:p>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404296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and Posted Notification of Treated Areas</a:t>
            </a:r>
            <a:endParaRPr lang="en-US" dirty="0"/>
          </a:p>
        </p:txBody>
      </p:sp>
      <p:sp>
        <p:nvSpPr>
          <p:cNvPr id="6" name="Content Placeholder 5"/>
          <p:cNvSpPr>
            <a:spLocks noGrp="1"/>
          </p:cNvSpPr>
          <p:nvPr>
            <p:ph idx="1"/>
          </p:nvPr>
        </p:nvSpPr>
        <p:spPr>
          <a:xfrm>
            <a:off x="800100" y="1574877"/>
            <a:ext cx="10515600" cy="4351338"/>
          </a:xfrm>
        </p:spPr>
        <p:txBody>
          <a:bodyPr/>
          <a:lstStyle/>
          <a:p>
            <a:r>
              <a:rPr lang="en-US" dirty="0" smtClean="0"/>
              <a:t>You must be notified by the employer of restrictions on areas where applications are taking place and where an REI is in effect  </a:t>
            </a:r>
          </a:p>
          <a:p>
            <a:r>
              <a:rPr lang="en-US" dirty="0" smtClean="0"/>
              <a:t>Notifications may be in the form of oral warnings or the posted warning sign that will be around the treated area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96595" y="6518028"/>
            <a:ext cx="11970250" cy="369332"/>
          </a:xfrm>
          <a:prstGeom prst="rect">
            <a:avLst/>
          </a:prstGeom>
          <a:noFill/>
        </p:spPr>
        <p:txBody>
          <a:bodyPr wrap="square" rtlCol="0">
            <a:spAutoFit/>
          </a:bodyPr>
          <a:lstStyle/>
          <a:p>
            <a:r>
              <a:rPr lang="en-US" dirty="0" smtClean="0">
                <a:solidFill>
                  <a:prstClr val="black"/>
                </a:solidFill>
              </a:rPr>
              <a:t>Image credits: Betsy Buffington, Iowa State University and </a:t>
            </a:r>
            <a:r>
              <a:rPr lang="en-US" dirty="0">
                <a:solidFill>
                  <a:prstClr val="black"/>
                </a:solidFill>
              </a:rPr>
              <a:t>James Hollyer, Associate Director for Extension, University of Guam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72" y="3530504"/>
            <a:ext cx="3023878" cy="3017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2359" y="3530504"/>
            <a:ext cx="3895541" cy="3017782"/>
          </a:xfrm>
          <a:prstGeom prst="rect">
            <a:avLst/>
          </a:prstGeom>
        </p:spPr>
      </p:pic>
    </p:spTree>
    <p:extLst>
      <p:ext uri="{BB962C8B-B14F-4D97-AF65-F5344CB8AC3E}">
        <p14:creationId xmlns:p14="http://schemas.microsoft.com/office/powerpoint/2010/main" val="13522414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a:t>
            </a:r>
            <a:br>
              <a:rPr lang="en-US" dirty="0" smtClean="0"/>
            </a:br>
            <a:r>
              <a:rPr lang="en-US" dirty="0" smtClean="0"/>
              <a:t>Outdoor Production</a:t>
            </a:r>
            <a:endParaRPr lang="en-US" dirty="0"/>
          </a:p>
        </p:txBody>
      </p:sp>
      <p:sp>
        <p:nvSpPr>
          <p:cNvPr id="3" name="Content Placeholder 2"/>
          <p:cNvSpPr>
            <a:spLocks noGrp="1"/>
          </p:cNvSpPr>
          <p:nvPr>
            <p:ph idx="1"/>
          </p:nvPr>
        </p:nvSpPr>
        <p:spPr/>
        <p:txBody>
          <a:bodyPr>
            <a:normAutofit/>
          </a:bodyPr>
          <a:lstStyle/>
          <a:p>
            <a:r>
              <a:rPr lang="en-US" dirty="0" smtClean="0"/>
              <a:t>Drift can result in contact that can make you ill or contaminate your clothes worn home</a:t>
            </a:r>
          </a:p>
          <a:p>
            <a:r>
              <a:rPr lang="en-US" dirty="0" smtClean="0"/>
              <a:t>If you feel drift contacting yourself, leave the area immediately and wash up as soon as is practical</a:t>
            </a:r>
          </a:p>
          <a:p>
            <a:r>
              <a:rPr lang="en-US" dirty="0" smtClean="0"/>
              <a:t>Agricultural employers must keep workers and other persons must keep out of application exclusion zones (AEZs)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7438463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6149611" cy="1325563"/>
          </a:xfrm>
        </p:spPr>
        <p:txBody>
          <a:bodyPr>
            <a:normAutofit/>
          </a:bodyPr>
          <a:lstStyle/>
          <a:p>
            <a:r>
              <a:rPr lang="en-US" dirty="0">
                <a:solidFill>
                  <a:srgbClr val="000000"/>
                </a:solidFill>
              </a:rPr>
              <a:t>Application Exclusion Zone in Outdoor </a:t>
            </a:r>
            <a:r>
              <a:rPr lang="en-US" dirty="0" smtClean="0">
                <a:solidFill>
                  <a:srgbClr val="000000"/>
                </a:solidFill>
              </a:rPr>
              <a:t>Production</a:t>
            </a:r>
            <a:endParaRPr lang="en-US" dirty="0"/>
          </a:p>
        </p:txBody>
      </p:sp>
      <p:sp>
        <p:nvSpPr>
          <p:cNvPr id="32" name="Rectangle 31"/>
          <p:cNvSpPr/>
          <p:nvPr/>
        </p:nvSpPr>
        <p:spPr bwMode="auto">
          <a:xfrm>
            <a:off x="2286000" y="2367839"/>
            <a:ext cx="7132320" cy="3042361"/>
          </a:xfrm>
          <a:prstGeom prst="rect">
            <a:avLst/>
          </a:prstGeom>
          <a:pattFill prst="trellis">
            <a:fgClr>
              <a:srgbClr val="00B050"/>
            </a:fgClr>
            <a:bgClr>
              <a:srgbClr val="FFFF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latin typeface="Arial" charset="0"/>
              <a:ea typeface="ＭＳ Ｐゴシック" pitchFamily="84" charset="-128"/>
            </a:endParaRPr>
          </a:p>
        </p:txBody>
      </p:sp>
      <p:sp>
        <p:nvSpPr>
          <p:cNvPr id="35" name="Rectangle 34"/>
          <p:cNvSpPr/>
          <p:nvPr/>
        </p:nvSpPr>
        <p:spPr bwMode="auto">
          <a:xfrm>
            <a:off x="228600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6" name="Rectangle 35"/>
          <p:cNvSpPr/>
          <p:nvPr/>
        </p:nvSpPr>
        <p:spPr bwMode="auto">
          <a:xfrm>
            <a:off x="2971800" y="2362200"/>
            <a:ext cx="777240" cy="3108960"/>
          </a:xfrm>
          <a:prstGeom prst="rect">
            <a:avLst/>
          </a:prstGeom>
          <a:pattFill prst="dkUpDiag">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7" name="Rectangle 36"/>
          <p:cNvSpPr/>
          <p:nvPr/>
        </p:nvSpPr>
        <p:spPr bwMode="auto">
          <a:xfrm>
            <a:off x="3749040" y="2362200"/>
            <a:ext cx="79201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8" name="Rectangle 37"/>
          <p:cNvSpPr/>
          <p:nvPr/>
        </p:nvSpPr>
        <p:spPr bwMode="auto">
          <a:xfrm>
            <a:off x="4541050" y="2362200"/>
            <a:ext cx="62484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9" name="Rectangle 38"/>
          <p:cNvSpPr/>
          <p:nvPr/>
        </p:nvSpPr>
        <p:spPr bwMode="auto">
          <a:xfrm>
            <a:off x="516589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0" name="Rectangle 39"/>
          <p:cNvSpPr/>
          <p:nvPr/>
        </p:nvSpPr>
        <p:spPr bwMode="auto">
          <a:xfrm>
            <a:off x="5867165"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1" name="Rectangle 40"/>
          <p:cNvSpPr/>
          <p:nvPr/>
        </p:nvSpPr>
        <p:spPr bwMode="auto">
          <a:xfrm>
            <a:off x="6540872" y="2362200"/>
            <a:ext cx="835288"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2" name="Rectangle 41"/>
          <p:cNvSpPr/>
          <p:nvPr/>
        </p:nvSpPr>
        <p:spPr bwMode="auto">
          <a:xfrm>
            <a:off x="7375925" y="2362200"/>
            <a:ext cx="68580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3" name="Rectangle 42"/>
          <p:cNvSpPr/>
          <p:nvPr/>
        </p:nvSpPr>
        <p:spPr bwMode="auto">
          <a:xfrm>
            <a:off x="803148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grpSp>
        <p:nvGrpSpPr>
          <p:cNvPr id="44" name="Group 43"/>
          <p:cNvGrpSpPr/>
          <p:nvPr/>
        </p:nvGrpSpPr>
        <p:grpSpPr>
          <a:xfrm>
            <a:off x="3379947" y="6008914"/>
            <a:ext cx="1992086" cy="457200"/>
            <a:chOff x="609600" y="6019800"/>
            <a:chExt cx="1992086" cy="457200"/>
          </a:xfrm>
        </p:grpSpPr>
        <p:sp>
          <p:nvSpPr>
            <p:cNvPr id="45" name="Rectangle 44"/>
            <p:cNvSpPr/>
            <p:nvPr/>
          </p:nvSpPr>
          <p:spPr bwMode="auto">
            <a:xfrm>
              <a:off x="609600" y="6019800"/>
              <a:ext cx="419100" cy="457200"/>
            </a:xfrm>
            <a:prstGeom prst="rect">
              <a:avLst/>
            </a:prstGeom>
            <a:pattFill prst="dkDnDiag">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6" name="TextBox 45"/>
            <p:cNvSpPr txBox="1"/>
            <p:nvPr/>
          </p:nvSpPr>
          <p:spPr>
            <a:xfrm>
              <a:off x="1039586" y="6063734"/>
              <a:ext cx="1562100" cy="369332"/>
            </a:xfrm>
            <a:prstGeom prst="rect">
              <a:avLst/>
            </a:prstGeom>
            <a:noFill/>
          </p:spPr>
          <p:txBody>
            <a:bodyPr wrap="square" rtlCol="0">
              <a:spAutoFit/>
            </a:bodyPr>
            <a:lstStyle/>
            <a:p>
              <a:r>
                <a:rPr lang="en-US" sz="1800" dirty="0"/>
                <a:t>Field</a:t>
              </a:r>
            </a:p>
          </p:txBody>
        </p:sp>
      </p:grpSp>
      <p:grpSp>
        <p:nvGrpSpPr>
          <p:cNvPr id="47" name="Group 46"/>
          <p:cNvGrpSpPr/>
          <p:nvPr/>
        </p:nvGrpSpPr>
        <p:grpSpPr>
          <a:xfrm>
            <a:off x="4511043" y="5986101"/>
            <a:ext cx="1709873" cy="457200"/>
            <a:chOff x="3700327" y="6008914"/>
            <a:chExt cx="1709873" cy="457200"/>
          </a:xfrm>
        </p:grpSpPr>
        <p:sp>
          <p:nvSpPr>
            <p:cNvPr id="48" name="Rectangle 47"/>
            <p:cNvSpPr/>
            <p:nvPr/>
          </p:nvSpPr>
          <p:spPr bwMode="auto">
            <a:xfrm>
              <a:off x="3700327" y="6008914"/>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9" name="TextBox 48"/>
            <p:cNvSpPr txBox="1"/>
            <p:nvPr/>
          </p:nvSpPr>
          <p:spPr>
            <a:xfrm>
              <a:off x="4119427" y="6063734"/>
              <a:ext cx="1290773" cy="369332"/>
            </a:xfrm>
            <a:prstGeom prst="rect">
              <a:avLst/>
            </a:prstGeom>
            <a:noFill/>
          </p:spPr>
          <p:txBody>
            <a:bodyPr wrap="square" rtlCol="0">
              <a:spAutoFit/>
            </a:bodyPr>
            <a:lstStyle/>
            <a:p>
              <a:r>
                <a:rPr lang="en-US" sz="1800" dirty="0"/>
                <a:t>AEZ</a:t>
              </a:r>
            </a:p>
          </p:txBody>
        </p:sp>
      </p:grpSp>
      <p:grpSp>
        <p:nvGrpSpPr>
          <p:cNvPr id="50" name="Group 49"/>
          <p:cNvGrpSpPr/>
          <p:nvPr/>
        </p:nvGrpSpPr>
        <p:grpSpPr>
          <a:xfrm>
            <a:off x="7380516" y="5964980"/>
            <a:ext cx="2269673" cy="457200"/>
            <a:chOff x="5959927" y="6008914"/>
            <a:chExt cx="2269673" cy="457200"/>
          </a:xfrm>
        </p:grpSpPr>
        <p:sp>
          <p:nvSpPr>
            <p:cNvPr id="51" name="Rectangle 50"/>
            <p:cNvSpPr/>
            <p:nvPr/>
          </p:nvSpPr>
          <p:spPr bwMode="auto">
            <a:xfrm>
              <a:off x="5959927" y="6008914"/>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2" name="TextBox 51"/>
            <p:cNvSpPr txBox="1"/>
            <p:nvPr/>
          </p:nvSpPr>
          <p:spPr>
            <a:xfrm>
              <a:off x="6379027" y="6052457"/>
              <a:ext cx="1850573" cy="369332"/>
            </a:xfrm>
            <a:prstGeom prst="rect">
              <a:avLst/>
            </a:prstGeom>
            <a:noFill/>
          </p:spPr>
          <p:txBody>
            <a:bodyPr wrap="square" rtlCol="0">
              <a:spAutoFit/>
            </a:bodyPr>
            <a:lstStyle/>
            <a:p>
              <a:r>
                <a:rPr lang="en-US" sz="1800" dirty="0"/>
                <a:t>Treated Area</a:t>
              </a:r>
            </a:p>
          </p:txBody>
        </p:sp>
      </p:grpSp>
      <p:sp>
        <p:nvSpPr>
          <p:cNvPr id="53" name="Rectangle 52"/>
          <p:cNvSpPr/>
          <p:nvPr/>
        </p:nvSpPr>
        <p:spPr bwMode="auto">
          <a:xfrm>
            <a:off x="870204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00287" y="4632287"/>
            <a:ext cx="1105291" cy="1097280"/>
          </a:xfrm>
          <a:prstGeom prst="rect">
            <a:avLst/>
          </a:prstGeom>
          <a:noFill/>
          <a:ln>
            <a:noFill/>
          </a:ln>
        </p:spPr>
      </p:pic>
      <p:pic>
        <p:nvPicPr>
          <p:cNvPr id="55" name="Picture 54"/>
          <p:cNvPicPr>
            <a:picLocks noChangeAspect="1"/>
          </p:cNvPicPr>
          <p:nvPr/>
        </p:nvPicPr>
        <p:blipFill rotWithShape="1">
          <a:blip r:embed="rId4"/>
          <a:srcRect l="5329" r="7656" b="14186"/>
          <a:stretch/>
        </p:blipFill>
        <p:spPr>
          <a:xfrm>
            <a:off x="8926087" y="4779177"/>
            <a:ext cx="512064" cy="501621"/>
          </a:xfrm>
          <a:prstGeom prst="rect">
            <a:avLst/>
          </a:prstGeom>
        </p:spPr>
      </p:pic>
      <p:sp>
        <p:nvSpPr>
          <p:cNvPr id="56" name="TextBox 55"/>
          <p:cNvSpPr txBox="1"/>
          <p:nvPr/>
        </p:nvSpPr>
        <p:spPr>
          <a:xfrm>
            <a:off x="2286000" y="5520963"/>
            <a:ext cx="8223089" cy="400110"/>
          </a:xfrm>
          <a:prstGeom prst="rect">
            <a:avLst/>
          </a:prstGeom>
          <a:noFill/>
        </p:spPr>
        <p:txBody>
          <a:bodyPr wrap="square" rtlCol="0">
            <a:spAutoFit/>
          </a:bodyPr>
          <a:lstStyle/>
          <a:p>
            <a:r>
              <a:rPr lang="en-US" sz="2000" b="1" dirty="0"/>
              <a:t>When the application is concluded, the AEZ no longer exists.</a:t>
            </a:r>
          </a:p>
        </p:txBody>
      </p:sp>
      <p:grpSp>
        <p:nvGrpSpPr>
          <p:cNvPr id="57" name="Group 56"/>
          <p:cNvGrpSpPr/>
          <p:nvPr/>
        </p:nvGrpSpPr>
        <p:grpSpPr>
          <a:xfrm>
            <a:off x="5603769" y="5964980"/>
            <a:ext cx="1808254" cy="457200"/>
            <a:chOff x="3700327" y="6008914"/>
            <a:chExt cx="1808254" cy="457200"/>
          </a:xfrm>
        </p:grpSpPr>
        <p:sp>
          <p:nvSpPr>
            <p:cNvPr id="58" name="Rectangle 57"/>
            <p:cNvSpPr/>
            <p:nvPr/>
          </p:nvSpPr>
          <p:spPr bwMode="auto">
            <a:xfrm>
              <a:off x="3700327" y="6008914"/>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9" name="TextBox 58"/>
            <p:cNvSpPr txBox="1"/>
            <p:nvPr/>
          </p:nvSpPr>
          <p:spPr>
            <a:xfrm>
              <a:off x="4119427" y="6063734"/>
              <a:ext cx="1389154" cy="369332"/>
            </a:xfrm>
            <a:prstGeom prst="rect">
              <a:avLst/>
            </a:prstGeom>
            <a:noFill/>
          </p:spPr>
          <p:txBody>
            <a:bodyPr wrap="square" rtlCol="0">
              <a:spAutoFit/>
            </a:bodyPr>
            <a:lstStyle/>
            <a:p>
              <a:r>
                <a:rPr lang="en-US" sz="1800" dirty="0"/>
                <a:t>Spray Area</a:t>
              </a:r>
            </a:p>
          </p:txBody>
        </p:sp>
      </p:grpSp>
    </p:spTree>
    <p:extLst>
      <p:ext uri="{BB962C8B-B14F-4D97-AF65-F5344CB8AC3E}">
        <p14:creationId xmlns:p14="http://schemas.microsoft.com/office/powerpoint/2010/main" val="32603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208 -0.01643 L 0.00209 -0.36898 " pathEditMode="fixed" rAng="0" ptsTypes="AA">
                                      <p:cBhvr>
                                        <p:cTn id="6" dur="2000" fill="hold"/>
                                        <p:tgtEl>
                                          <p:spTgt spid="54"/>
                                        </p:tgtEl>
                                        <p:attrNameLst>
                                          <p:attrName>ppt_x</p:attrName>
                                          <p:attrName>ppt_y</p:attrName>
                                        </p:attrNameLst>
                                      </p:cBhvr>
                                      <p:rCtr x="208" y="-17639"/>
                                    </p:animMotion>
                                  </p:childTnLst>
                                </p:cTn>
                              </p:par>
                              <p:par>
                                <p:cTn id="7" presetID="22" presetClass="entr" presetSubtype="4" fill="hold" grpId="0" nodeType="withEffect">
                                  <p:stCondLst>
                                    <p:cond delay="200"/>
                                  </p:stCondLst>
                                  <p:childTnLst>
                                    <p:set>
                                      <p:cBhvr>
                                        <p:cTn id="8" dur="1" fill="hold">
                                          <p:stCondLst>
                                            <p:cond delay="0"/>
                                          </p:stCondLst>
                                        </p:cTn>
                                        <p:tgtEl>
                                          <p:spTgt spid="35"/>
                                        </p:tgtEl>
                                        <p:attrNameLst>
                                          <p:attrName>style.visibility</p:attrName>
                                        </p:attrNameLst>
                                      </p:cBhvr>
                                      <p:to>
                                        <p:strVal val="visible"/>
                                      </p:to>
                                    </p:set>
                                    <p:animEffect transition="in" filter="wipe(down)">
                                      <p:cBhvr>
                                        <p:cTn id="9" dur="1500"/>
                                        <p:tgtEl>
                                          <p:spTgt spid="35"/>
                                        </p:tgtEl>
                                      </p:cBhvr>
                                    </p:animEffect>
                                  </p:childTnLst>
                                </p:cTn>
                              </p:par>
                            </p:childTnLst>
                          </p:cTn>
                        </p:par>
                        <p:par>
                          <p:cTn id="10" fill="hold">
                            <p:stCondLst>
                              <p:cond delay="2000"/>
                            </p:stCondLst>
                            <p:childTnLst>
                              <p:par>
                                <p:cTn id="11" presetID="8" presetClass="emph" presetSubtype="0" fill="hold" nodeType="afterEffect">
                                  <p:stCondLst>
                                    <p:cond delay="0"/>
                                  </p:stCondLst>
                                  <p:childTnLst>
                                    <p:animRot by="5400000">
                                      <p:cBhvr>
                                        <p:cTn id="12" dur="500" fill="hold"/>
                                        <p:tgtEl>
                                          <p:spTgt spid="54"/>
                                        </p:tgtEl>
                                        <p:attrNameLst>
                                          <p:attrName>r</p:attrName>
                                        </p:attrNameLst>
                                      </p:cBhvr>
                                    </p:animRot>
                                  </p:childTnLst>
                                </p:cTn>
                              </p:par>
                            </p:childTnLst>
                          </p:cTn>
                        </p:par>
                        <p:par>
                          <p:cTn id="13" fill="hold">
                            <p:stCondLst>
                              <p:cond delay="2500"/>
                            </p:stCondLst>
                            <p:childTnLst>
                              <p:par>
                                <p:cTn id="14" presetID="42" presetClass="path" presetSubtype="0" accel="50000" decel="50000" fill="hold" nodeType="afterEffect">
                                  <p:stCondLst>
                                    <p:cond delay="0"/>
                                  </p:stCondLst>
                                  <p:childTnLst>
                                    <p:animMotion origin="layout" path="M 0.00209 -0.36898 L 0.06875 -0.36898 " pathEditMode="fixed" rAng="0" ptsTypes="AA">
                                      <p:cBhvr>
                                        <p:cTn id="15" dur="750" fill="hold"/>
                                        <p:tgtEl>
                                          <p:spTgt spid="54"/>
                                        </p:tgtEl>
                                        <p:attrNameLst>
                                          <p:attrName>ppt_x</p:attrName>
                                          <p:attrName>ppt_y</p:attrName>
                                        </p:attrNameLst>
                                      </p:cBhvr>
                                      <p:rCtr x="3750" y="0"/>
                                    </p:animMotion>
                                  </p:childTnLst>
                                </p:cTn>
                              </p:par>
                            </p:childTnLst>
                          </p:cTn>
                        </p:par>
                        <p:par>
                          <p:cTn id="16" fill="hold">
                            <p:stCondLst>
                              <p:cond delay="3250"/>
                            </p:stCondLst>
                            <p:childTnLst>
                              <p:par>
                                <p:cTn id="17" presetID="8" presetClass="emph" presetSubtype="0" fill="hold" nodeType="afterEffect">
                                  <p:stCondLst>
                                    <p:cond delay="0"/>
                                  </p:stCondLst>
                                  <p:childTnLst>
                                    <p:animRot by="5400000">
                                      <p:cBhvr>
                                        <p:cTn id="18" dur="500" fill="hold"/>
                                        <p:tgtEl>
                                          <p:spTgt spid="54"/>
                                        </p:tgtEl>
                                        <p:attrNameLst>
                                          <p:attrName>r</p:attrName>
                                        </p:attrNameLst>
                                      </p:cBhvr>
                                    </p:animRot>
                                  </p:childTnLst>
                                </p:cTn>
                              </p:par>
                            </p:childTnLst>
                          </p:cTn>
                        </p:par>
                        <p:par>
                          <p:cTn id="19" fill="hold">
                            <p:stCondLst>
                              <p:cond delay="3750"/>
                            </p:stCondLst>
                            <p:childTnLst>
                              <p:par>
                                <p:cTn id="20" presetID="42" presetClass="path" presetSubtype="0" accel="50000" decel="50000" fill="hold" nodeType="afterEffect">
                                  <p:stCondLst>
                                    <p:cond delay="0"/>
                                  </p:stCondLst>
                                  <p:childTnLst>
                                    <p:animMotion origin="layout" path="M 0.06875 -0.36898 L 0.06876 -0.01088 " pathEditMode="fixed" rAng="0" ptsTypes="AA">
                                      <p:cBhvr>
                                        <p:cTn id="21" dur="2000" fill="hold"/>
                                        <p:tgtEl>
                                          <p:spTgt spid="54"/>
                                        </p:tgtEl>
                                        <p:attrNameLst>
                                          <p:attrName>ppt_x</p:attrName>
                                          <p:attrName>ppt_y</p:attrName>
                                        </p:attrNameLst>
                                      </p:cBhvr>
                                      <p:rCtr x="-417" y="17778"/>
                                    </p:animMotion>
                                  </p:childTnLst>
                                </p:cTn>
                              </p:par>
                              <p:par>
                                <p:cTn id="22" presetID="22" presetClass="entr" presetSubtype="1" fill="hold" grpId="0" nodeType="withEffect">
                                  <p:stCondLst>
                                    <p:cond delay="20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1500"/>
                                        <p:tgtEl>
                                          <p:spTgt spid="36"/>
                                        </p:tgtEl>
                                      </p:cBhvr>
                                    </p:animEffect>
                                  </p:childTnLst>
                                </p:cTn>
                              </p:par>
                            </p:childTnLst>
                          </p:cTn>
                        </p:par>
                        <p:par>
                          <p:cTn id="25" fill="hold">
                            <p:stCondLst>
                              <p:cond delay="5750"/>
                            </p:stCondLst>
                            <p:childTnLst>
                              <p:par>
                                <p:cTn id="26" presetID="8" presetClass="emph" presetSubtype="0" fill="hold" nodeType="afterEffect">
                                  <p:stCondLst>
                                    <p:cond delay="0"/>
                                  </p:stCondLst>
                                  <p:childTnLst>
                                    <p:animRot by="-5400000">
                                      <p:cBhvr>
                                        <p:cTn id="27" dur="500" fill="hold"/>
                                        <p:tgtEl>
                                          <p:spTgt spid="54"/>
                                        </p:tgtEl>
                                        <p:attrNameLst>
                                          <p:attrName>r</p:attrName>
                                        </p:attrNameLst>
                                      </p:cBhvr>
                                    </p:animRot>
                                  </p:childTnLst>
                                </p:cTn>
                              </p:par>
                            </p:childTnLst>
                          </p:cTn>
                        </p:par>
                        <p:par>
                          <p:cTn id="28" fill="hold">
                            <p:stCondLst>
                              <p:cond delay="6250"/>
                            </p:stCondLst>
                            <p:childTnLst>
                              <p:par>
                                <p:cTn id="29" presetID="42" presetClass="path" presetSubtype="0" accel="50000" decel="50000" fill="hold" nodeType="afterEffect">
                                  <p:stCondLst>
                                    <p:cond delay="0"/>
                                  </p:stCondLst>
                                  <p:childTnLst>
                                    <p:animMotion origin="layout" path="M 0.06876 -0.01088 L 0.13074 -0.01088 " pathEditMode="fixed" rAng="0" ptsTypes="AA">
                                      <p:cBhvr>
                                        <p:cTn id="30" dur="750" fill="hold"/>
                                        <p:tgtEl>
                                          <p:spTgt spid="54"/>
                                        </p:tgtEl>
                                        <p:attrNameLst>
                                          <p:attrName>ppt_x</p:attrName>
                                          <p:attrName>ppt_y</p:attrName>
                                        </p:attrNameLst>
                                      </p:cBhvr>
                                      <p:rCtr x="3090" y="0"/>
                                    </p:animMotion>
                                  </p:childTnLst>
                                </p:cTn>
                              </p:par>
                            </p:childTnLst>
                          </p:cTn>
                        </p:par>
                        <p:par>
                          <p:cTn id="31" fill="hold">
                            <p:stCondLst>
                              <p:cond delay="7000"/>
                            </p:stCondLst>
                            <p:childTnLst>
                              <p:par>
                                <p:cTn id="32" presetID="8" presetClass="emph" presetSubtype="0" fill="hold" nodeType="afterEffect">
                                  <p:stCondLst>
                                    <p:cond delay="0"/>
                                  </p:stCondLst>
                                  <p:childTnLst>
                                    <p:animRot by="-5400000">
                                      <p:cBhvr>
                                        <p:cTn id="33" dur="500" fill="hold"/>
                                        <p:tgtEl>
                                          <p:spTgt spid="54"/>
                                        </p:tgtEl>
                                        <p:attrNameLst>
                                          <p:attrName>r</p:attrName>
                                        </p:attrNameLst>
                                      </p:cBhvr>
                                    </p:animRot>
                                  </p:childTnLst>
                                </p:cTn>
                              </p:par>
                            </p:childTnLst>
                          </p:cTn>
                        </p:par>
                        <p:par>
                          <p:cTn id="34" fill="hold">
                            <p:stCondLst>
                              <p:cond delay="7500"/>
                            </p:stCondLst>
                            <p:childTnLst>
                              <p:par>
                                <p:cTn id="35" presetID="42" presetClass="path" presetSubtype="0" accel="50000" decel="50000" fill="hold" nodeType="afterEffect">
                                  <p:stCondLst>
                                    <p:cond delay="0"/>
                                  </p:stCondLst>
                                  <p:childTnLst>
                                    <p:animMotion origin="layout" path="M 0.13074 -0.01088 L 0.13074 -0.36273 " pathEditMode="fixed" rAng="0" ptsTypes="AA">
                                      <p:cBhvr>
                                        <p:cTn id="36" dur="2000" fill="hold"/>
                                        <p:tgtEl>
                                          <p:spTgt spid="54"/>
                                        </p:tgtEl>
                                        <p:attrNameLst>
                                          <p:attrName>ppt_x</p:attrName>
                                          <p:attrName>ppt_y</p:attrName>
                                        </p:attrNameLst>
                                      </p:cBhvr>
                                      <p:rCtr x="0" y="-17593"/>
                                    </p:animMotion>
                                  </p:childTnLst>
                                </p:cTn>
                              </p:par>
                              <p:par>
                                <p:cTn id="37" presetID="22" presetClass="entr" presetSubtype="4" fill="hold" grpId="0" nodeType="withEffect">
                                  <p:stCondLst>
                                    <p:cond delay="20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1500"/>
                                        <p:tgtEl>
                                          <p:spTgt spid="37"/>
                                        </p:tgtEl>
                                      </p:cBhvr>
                                    </p:animEffect>
                                  </p:childTnLst>
                                </p:cTn>
                              </p:par>
                            </p:childTnLst>
                          </p:cTn>
                        </p:par>
                        <p:par>
                          <p:cTn id="40" fill="hold">
                            <p:stCondLst>
                              <p:cond delay="9500"/>
                            </p:stCondLst>
                            <p:childTnLst>
                              <p:par>
                                <p:cTn id="41" presetID="8" presetClass="emph" presetSubtype="0" fill="hold" nodeType="afterEffect">
                                  <p:stCondLst>
                                    <p:cond delay="0"/>
                                  </p:stCondLst>
                                  <p:childTnLst>
                                    <p:animRot by="5400000">
                                      <p:cBhvr>
                                        <p:cTn id="42" dur="500" fill="hold"/>
                                        <p:tgtEl>
                                          <p:spTgt spid="54"/>
                                        </p:tgtEl>
                                        <p:attrNameLst>
                                          <p:attrName>r</p:attrName>
                                        </p:attrNameLst>
                                      </p:cBhvr>
                                    </p:animRot>
                                  </p:childTnLst>
                                </p:cTn>
                              </p:par>
                            </p:childTnLst>
                          </p:cTn>
                        </p:par>
                        <p:par>
                          <p:cTn id="43" fill="hold">
                            <p:stCondLst>
                              <p:cond delay="10000"/>
                            </p:stCondLst>
                            <p:childTnLst>
                              <p:par>
                                <p:cTn id="44" presetID="42" presetClass="path" presetSubtype="0" accel="50000" decel="50000" fill="hold" nodeType="afterEffect">
                                  <p:stCondLst>
                                    <p:cond delay="0"/>
                                  </p:stCondLst>
                                  <p:childTnLst>
                                    <p:animMotion origin="layout" path="M 0.13074 -0.36273 L 0.1816 -0.36273 " pathEditMode="fixed" rAng="0" ptsTypes="AA">
                                      <p:cBhvr>
                                        <p:cTn id="45" dur="750" fill="hold"/>
                                        <p:tgtEl>
                                          <p:spTgt spid="54"/>
                                        </p:tgtEl>
                                        <p:attrNameLst>
                                          <p:attrName>ppt_x</p:attrName>
                                          <p:attrName>ppt_y</p:attrName>
                                        </p:attrNameLst>
                                      </p:cBhvr>
                                      <p:rCtr x="2535" y="0"/>
                                    </p:animMotion>
                                  </p:childTnLst>
                                </p:cTn>
                              </p:par>
                            </p:childTnLst>
                          </p:cTn>
                        </p:par>
                        <p:par>
                          <p:cTn id="46" fill="hold">
                            <p:stCondLst>
                              <p:cond delay="10750"/>
                            </p:stCondLst>
                            <p:childTnLst>
                              <p:par>
                                <p:cTn id="47" presetID="8" presetClass="emph" presetSubtype="0" fill="hold" nodeType="afterEffect">
                                  <p:stCondLst>
                                    <p:cond delay="0"/>
                                  </p:stCondLst>
                                  <p:childTnLst>
                                    <p:animRot by="5400000">
                                      <p:cBhvr>
                                        <p:cTn id="48" dur="500" fill="hold"/>
                                        <p:tgtEl>
                                          <p:spTgt spid="54"/>
                                        </p:tgtEl>
                                        <p:attrNameLst>
                                          <p:attrName>r</p:attrName>
                                        </p:attrNameLst>
                                      </p:cBhvr>
                                    </p:animRot>
                                  </p:childTnLst>
                                </p:cTn>
                              </p:par>
                            </p:childTnLst>
                          </p:cTn>
                        </p:par>
                        <p:par>
                          <p:cTn id="49" fill="hold">
                            <p:stCondLst>
                              <p:cond delay="11250"/>
                            </p:stCondLst>
                            <p:childTnLst>
                              <p:par>
                                <p:cTn id="50" presetID="42" presetClass="path" presetSubtype="0" accel="50000" decel="50000" fill="hold" nodeType="afterEffect">
                                  <p:stCondLst>
                                    <p:cond delay="0"/>
                                  </p:stCondLst>
                                  <p:childTnLst>
                                    <p:animMotion origin="layout" path="M 0.1816 -0.36273 L 0.18386 -0.01088 " pathEditMode="fixed" rAng="0" ptsTypes="AA">
                                      <p:cBhvr>
                                        <p:cTn id="51" dur="2000" fill="hold"/>
                                        <p:tgtEl>
                                          <p:spTgt spid="54"/>
                                        </p:tgtEl>
                                        <p:attrNameLst>
                                          <p:attrName>ppt_x</p:attrName>
                                          <p:attrName>ppt_y</p:attrName>
                                        </p:attrNameLst>
                                      </p:cBhvr>
                                      <p:rCtr x="104" y="17593"/>
                                    </p:animMotion>
                                  </p:childTnLst>
                                </p:cTn>
                              </p:par>
                              <p:par>
                                <p:cTn id="52" presetID="22" presetClass="entr" presetSubtype="1" fill="hold" grpId="0" nodeType="withEffect">
                                  <p:stCondLst>
                                    <p:cond delay="20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1500"/>
                                        <p:tgtEl>
                                          <p:spTgt spid="38"/>
                                        </p:tgtEl>
                                      </p:cBhvr>
                                    </p:animEffect>
                                  </p:childTnLst>
                                </p:cTn>
                              </p:par>
                            </p:childTnLst>
                          </p:cTn>
                        </p:par>
                        <p:par>
                          <p:cTn id="55" fill="hold">
                            <p:stCondLst>
                              <p:cond delay="13250"/>
                            </p:stCondLst>
                            <p:childTnLst>
                              <p:par>
                                <p:cTn id="56" presetID="8" presetClass="emph" presetSubtype="0" fill="hold" nodeType="afterEffect">
                                  <p:stCondLst>
                                    <p:cond delay="0"/>
                                  </p:stCondLst>
                                  <p:childTnLst>
                                    <p:animRot by="-5400000">
                                      <p:cBhvr>
                                        <p:cTn id="57" dur="500" fill="hold"/>
                                        <p:tgtEl>
                                          <p:spTgt spid="54"/>
                                        </p:tgtEl>
                                        <p:attrNameLst>
                                          <p:attrName>r</p:attrName>
                                        </p:attrNameLst>
                                      </p:cBhvr>
                                    </p:animRot>
                                  </p:childTnLst>
                                </p:cTn>
                              </p:par>
                            </p:childTnLst>
                          </p:cTn>
                        </p:par>
                        <p:par>
                          <p:cTn id="58" fill="hold">
                            <p:stCondLst>
                              <p:cond delay="13750"/>
                            </p:stCondLst>
                            <p:childTnLst>
                              <p:par>
                                <p:cTn id="59" presetID="42" presetClass="path" presetSubtype="0" accel="50000" decel="50000" fill="hold" nodeType="afterEffect">
                                  <p:stCondLst>
                                    <p:cond delay="0"/>
                                  </p:stCondLst>
                                  <p:childTnLst>
                                    <p:animMotion origin="layout" path="M 0.18386 -0.01088 L 0.23942 -0.01088 " pathEditMode="fixed" rAng="0" ptsTypes="AA">
                                      <p:cBhvr>
                                        <p:cTn id="60" dur="750" fill="hold"/>
                                        <p:tgtEl>
                                          <p:spTgt spid="54"/>
                                        </p:tgtEl>
                                        <p:attrNameLst>
                                          <p:attrName>ppt_x</p:attrName>
                                          <p:attrName>ppt_y</p:attrName>
                                        </p:attrNameLst>
                                      </p:cBhvr>
                                      <p:rCtr x="2778" y="0"/>
                                    </p:animMotion>
                                  </p:childTnLst>
                                </p:cTn>
                              </p:par>
                            </p:childTnLst>
                          </p:cTn>
                        </p:par>
                        <p:par>
                          <p:cTn id="61" fill="hold">
                            <p:stCondLst>
                              <p:cond delay="14500"/>
                            </p:stCondLst>
                            <p:childTnLst>
                              <p:par>
                                <p:cTn id="62" presetID="8" presetClass="emph" presetSubtype="0" fill="hold" nodeType="afterEffect">
                                  <p:stCondLst>
                                    <p:cond delay="0"/>
                                  </p:stCondLst>
                                  <p:childTnLst>
                                    <p:animRot by="-5400000">
                                      <p:cBhvr>
                                        <p:cTn id="63" dur="500" fill="hold"/>
                                        <p:tgtEl>
                                          <p:spTgt spid="54"/>
                                        </p:tgtEl>
                                        <p:attrNameLst>
                                          <p:attrName>r</p:attrName>
                                        </p:attrNameLst>
                                      </p:cBhvr>
                                    </p:animRot>
                                  </p:childTnLst>
                                </p:cTn>
                              </p:par>
                            </p:childTnLst>
                          </p:cTn>
                        </p:par>
                        <p:par>
                          <p:cTn id="64" fill="hold">
                            <p:stCondLst>
                              <p:cond delay="15000"/>
                            </p:stCondLst>
                            <p:childTnLst>
                              <p:par>
                                <p:cTn id="65" presetID="42" presetClass="path" presetSubtype="0" accel="50000" decel="50000" fill="hold" nodeType="afterEffect">
                                  <p:stCondLst>
                                    <p:cond delay="0"/>
                                  </p:stCondLst>
                                  <p:childTnLst>
                                    <p:animMotion origin="layout" path="M 0.23942 -0.01088 L 0.23942 -0.36643 " pathEditMode="fixed" rAng="0" ptsTypes="AA">
                                      <p:cBhvr>
                                        <p:cTn id="66" dur="2000" fill="hold"/>
                                        <p:tgtEl>
                                          <p:spTgt spid="54"/>
                                        </p:tgtEl>
                                        <p:attrNameLst>
                                          <p:attrName>ppt_x</p:attrName>
                                          <p:attrName>ppt_y</p:attrName>
                                        </p:attrNameLst>
                                      </p:cBhvr>
                                      <p:rCtr x="0" y="-17778"/>
                                    </p:animMotion>
                                  </p:childTnLst>
                                </p:cTn>
                              </p:par>
                              <p:par>
                                <p:cTn id="67" presetID="22" presetClass="entr" presetSubtype="4" fill="hold" grpId="0" nodeType="withEffect">
                                  <p:stCondLst>
                                    <p:cond delay="200"/>
                                  </p:stCondLst>
                                  <p:childTnLst>
                                    <p:set>
                                      <p:cBhvr>
                                        <p:cTn id="68" dur="1" fill="hold">
                                          <p:stCondLst>
                                            <p:cond delay="0"/>
                                          </p:stCondLst>
                                        </p:cTn>
                                        <p:tgtEl>
                                          <p:spTgt spid="39"/>
                                        </p:tgtEl>
                                        <p:attrNameLst>
                                          <p:attrName>style.visibility</p:attrName>
                                        </p:attrNameLst>
                                      </p:cBhvr>
                                      <p:to>
                                        <p:strVal val="visible"/>
                                      </p:to>
                                    </p:set>
                                    <p:animEffect transition="in" filter="wipe(down)">
                                      <p:cBhvr>
                                        <p:cTn id="69" dur="1500"/>
                                        <p:tgtEl>
                                          <p:spTgt spid="39"/>
                                        </p:tgtEl>
                                      </p:cBhvr>
                                    </p:animEffect>
                                  </p:childTnLst>
                                </p:cTn>
                              </p:par>
                            </p:childTnLst>
                          </p:cTn>
                        </p:par>
                        <p:par>
                          <p:cTn id="70" fill="hold">
                            <p:stCondLst>
                              <p:cond delay="17000"/>
                            </p:stCondLst>
                            <p:childTnLst>
                              <p:par>
                                <p:cTn id="71" presetID="8" presetClass="emph" presetSubtype="0" fill="hold" nodeType="afterEffect">
                                  <p:stCondLst>
                                    <p:cond delay="0"/>
                                  </p:stCondLst>
                                  <p:childTnLst>
                                    <p:animRot by="5400000">
                                      <p:cBhvr>
                                        <p:cTn id="72" dur="500" fill="hold"/>
                                        <p:tgtEl>
                                          <p:spTgt spid="54"/>
                                        </p:tgtEl>
                                        <p:attrNameLst>
                                          <p:attrName>r</p:attrName>
                                        </p:attrNameLst>
                                      </p:cBhvr>
                                    </p:animRot>
                                  </p:childTnLst>
                                </p:cTn>
                              </p:par>
                            </p:childTnLst>
                          </p:cTn>
                        </p:par>
                        <p:par>
                          <p:cTn id="73" fill="hold">
                            <p:stCondLst>
                              <p:cond delay="17500"/>
                            </p:stCondLst>
                            <p:childTnLst>
                              <p:par>
                                <p:cTn id="74" presetID="42" presetClass="path" presetSubtype="0" accel="50000" decel="50000" fill="hold" nodeType="afterEffect">
                                  <p:stCondLst>
                                    <p:cond delay="0"/>
                                  </p:stCondLst>
                                  <p:childTnLst>
                                    <p:animMotion origin="layout" path="M 0.23942 -0.36643 L 0.29376 -0.36643 " pathEditMode="fixed" rAng="0" ptsTypes="AA">
                                      <p:cBhvr>
                                        <p:cTn id="75" dur="750" fill="hold"/>
                                        <p:tgtEl>
                                          <p:spTgt spid="54"/>
                                        </p:tgtEl>
                                        <p:attrNameLst>
                                          <p:attrName>ppt_x</p:attrName>
                                          <p:attrName>ppt_y</p:attrName>
                                        </p:attrNameLst>
                                      </p:cBhvr>
                                      <p:rCtr x="2569" y="0"/>
                                    </p:animMotion>
                                  </p:childTnLst>
                                </p:cTn>
                              </p:par>
                            </p:childTnLst>
                          </p:cTn>
                        </p:par>
                        <p:par>
                          <p:cTn id="76" fill="hold">
                            <p:stCondLst>
                              <p:cond delay="18250"/>
                            </p:stCondLst>
                            <p:childTnLst>
                              <p:par>
                                <p:cTn id="77" presetID="8" presetClass="emph" presetSubtype="0" fill="hold" nodeType="afterEffect">
                                  <p:stCondLst>
                                    <p:cond delay="0"/>
                                  </p:stCondLst>
                                  <p:childTnLst>
                                    <p:animRot by="5400000">
                                      <p:cBhvr>
                                        <p:cTn id="78" dur="500" fill="hold"/>
                                        <p:tgtEl>
                                          <p:spTgt spid="54"/>
                                        </p:tgtEl>
                                        <p:attrNameLst>
                                          <p:attrName>r</p:attrName>
                                        </p:attrNameLst>
                                      </p:cBhvr>
                                    </p:animRot>
                                  </p:childTnLst>
                                </p:cTn>
                              </p:par>
                            </p:childTnLst>
                          </p:cTn>
                        </p:par>
                        <p:par>
                          <p:cTn id="79" fill="hold">
                            <p:stCondLst>
                              <p:cond delay="18750"/>
                            </p:stCondLst>
                            <p:childTnLst>
                              <p:par>
                                <p:cTn id="80" presetID="42" presetClass="path" presetSubtype="0" accel="50000" decel="50000" fill="hold" nodeType="afterEffect">
                                  <p:stCondLst>
                                    <p:cond delay="0"/>
                                  </p:stCondLst>
                                  <p:childTnLst>
                                    <p:animMotion origin="layout" path="M 0.29376 -0.36643 L 0.29376 -0.01088 " pathEditMode="fixed" rAng="0" ptsTypes="AA">
                                      <p:cBhvr>
                                        <p:cTn id="81" dur="2000" fill="hold"/>
                                        <p:tgtEl>
                                          <p:spTgt spid="54"/>
                                        </p:tgtEl>
                                        <p:attrNameLst>
                                          <p:attrName>ppt_x</p:attrName>
                                          <p:attrName>ppt_y</p:attrName>
                                        </p:attrNameLst>
                                      </p:cBhvr>
                                      <p:rCtr x="0" y="17778"/>
                                    </p:animMotion>
                                  </p:childTnLst>
                                </p:cTn>
                              </p:par>
                              <p:par>
                                <p:cTn id="82" presetID="22" presetClass="entr" presetSubtype="1" fill="hold" grpId="0" nodeType="withEffect">
                                  <p:stCondLst>
                                    <p:cond delay="200"/>
                                  </p:stCondLst>
                                  <p:childTnLst>
                                    <p:set>
                                      <p:cBhvr>
                                        <p:cTn id="83" dur="1" fill="hold">
                                          <p:stCondLst>
                                            <p:cond delay="0"/>
                                          </p:stCondLst>
                                        </p:cTn>
                                        <p:tgtEl>
                                          <p:spTgt spid="40"/>
                                        </p:tgtEl>
                                        <p:attrNameLst>
                                          <p:attrName>style.visibility</p:attrName>
                                        </p:attrNameLst>
                                      </p:cBhvr>
                                      <p:to>
                                        <p:strVal val="visible"/>
                                      </p:to>
                                    </p:set>
                                    <p:animEffect transition="in" filter="wipe(up)">
                                      <p:cBhvr>
                                        <p:cTn id="84" dur="1500"/>
                                        <p:tgtEl>
                                          <p:spTgt spid="40"/>
                                        </p:tgtEl>
                                      </p:cBhvr>
                                    </p:animEffect>
                                  </p:childTnLst>
                                </p:cTn>
                              </p:par>
                            </p:childTnLst>
                          </p:cTn>
                        </p:par>
                        <p:par>
                          <p:cTn id="85" fill="hold">
                            <p:stCondLst>
                              <p:cond delay="20750"/>
                            </p:stCondLst>
                            <p:childTnLst>
                              <p:par>
                                <p:cTn id="86" presetID="8" presetClass="emph" presetSubtype="0" fill="hold" nodeType="afterEffect">
                                  <p:stCondLst>
                                    <p:cond delay="0"/>
                                  </p:stCondLst>
                                  <p:childTnLst>
                                    <p:animRot by="-5400000">
                                      <p:cBhvr>
                                        <p:cTn id="87" dur="500" fill="hold"/>
                                        <p:tgtEl>
                                          <p:spTgt spid="54"/>
                                        </p:tgtEl>
                                        <p:attrNameLst>
                                          <p:attrName>r</p:attrName>
                                        </p:attrNameLst>
                                      </p:cBhvr>
                                    </p:animRot>
                                  </p:childTnLst>
                                </p:cTn>
                              </p:par>
                            </p:childTnLst>
                          </p:cTn>
                        </p:par>
                        <p:par>
                          <p:cTn id="88" fill="hold">
                            <p:stCondLst>
                              <p:cond delay="21250"/>
                            </p:stCondLst>
                            <p:childTnLst>
                              <p:par>
                                <p:cTn id="89" presetID="42" presetClass="path" presetSubtype="0" accel="50000" decel="50000" fill="hold" nodeType="afterEffect">
                                  <p:stCondLst>
                                    <p:cond delay="0"/>
                                  </p:stCondLst>
                                  <p:childTnLst>
                                    <p:animMotion origin="layout" path="M 0.29376 -0.01088 L 0.36042 -0.01088 " pathEditMode="fixed" rAng="0" ptsTypes="AA">
                                      <p:cBhvr>
                                        <p:cTn id="90" dur="750" fill="hold"/>
                                        <p:tgtEl>
                                          <p:spTgt spid="54"/>
                                        </p:tgtEl>
                                        <p:attrNameLst>
                                          <p:attrName>ppt_x</p:attrName>
                                          <p:attrName>ppt_y</p:attrName>
                                        </p:attrNameLst>
                                      </p:cBhvr>
                                      <p:rCtr x="3333" y="0"/>
                                    </p:animMotion>
                                  </p:childTnLst>
                                </p:cTn>
                              </p:par>
                            </p:childTnLst>
                          </p:cTn>
                        </p:par>
                        <p:par>
                          <p:cTn id="91" fill="hold">
                            <p:stCondLst>
                              <p:cond delay="22000"/>
                            </p:stCondLst>
                            <p:childTnLst>
                              <p:par>
                                <p:cTn id="92" presetID="8" presetClass="emph" presetSubtype="0" fill="hold" nodeType="afterEffect">
                                  <p:stCondLst>
                                    <p:cond delay="0"/>
                                  </p:stCondLst>
                                  <p:childTnLst>
                                    <p:animRot by="-5400000">
                                      <p:cBhvr>
                                        <p:cTn id="93" dur="500" fill="hold"/>
                                        <p:tgtEl>
                                          <p:spTgt spid="54"/>
                                        </p:tgtEl>
                                        <p:attrNameLst>
                                          <p:attrName>r</p:attrName>
                                        </p:attrNameLst>
                                      </p:cBhvr>
                                    </p:animRot>
                                  </p:childTnLst>
                                </p:cTn>
                              </p:par>
                            </p:childTnLst>
                          </p:cTn>
                        </p:par>
                        <p:par>
                          <p:cTn id="94" fill="hold">
                            <p:stCondLst>
                              <p:cond delay="22500"/>
                            </p:stCondLst>
                            <p:childTnLst>
                              <p:par>
                                <p:cTn id="95" presetID="42" presetClass="path" presetSubtype="0" accel="50000" decel="50000" fill="hold" nodeType="afterEffect">
                                  <p:stCondLst>
                                    <p:cond delay="0"/>
                                  </p:stCondLst>
                                  <p:childTnLst>
                                    <p:animMotion origin="layout" path="M 0.36042 -0.01088 L 0.36042 -0.36643 " pathEditMode="fixed" rAng="0" ptsTypes="AA">
                                      <p:cBhvr>
                                        <p:cTn id="96" dur="2000" fill="hold"/>
                                        <p:tgtEl>
                                          <p:spTgt spid="54"/>
                                        </p:tgtEl>
                                        <p:attrNameLst>
                                          <p:attrName>ppt_x</p:attrName>
                                          <p:attrName>ppt_y</p:attrName>
                                        </p:attrNameLst>
                                      </p:cBhvr>
                                      <p:rCtr x="0" y="-17778"/>
                                    </p:animMotion>
                                  </p:childTnLst>
                                </p:cTn>
                              </p:par>
                              <p:par>
                                <p:cTn id="97" presetID="22" presetClass="entr" presetSubtype="4" fill="hold" grpId="0" nodeType="withEffect">
                                  <p:stCondLst>
                                    <p:cond delay="200"/>
                                  </p:stCondLst>
                                  <p:childTnLst>
                                    <p:set>
                                      <p:cBhvr>
                                        <p:cTn id="98" dur="1" fill="hold">
                                          <p:stCondLst>
                                            <p:cond delay="0"/>
                                          </p:stCondLst>
                                        </p:cTn>
                                        <p:tgtEl>
                                          <p:spTgt spid="41"/>
                                        </p:tgtEl>
                                        <p:attrNameLst>
                                          <p:attrName>style.visibility</p:attrName>
                                        </p:attrNameLst>
                                      </p:cBhvr>
                                      <p:to>
                                        <p:strVal val="visible"/>
                                      </p:to>
                                    </p:set>
                                    <p:animEffect transition="in" filter="wipe(down)">
                                      <p:cBhvr>
                                        <p:cTn id="99" dur="1500"/>
                                        <p:tgtEl>
                                          <p:spTgt spid="41"/>
                                        </p:tgtEl>
                                      </p:cBhvr>
                                    </p:animEffect>
                                  </p:childTnLst>
                                </p:cTn>
                              </p:par>
                            </p:childTnLst>
                          </p:cTn>
                        </p:par>
                        <p:par>
                          <p:cTn id="100" fill="hold">
                            <p:stCondLst>
                              <p:cond delay="24500"/>
                            </p:stCondLst>
                            <p:childTnLst>
                              <p:par>
                                <p:cTn id="101" presetID="8" presetClass="emph" presetSubtype="0" fill="hold" nodeType="afterEffect">
                                  <p:stCondLst>
                                    <p:cond delay="0"/>
                                  </p:stCondLst>
                                  <p:childTnLst>
                                    <p:animRot by="5400000">
                                      <p:cBhvr>
                                        <p:cTn id="102" dur="500" fill="hold"/>
                                        <p:tgtEl>
                                          <p:spTgt spid="54"/>
                                        </p:tgtEl>
                                        <p:attrNameLst>
                                          <p:attrName>r</p:attrName>
                                        </p:attrNameLst>
                                      </p:cBhvr>
                                    </p:animRot>
                                  </p:childTnLst>
                                </p:cTn>
                              </p:par>
                            </p:childTnLst>
                          </p:cTn>
                        </p:par>
                        <p:par>
                          <p:cTn id="103" fill="hold">
                            <p:stCondLst>
                              <p:cond delay="25000"/>
                            </p:stCondLst>
                            <p:childTnLst>
                              <p:par>
                                <p:cTn id="104" presetID="42" presetClass="path" presetSubtype="0" accel="50000" decel="50000" fill="hold" nodeType="afterEffect">
                                  <p:stCondLst>
                                    <p:cond delay="0"/>
                                  </p:stCondLst>
                                  <p:childTnLst>
                                    <p:animMotion origin="layout" path="M 0.36042 -0.36643 L 0.42049 -0.36643 " pathEditMode="fixed" rAng="0" ptsTypes="AA">
                                      <p:cBhvr>
                                        <p:cTn id="105" dur="750" fill="hold"/>
                                        <p:tgtEl>
                                          <p:spTgt spid="54"/>
                                        </p:tgtEl>
                                        <p:attrNameLst>
                                          <p:attrName>ppt_x</p:attrName>
                                          <p:attrName>ppt_y</p:attrName>
                                        </p:attrNameLst>
                                      </p:cBhvr>
                                      <p:rCtr x="3003" y="0"/>
                                    </p:animMotion>
                                  </p:childTnLst>
                                </p:cTn>
                              </p:par>
                            </p:childTnLst>
                          </p:cTn>
                        </p:par>
                        <p:par>
                          <p:cTn id="106" fill="hold">
                            <p:stCondLst>
                              <p:cond delay="25750"/>
                            </p:stCondLst>
                            <p:childTnLst>
                              <p:par>
                                <p:cTn id="107" presetID="8" presetClass="emph" presetSubtype="0" fill="hold" nodeType="afterEffect">
                                  <p:stCondLst>
                                    <p:cond delay="0"/>
                                  </p:stCondLst>
                                  <p:childTnLst>
                                    <p:animRot by="5400000">
                                      <p:cBhvr>
                                        <p:cTn id="108" dur="500" fill="hold"/>
                                        <p:tgtEl>
                                          <p:spTgt spid="54"/>
                                        </p:tgtEl>
                                        <p:attrNameLst>
                                          <p:attrName>r</p:attrName>
                                        </p:attrNameLst>
                                      </p:cBhvr>
                                    </p:animRot>
                                  </p:childTnLst>
                                </p:cTn>
                              </p:par>
                            </p:childTnLst>
                          </p:cTn>
                        </p:par>
                        <p:par>
                          <p:cTn id="109" fill="hold">
                            <p:stCondLst>
                              <p:cond delay="26250"/>
                            </p:stCondLst>
                            <p:childTnLst>
                              <p:par>
                                <p:cTn id="110" presetID="42" presetClass="path" presetSubtype="0" accel="50000" decel="50000" fill="hold" nodeType="afterEffect">
                                  <p:stCondLst>
                                    <p:cond delay="0"/>
                                  </p:stCondLst>
                                  <p:childTnLst>
                                    <p:animMotion origin="layout" path="M 0.42049 -0.36643 L 0.42049 -0.01088 " pathEditMode="fixed" rAng="0" ptsTypes="AA">
                                      <p:cBhvr>
                                        <p:cTn id="111" dur="2000" fill="hold"/>
                                        <p:tgtEl>
                                          <p:spTgt spid="54"/>
                                        </p:tgtEl>
                                        <p:attrNameLst>
                                          <p:attrName>ppt_x</p:attrName>
                                          <p:attrName>ppt_y</p:attrName>
                                        </p:attrNameLst>
                                      </p:cBhvr>
                                      <p:rCtr x="0" y="17778"/>
                                    </p:animMotion>
                                  </p:childTnLst>
                                </p:cTn>
                              </p:par>
                              <p:par>
                                <p:cTn id="112" presetID="22" presetClass="entr" presetSubtype="1" fill="hold" grpId="0" nodeType="withEffect">
                                  <p:stCondLst>
                                    <p:cond delay="200"/>
                                  </p:stCondLst>
                                  <p:childTnLst>
                                    <p:set>
                                      <p:cBhvr>
                                        <p:cTn id="113" dur="1" fill="hold">
                                          <p:stCondLst>
                                            <p:cond delay="0"/>
                                          </p:stCondLst>
                                        </p:cTn>
                                        <p:tgtEl>
                                          <p:spTgt spid="42"/>
                                        </p:tgtEl>
                                        <p:attrNameLst>
                                          <p:attrName>style.visibility</p:attrName>
                                        </p:attrNameLst>
                                      </p:cBhvr>
                                      <p:to>
                                        <p:strVal val="visible"/>
                                      </p:to>
                                    </p:set>
                                    <p:animEffect transition="in" filter="wipe(up)">
                                      <p:cBhvr>
                                        <p:cTn id="114" dur="1500"/>
                                        <p:tgtEl>
                                          <p:spTgt spid="42"/>
                                        </p:tgtEl>
                                      </p:cBhvr>
                                    </p:animEffect>
                                  </p:childTnLst>
                                </p:cTn>
                              </p:par>
                            </p:childTnLst>
                          </p:cTn>
                        </p:par>
                        <p:par>
                          <p:cTn id="115" fill="hold">
                            <p:stCondLst>
                              <p:cond delay="28250"/>
                            </p:stCondLst>
                            <p:childTnLst>
                              <p:par>
                                <p:cTn id="116" presetID="8" presetClass="emph" presetSubtype="0" fill="hold" nodeType="afterEffect">
                                  <p:stCondLst>
                                    <p:cond delay="0"/>
                                  </p:stCondLst>
                                  <p:childTnLst>
                                    <p:animRot by="-5400000">
                                      <p:cBhvr>
                                        <p:cTn id="117" dur="500" fill="hold"/>
                                        <p:tgtEl>
                                          <p:spTgt spid="54"/>
                                        </p:tgtEl>
                                        <p:attrNameLst>
                                          <p:attrName>r</p:attrName>
                                        </p:attrNameLst>
                                      </p:cBhvr>
                                    </p:animRot>
                                  </p:childTnLst>
                                </p:cTn>
                              </p:par>
                            </p:childTnLst>
                          </p:cTn>
                        </p:par>
                        <p:par>
                          <p:cTn id="118" fill="hold">
                            <p:stCondLst>
                              <p:cond delay="28750"/>
                            </p:stCondLst>
                            <p:childTnLst>
                              <p:par>
                                <p:cTn id="119" presetID="42" presetClass="path" presetSubtype="0" accel="50000" decel="50000" fill="hold" nodeType="afterEffect">
                                  <p:stCondLst>
                                    <p:cond delay="0"/>
                                  </p:stCondLst>
                                  <p:childTnLst>
                                    <p:animMotion origin="layout" path="M 0.42049 -0.01088 L 0.48542 -0.01088 " pathEditMode="fixed" rAng="0" ptsTypes="AA">
                                      <p:cBhvr>
                                        <p:cTn id="120" dur="750" fill="hold"/>
                                        <p:tgtEl>
                                          <p:spTgt spid="54"/>
                                        </p:tgtEl>
                                        <p:attrNameLst>
                                          <p:attrName>ppt_x</p:attrName>
                                          <p:attrName>ppt_y</p:attrName>
                                        </p:attrNameLst>
                                      </p:cBhvr>
                                      <p:rCtr x="3247" y="0"/>
                                    </p:animMotion>
                                  </p:childTnLst>
                                </p:cTn>
                              </p:par>
                            </p:childTnLst>
                          </p:cTn>
                        </p:par>
                        <p:par>
                          <p:cTn id="121" fill="hold">
                            <p:stCondLst>
                              <p:cond delay="29500"/>
                            </p:stCondLst>
                            <p:childTnLst>
                              <p:par>
                                <p:cTn id="122" presetID="8" presetClass="emph" presetSubtype="0" fill="hold" nodeType="afterEffect">
                                  <p:stCondLst>
                                    <p:cond delay="0"/>
                                  </p:stCondLst>
                                  <p:childTnLst>
                                    <p:animRot by="-5400000">
                                      <p:cBhvr>
                                        <p:cTn id="123" dur="500" fill="hold"/>
                                        <p:tgtEl>
                                          <p:spTgt spid="54"/>
                                        </p:tgtEl>
                                        <p:attrNameLst>
                                          <p:attrName>r</p:attrName>
                                        </p:attrNameLst>
                                      </p:cBhvr>
                                    </p:animRot>
                                  </p:childTnLst>
                                </p:cTn>
                              </p:par>
                            </p:childTnLst>
                          </p:cTn>
                        </p:par>
                        <p:par>
                          <p:cTn id="124" fill="hold">
                            <p:stCondLst>
                              <p:cond delay="30000"/>
                            </p:stCondLst>
                            <p:childTnLst>
                              <p:par>
                                <p:cTn id="125" presetID="42" presetClass="path" presetSubtype="0" accel="50000" decel="50000" fill="hold" nodeType="afterEffect">
                                  <p:stCondLst>
                                    <p:cond delay="0"/>
                                  </p:stCondLst>
                                  <p:childTnLst>
                                    <p:animMotion origin="layout" path="M 0.48542 -0.01088 L 0.48542 -0.36643 " pathEditMode="fixed" rAng="0" ptsTypes="AA">
                                      <p:cBhvr>
                                        <p:cTn id="126" dur="2000" fill="hold"/>
                                        <p:tgtEl>
                                          <p:spTgt spid="54"/>
                                        </p:tgtEl>
                                        <p:attrNameLst>
                                          <p:attrName>ppt_x</p:attrName>
                                          <p:attrName>ppt_y</p:attrName>
                                        </p:attrNameLst>
                                      </p:cBhvr>
                                      <p:rCtr x="0" y="-17778"/>
                                    </p:animMotion>
                                  </p:childTnLst>
                                </p:cTn>
                              </p:par>
                              <p:par>
                                <p:cTn id="127" presetID="22" presetClass="entr" presetSubtype="4" fill="hold" grpId="0" nodeType="withEffect">
                                  <p:stCondLst>
                                    <p:cond delay="200"/>
                                  </p:stCondLst>
                                  <p:childTnLst>
                                    <p:set>
                                      <p:cBhvr>
                                        <p:cTn id="128" dur="1" fill="hold">
                                          <p:stCondLst>
                                            <p:cond delay="0"/>
                                          </p:stCondLst>
                                        </p:cTn>
                                        <p:tgtEl>
                                          <p:spTgt spid="43"/>
                                        </p:tgtEl>
                                        <p:attrNameLst>
                                          <p:attrName>style.visibility</p:attrName>
                                        </p:attrNameLst>
                                      </p:cBhvr>
                                      <p:to>
                                        <p:strVal val="visible"/>
                                      </p:to>
                                    </p:set>
                                    <p:animEffect transition="in" filter="wipe(down)">
                                      <p:cBhvr>
                                        <p:cTn id="129" dur="1500"/>
                                        <p:tgtEl>
                                          <p:spTgt spid="43"/>
                                        </p:tgtEl>
                                      </p:cBhvr>
                                    </p:animEffect>
                                  </p:childTnLst>
                                </p:cTn>
                              </p:par>
                            </p:childTnLst>
                          </p:cTn>
                        </p:par>
                        <p:par>
                          <p:cTn id="130" fill="hold">
                            <p:stCondLst>
                              <p:cond delay="32000"/>
                            </p:stCondLst>
                            <p:childTnLst>
                              <p:par>
                                <p:cTn id="131" presetID="8" presetClass="emph" presetSubtype="0" fill="hold" nodeType="afterEffect">
                                  <p:stCondLst>
                                    <p:cond delay="0"/>
                                  </p:stCondLst>
                                  <p:childTnLst>
                                    <p:animRot by="5400000">
                                      <p:cBhvr>
                                        <p:cTn id="132" dur="500" fill="hold"/>
                                        <p:tgtEl>
                                          <p:spTgt spid="54"/>
                                        </p:tgtEl>
                                        <p:attrNameLst>
                                          <p:attrName>r</p:attrName>
                                        </p:attrNameLst>
                                      </p:cBhvr>
                                    </p:animRot>
                                  </p:childTnLst>
                                </p:cTn>
                              </p:par>
                            </p:childTnLst>
                          </p:cTn>
                        </p:par>
                        <p:par>
                          <p:cTn id="133" fill="hold">
                            <p:stCondLst>
                              <p:cond delay="32500"/>
                            </p:stCondLst>
                            <p:childTnLst>
                              <p:par>
                                <p:cTn id="134" presetID="42" presetClass="path" presetSubtype="0" accel="50000" decel="50000" fill="hold" nodeType="afterEffect">
                                  <p:stCondLst>
                                    <p:cond delay="0"/>
                                  </p:stCondLst>
                                  <p:childTnLst>
                                    <p:animMotion origin="layout" path="M 0.48542 -0.36643 L 0.54376 -0.36643 " pathEditMode="fixed" rAng="0" ptsTypes="AA">
                                      <p:cBhvr>
                                        <p:cTn id="135" dur="750" fill="hold"/>
                                        <p:tgtEl>
                                          <p:spTgt spid="54"/>
                                        </p:tgtEl>
                                        <p:attrNameLst>
                                          <p:attrName>ppt_x</p:attrName>
                                          <p:attrName>ppt_y</p:attrName>
                                        </p:attrNameLst>
                                      </p:cBhvr>
                                      <p:rCtr x="2917" y="0"/>
                                    </p:animMotion>
                                  </p:childTnLst>
                                </p:cTn>
                              </p:par>
                            </p:childTnLst>
                          </p:cTn>
                        </p:par>
                        <p:par>
                          <p:cTn id="136" fill="hold">
                            <p:stCondLst>
                              <p:cond delay="33250"/>
                            </p:stCondLst>
                            <p:childTnLst>
                              <p:par>
                                <p:cTn id="137" presetID="8" presetClass="emph" presetSubtype="0" fill="hold" nodeType="afterEffect">
                                  <p:stCondLst>
                                    <p:cond delay="0"/>
                                  </p:stCondLst>
                                  <p:childTnLst>
                                    <p:animRot by="5400000">
                                      <p:cBhvr>
                                        <p:cTn id="138" dur="500" fill="hold"/>
                                        <p:tgtEl>
                                          <p:spTgt spid="54"/>
                                        </p:tgtEl>
                                        <p:attrNameLst>
                                          <p:attrName>r</p:attrName>
                                        </p:attrNameLst>
                                      </p:cBhvr>
                                    </p:animRot>
                                  </p:childTnLst>
                                </p:cTn>
                              </p:par>
                            </p:childTnLst>
                          </p:cTn>
                        </p:par>
                        <p:par>
                          <p:cTn id="139" fill="hold">
                            <p:stCondLst>
                              <p:cond delay="33750"/>
                            </p:stCondLst>
                            <p:childTnLst>
                              <p:par>
                                <p:cTn id="140" presetID="42" presetClass="path" presetSubtype="0" accel="50000" decel="50000" fill="hold" nodeType="afterEffect">
                                  <p:stCondLst>
                                    <p:cond delay="0"/>
                                  </p:stCondLst>
                                  <p:childTnLst>
                                    <p:animMotion origin="layout" path="M 0.54376 -0.36643 L 0.54376 -0.01088 " pathEditMode="fixed" rAng="0" ptsTypes="AA">
                                      <p:cBhvr>
                                        <p:cTn id="141" dur="2000" fill="hold"/>
                                        <p:tgtEl>
                                          <p:spTgt spid="54"/>
                                        </p:tgtEl>
                                        <p:attrNameLst>
                                          <p:attrName>ppt_x</p:attrName>
                                          <p:attrName>ppt_y</p:attrName>
                                        </p:attrNameLst>
                                      </p:cBhvr>
                                      <p:rCtr x="0" y="17778"/>
                                    </p:animMotion>
                                  </p:childTnLst>
                                </p:cTn>
                              </p:par>
                              <p:par>
                                <p:cTn id="142" presetID="22" presetClass="entr" presetSubtype="1" fill="hold" grpId="0" nodeType="withEffect">
                                  <p:stCondLst>
                                    <p:cond delay="200"/>
                                  </p:stCondLst>
                                  <p:childTnLst>
                                    <p:set>
                                      <p:cBhvr>
                                        <p:cTn id="143" dur="1" fill="hold">
                                          <p:stCondLst>
                                            <p:cond delay="0"/>
                                          </p:stCondLst>
                                        </p:cTn>
                                        <p:tgtEl>
                                          <p:spTgt spid="53"/>
                                        </p:tgtEl>
                                        <p:attrNameLst>
                                          <p:attrName>style.visibility</p:attrName>
                                        </p:attrNameLst>
                                      </p:cBhvr>
                                      <p:to>
                                        <p:strVal val="visible"/>
                                      </p:to>
                                    </p:set>
                                    <p:animEffect transition="in" filter="wipe(up)">
                                      <p:cBhvr>
                                        <p:cTn id="144" dur="1500"/>
                                        <p:tgtEl>
                                          <p:spTgt spid="53"/>
                                        </p:tgtEl>
                                      </p:cBhvr>
                                    </p:animEffect>
                                  </p:childTnLst>
                                </p:cTn>
                              </p:par>
                            </p:childTnLst>
                          </p:cTn>
                        </p:par>
                        <p:par>
                          <p:cTn id="145" fill="hold">
                            <p:stCondLst>
                              <p:cond delay="35750"/>
                            </p:stCondLst>
                            <p:childTnLst>
                              <p:par>
                                <p:cTn id="146" presetID="1" presetClass="exit" presetSubtype="0" fill="hold" nodeType="afterEffect">
                                  <p:stCondLst>
                                    <p:cond delay="0"/>
                                  </p:stCondLst>
                                  <p:childTnLst>
                                    <p:set>
                                      <p:cBhvr>
                                        <p:cTn id="147" dur="1" fill="hold">
                                          <p:stCondLst>
                                            <p:cond delay="0"/>
                                          </p:stCondLst>
                                        </p:cTn>
                                        <p:tgtEl>
                                          <p:spTgt spid="54"/>
                                        </p:tgtEl>
                                        <p:attrNameLst>
                                          <p:attrName>style.visibility</p:attrName>
                                        </p:attrNameLst>
                                      </p:cBhvr>
                                      <p:to>
                                        <p:strVal val="hidden"/>
                                      </p:to>
                                    </p:set>
                                  </p:childTnLst>
                                </p:cTn>
                              </p:par>
                            </p:childTnLst>
                          </p:cTn>
                        </p:par>
                        <p:par>
                          <p:cTn id="148" fill="hold">
                            <p:stCondLst>
                              <p:cond delay="35750"/>
                            </p:stCondLst>
                            <p:childTnLst>
                              <p:par>
                                <p:cTn id="149" presetID="1" presetClass="entr" presetSubtype="0" fill="hold" nodeType="afterEffect">
                                  <p:stCondLst>
                                    <p:cond delay="0"/>
                                  </p:stCondLst>
                                  <p:childTnLst>
                                    <p:set>
                                      <p:cBhvr>
                                        <p:cTn id="150" dur="1" fill="hold">
                                          <p:stCondLst>
                                            <p:cond delay="0"/>
                                          </p:stCondLst>
                                        </p:cTn>
                                        <p:tgtEl>
                                          <p:spTgt spid="55"/>
                                        </p:tgtEl>
                                        <p:attrNameLst>
                                          <p:attrName>style.visibility</p:attrName>
                                        </p:attrNameLst>
                                      </p:cBhvr>
                                      <p:to>
                                        <p:strVal val="visible"/>
                                      </p:to>
                                    </p:set>
                                  </p:childTnLst>
                                </p:cTn>
                              </p:par>
                            </p:childTnLst>
                          </p:cTn>
                        </p:par>
                        <p:par>
                          <p:cTn id="151" fill="hold">
                            <p:stCondLst>
                              <p:cond delay="35750"/>
                            </p:stCondLst>
                            <p:childTnLst>
                              <p:par>
                                <p:cTn id="152" presetID="1" presetClass="entr" presetSubtype="0" fill="hold" grpId="0" nodeType="afterEffect">
                                  <p:stCondLst>
                                    <p:cond delay="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35750"/>
                            </p:stCondLst>
                            <p:childTnLst>
                              <p:par>
                                <p:cTn id="155" presetID="2" presetClass="exit" presetSubtype="4" fill="hold" nodeType="afterEffect">
                                  <p:stCondLst>
                                    <p:cond delay="0"/>
                                  </p:stCondLst>
                                  <p:childTnLst>
                                    <p:anim calcmode="lin" valueType="num">
                                      <p:cBhvr additive="base">
                                        <p:cTn id="156" dur="3000"/>
                                        <p:tgtEl>
                                          <p:spTgt spid="55"/>
                                        </p:tgtEl>
                                        <p:attrNameLst>
                                          <p:attrName>ppt_x</p:attrName>
                                        </p:attrNameLst>
                                      </p:cBhvr>
                                      <p:tavLst>
                                        <p:tav tm="0">
                                          <p:val>
                                            <p:strVal val="ppt_x"/>
                                          </p:val>
                                        </p:tav>
                                        <p:tav tm="100000">
                                          <p:val>
                                            <p:strVal val="ppt_x"/>
                                          </p:val>
                                        </p:tav>
                                      </p:tavLst>
                                    </p:anim>
                                    <p:anim calcmode="lin" valueType="num">
                                      <p:cBhvr additive="base">
                                        <p:cTn id="157" dur="3000"/>
                                        <p:tgtEl>
                                          <p:spTgt spid="55"/>
                                        </p:tgtEl>
                                        <p:attrNameLst>
                                          <p:attrName>ppt_y</p:attrName>
                                        </p:attrNameLst>
                                      </p:cBhvr>
                                      <p:tavLst>
                                        <p:tav tm="0">
                                          <p:val>
                                            <p:strVal val="ppt_y"/>
                                          </p:val>
                                        </p:tav>
                                        <p:tav tm="100000">
                                          <p:val>
                                            <p:strVal val="1+ppt_h/2"/>
                                          </p:val>
                                        </p:tav>
                                      </p:tavLst>
                                    </p:anim>
                                    <p:set>
                                      <p:cBhvr>
                                        <p:cTn id="158" dur="1" fill="hold">
                                          <p:stCondLst>
                                            <p:cond delay="2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53" grpId="0" animBg="1"/>
      <p:bldP spid="5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AEZs on Field Borders</a:t>
            </a:r>
            <a:endParaRPr lang="en-US" dirty="0"/>
          </a:p>
        </p:txBody>
      </p:sp>
      <p:sp>
        <p:nvSpPr>
          <p:cNvPr id="27" name="Rectangle 26"/>
          <p:cNvSpPr/>
          <p:nvPr/>
        </p:nvSpPr>
        <p:spPr bwMode="auto">
          <a:xfrm>
            <a:off x="2438400" y="4318629"/>
            <a:ext cx="7315200" cy="1828800"/>
          </a:xfrm>
          <a:prstGeom prst="rect">
            <a:avLst/>
          </a:prstGeom>
          <a:pattFill prst="trellis">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2" name="Rectangle 31"/>
          <p:cNvSpPr/>
          <p:nvPr/>
        </p:nvSpPr>
        <p:spPr bwMode="auto">
          <a:xfrm>
            <a:off x="2438400" y="2514600"/>
            <a:ext cx="7315200" cy="18288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3" name="Rectangle 32"/>
          <p:cNvSpPr/>
          <p:nvPr/>
        </p:nvSpPr>
        <p:spPr bwMode="auto">
          <a:xfrm>
            <a:off x="2438403" y="4332512"/>
            <a:ext cx="231457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4" name="Rectangle 33"/>
          <p:cNvSpPr/>
          <p:nvPr/>
        </p:nvSpPr>
        <p:spPr bwMode="auto">
          <a:xfrm>
            <a:off x="2438400" y="5246912"/>
            <a:ext cx="7315200" cy="914400"/>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5" name="TextBox 34"/>
          <p:cNvSpPr txBox="1"/>
          <p:nvPr/>
        </p:nvSpPr>
        <p:spPr>
          <a:xfrm>
            <a:off x="5172075" y="2544925"/>
            <a:ext cx="3019424" cy="1569660"/>
          </a:xfrm>
          <a:prstGeom prst="rect">
            <a:avLst/>
          </a:prstGeom>
          <a:noFill/>
        </p:spPr>
        <p:txBody>
          <a:bodyPr wrap="square" rtlCol="0">
            <a:spAutoFit/>
          </a:bodyPr>
          <a:lstStyle/>
          <a:p>
            <a:r>
              <a:rPr lang="en-US" b="1" dirty="0"/>
              <a:t>SUSPEND!</a:t>
            </a:r>
          </a:p>
          <a:p>
            <a:r>
              <a:rPr lang="en-US" dirty="0"/>
              <a:t>There are workers from the neighboring field in the AEZ!</a:t>
            </a:r>
          </a:p>
        </p:txBody>
      </p:sp>
      <p:sp>
        <p:nvSpPr>
          <p:cNvPr id="36" name="TextBox 35"/>
          <p:cNvSpPr txBox="1"/>
          <p:nvPr/>
        </p:nvSpPr>
        <p:spPr>
          <a:xfrm>
            <a:off x="5191126" y="2541432"/>
            <a:ext cx="4619624" cy="1569660"/>
          </a:xfrm>
          <a:prstGeom prst="rect">
            <a:avLst/>
          </a:prstGeom>
          <a:noFill/>
        </p:spPr>
        <p:txBody>
          <a:bodyPr wrap="square" rtlCol="0">
            <a:spAutoFit/>
          </a:bodyPr>
          <a:lstStyle/>
          <a:p>
            <a:r>
              <a:rPr lang="en-US" b="1" dirty="0"/>
              <a:t>EVALUATE!</a:t>
            </a:r>
          </a:p>
          <a:p>
            <a:r>
              <a:rPr lang="en-US" dirty="0"/>
              <a:t>Can you ask the workers to move somewhere else until you are done with the application?</a:t>
            </a:r>
          </a:p>
        </p:txBody>
      </p:sp>
      <p:sp>
        <p:nvSpPr>
          <p:cNvPr id="37" name="TextBox 36"/>
          <p:cNvSpPr txBox="1"/>
          <p:nvPr/>
        </p:nvSpPr>
        <p:spPr>
          <a:xfrm>
            <a:off x="5194527" y="2933851"/>
            <a:ext cx="4191000" cy="461665"/>
          </a:xfrm>
          <a:prstGeom prst="rect">
            <a:avLst/>
          </a:prstGeom>
          <a:noFill/>
        </p:spPr>
        <p:txBody>
          <a:bodyPr wrap="square" rtlCol="0">
            <a:spAutoFit/>
          </a:bodyPr>
          <a:lstStyle/>
          <a:p>
            <a:r>
              <a:rPr lang="en-US" dirty="0"/>
              <a:t>Yes, they agreed to move! </a:t>
            </a:r>
          </a:p>
        </p:txBody>
      </p:sp>
      <p:sp>
        <p:nvSpPr>
          <p:cNvPr id="38" name="Rectangle 37"/>
          <p:cNvSpPr/>
          <p:nvPr/>
        </p:nvSpPr>
        <p:spPr bwMode="auto">
          <a:xfrm>
            <a:off x="4752978" y="4332512"/>
            <a:ext cx="500062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8840725" y="4794278"/>
            <a:ext cx="1825757" cy="1819670"/>
          </a:xfrm>
          <a:prstGeom prst="rect">
            <a:avLst/>
          </a:prstGeom>
          <a:noFill/>
          <a:ln>
            <a:noFill/>
          </a:ln>
        </p:spPr>
      </p:pic>
      <p:sp>
        <p:nvSpPr>
          <p:cNvPr id="40" name="TextBox 39"/>
          <p:cNvSpPr txBox="1"/>
          <p:nvPr/>
        </p:nvSpPr>
        <p:spPr>
          <a:xfrm>
            <a:off x="5187451" y="2542504"/>
            <a:ext cx="3662361" cy="461665"/>
          </a:xfrm>
          <a:prstGeom prst="rect">
            <a:avLst/>
          </a:prstGeom>
          <a:noFill/>
        </p:spPr>
        <p:txBody>
          <a:bodyPr wrap="square" rtlCol="0">
            <a:spAutoFit/>
          </a:bodyPr>
          <a:lstStyle/>
          <a:p>
            <a:r>
              <a:rPr lang="en-US" b="1" dirty="0"/>
              <a:t>Proceed with caution.</a:t>
            </a:r>
          </a:p>
        </p:txBody>
      </p:sp>
      <p:sp>
        <p:nvSpPr>
          <p:cNvPr id="42" name="TextBox 41"/>
          <p:cNvSpPr txBox="1"/>
          <p:nvPr/>
        </p:nvSpPr>
        <p:spPr>
          <a:xfrm rot="16200000">
            <a:off x="1448897" y="3275114"/>
            <a:ext cx="1652185" cy="307777"/>
          </a:xfrm>
          <a:prstGeom prst="rect">
            <a:avLst/>
          </a:prstGeom>
          <a:noFill/>
        </p:spPr>
        <p:txBody>
          <a:bodyPr wrap="square" rtlCol="0">
            <a:spAutoFit/>
          </a:bodyPr>
          <a:lstStyle/>
          <a:p>
            <a:pPr algn="ctr"/>
            <a:r>
              <a:rPr lang="en-US" sz="1400" dirty="0"/>
              <a:t>Neighboring Field</a:t>
            </a:r>
          </a:p>
        </p:txBody>
      </p:sp>
      <p:sp>
        <p:nvSpPr>
          <p:cNvPr id="43" name="TextBox 42"/>
          <p:cNvSpPr txBox="1"/>
          <p:nvPr/>
        </p:nvSpPr>
        <p:spPr>
          <a:xfrm rot="16200000">
            <a:off x="1784452" y="5079143"/>
            <a:ext cx="1000125" cy="307777"/>
          </a:xfrm>
          <a:prstGeom prst="rect">
            <a:avLst/>
          </a:prstGeom>
          <a:noFill/>
        </p:spPr>
        <p:txBody>
          <a:bodyPr wrap="square" rtlCol="0">
            <a:spAutoFit/>
          </a:bodyPr>
          <a:lstStyle/>
          <a:p>
            <a:pPr algn="ctr"/>
            <a:r>
              <a:rPr lang="en-US" sz="1400" dirty="0"/>
              <a:t>Your Field</a:t>
            </a:r>
          </a:p>
        </p:txBody>
      </p:sp>
      <p:grpSp>
        <p:nvGrpSpPr>
          <p:cNvPr id="50" name="Group 49"/>
          <p:cNvGrpSpPr/>
          <p:nvPr/>
        </p:nvGrpSpPr>
        <p:grpSpPr>
          <a:xfrm>
            <a:off x="5172075" y="3954413"/>
            <a:ext cx="2308452" cy="390907"/>
            <a:chOff x="3648075" y="3954410"/>
            <a:chExt cx="2308452" cy="390907"/>
          </a:xfrm>
        </p:grpSpPr>
        <p:pic>
          <p:nvPicPr>
            <p:cNvPr id="51"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48075" y="39624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00488" y="396431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3374" y="396197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371976"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24389"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67275" y="395441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80228"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332641"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75527" y="3954410"/>
              <a:ext cx="381000" cy="381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59"/>
          <p:cNvPicPr>
            <a:picLocks noChangeAspect="1"/>
          </p:cNvPicPr>
          <p:nvPr/>
        </p:nvPicPr>
        <p:blipFill>
          <a:blip r:embed="rId6"/>
          <a:stretch>
            <a:fillRect/>
          </a:stretch>
        </p:blipFill>
        <p:spPr>
          <a:xfrm rot="5400000">
            <a:off x="9195551" y="4360192"/>
            <a:ext cx="868732" cy="862921"/>
          </a:xfrm>
          <a:prstGeom prst="rect">
            <a:avLst/>
          </a:prstGeom>
        </p:spPr>
      </p:pic>
      <p:sp>
        <p:nvSpPr>
          <p:cNvPr id="61" name="TextBox 60"/>
          <p:cNvSpPr txBox="1"/>
          <p:nvPr/>
        </p:nvSpPr>
        <p:spPr>
          <a:xfrm>
            <a:off x="5162554" y="2557515"/>
            <a:ext cx="3430359" cy="1200329"/>
          </a:xfrm>
          <a:prstGeom prst="rect">
            <a:avLst/>
          </a:prstGeom>
          <a:noFill/>
        </p:spPr>
        <p:txBody>
          <a:bodyPr wrap="square" rtlCol="0">
            <a:spAutoFit/>
          </a:bodyPr>
          <a:lstStyle/>
          <a:p>
            <a:r>
              <a:rPr lang="en-US" b="1" dirty="0"/>
              <a:t>When the application is finished the AEZ no longer exists.</a:t>
            </a:r>
          </a:p>
        </p:txBody>
      </p:sp>
      <p:grpSp>
        <p:nvGrpSpPr>
          <p:cNvPr id="2" name="Group 1"/>
          <p:cNvGrpSpPr/>
          <p:nvPr/>
        </p:nvGrpSpPr>
        <p:grpSpPr>
          <a:xfrm>
            <a:off x="10209240" y="1331683"/>
            <a:ext cx="2269603" cy="1825996"/>
            <a:chOff x="304732" y="2492633"/>
            <a:chExt cx="2269603" cy="1825996"/>
          </a:xfrm>
        </p:grpSpPr>
        <p:sp>
          <p:nvSpPr>
            <p:cNvPr id="63" name="Rectangle 62"/>
            <p:cNvSpPr/>
            <p:nvPr/>
          </p:nvSpPr>
          <p:spPr bwMode="auto">
            <a:xfrm>
              <a:off x="304732" y="2492633"/>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4" name="TextBox 63"/>
            <p:cNvSpPr txBox="1"/>
            <p:nvPr/>
          </p:nvSpPr>
          <p:spPr>
            <a:xfrm>
              <a:off x="723832" y="2528080"/>
              <a:ext cx="1290773" cy="369332"/>
            </a:xfrm>
            <a:prstGeom prst="rect">
              <a:avLst/>
            </a:prstGeom>
            <a:noFill/>
          </p:spPr>
          <p:txBody>
            <a:bodyPr wrap="square" rtlCol="0">
              <a:spAutoFit/>
            </a:bodyPr>
            <a:lstStyle/>
            <a:p>
              <a:r>
                <a:rPr lang="en-US" sz="1800" dirty="0"/>
                <a:t>AEZ</a:t>
              </a:r>
            </a:p>
          </p:txBody>
        </p:sp>
        <p:sp>
          <p:nvSpPr>
            <p:cNvPr id="66" name="Rectangle 65"/>
            <p:cNvSpPr/>
            <p:nvPr/>
          </p:nvSpPr>
          <p:spPr bwMode="auto">
            <a:xfrm>
              <a:off x="304732" y="3861429"/>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7" name="TextBox 66"/>
            <p:cNvSpPr txBox="1"/>
            <p:nvPr/>
          </p:nvSpPr>
          <p:spPr>
            <a:xfrm>
              <a:off x="723762" y="3924690"/>
              <a:ext cx="1850573" cy="369332"/>
            </a:xfrm>
            <a:prstGeom prst="rect">
              <a:avLst/>
            </a:prstGeom>
            <a:noFill/>
          </p:spPr>
          <p:txBody>
            <a:bodyPr wrap="square" rtlCol="0">
              <a:spAutoFit/>
            </a:bodyPr>
            <a:lstStyle/>
            <a:p>
              <a:r>
                <a:rPr lang="en-US" sz="1800" dirty="0"/>
                <a:t>Treated Area</a:t>
              </a:r>
            </a:p>
          </p:txBody>
        </p:sp>
        <p:sp>
          <p:nvSpPr>
            <p:cNvPr id="69" name="Rectangle 68"/>
            <p:cNvSpPr/>
            <p:nvPr/>
          </p:nvSpPr>
          <p:spPr bwMode="auto">
            <a:xfrm>
              <a:off x="304732" y="3200400"/>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0" name="TextBox 69"/>
            <p:cNvSpPr txBox="1"/>
            <p:nvPr/>
          </p:nvSpPr>
          <p:spPr>
            <a:xfrm>
              <a:off x="730110" y="3244334"/>
              <a:ext cx="1389154" cy="369332"/>
            </a:xfrm>
            <a:prstGeom prst="rect">
              <a:avLst/>
            </a:prstGeom>
            <a:noFill/>
          </p:spPr>
          <p:txBody>
            <a:bodyPr wrap="square" rtlCol="0">
              <a:spAutoFit/>
            </a:bodyPr>
            <a:lstStyle/>
            <a:p>
              <a:r>
                <a:rPr lang="en-US" sz="1800" dirty="0"/>
                <a:t>Spray Area</a:t>
              </a:r>
            </a:p>
          </p:txBody>
        </p:sp>
      </p:grpSp>
    </p:spTree>
    <p:extLst>
      <p:ext uri="{BB962C8B-B14F-4D97-AF65-F5344CB8AC3E}">
        <p14:creationId xmlns:p14="http://schemas.microsoft.com/office/powerpoint/2010/main" val="104891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75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1500"/>
                                        <p:tgtEl>
                                          <p:spTgt spid="34"/>
                                        </p:tgtEl>
                                      </p:cBhvr>
                                    </p:animEffect>
                                  </p:childTnLst>
                                </p:cTn>
                              </p:par>
                              <p:par>
                                <p:cTn id="8" presetID="42" presetClass="path" presetSubtype="0" accel="50000" decel="50000" fill="hold" nodeType="withEffect">
                                  <p:stCondLst>
                                    <p:cond delay="500"/>
                                  </p:stCondLst>
                                  <p:childTnLst>
                                    <p:animMotion origin="layout" path="M 0 -2.96296E-6 L -0.55 -0.00393 " pathEditMode="fixed" rAng="0" ptsTypes="AA">
                                      <p:cBhvr>
                                        <p:cTn id="9" dur="2000" fill="hold"/>
                                        <p:tgtEl>
                                          <p:spTgt spid="39"/>
                                        </p:tgtEl>
                                        <p:attrNameLst>
                                          <p:attrName>ppt_x</p:attrName>
                                          <p:attrName>ppt_y</p:attrName>
                                        </p:attrNameLst>
                                      </p:cBhvr>
                                      <p:rCtr x="-27500" y="-208"/>
                                    </p:animMotion>
                                  </p:childTnLst>
                                </p:cTn>
                              </p:par>
                            </p:childTnLst>
                          </p:cTn>
                        </p:par>
                        <p:par>
                          <p:cTn id="10" fill="hold">
                            <p:stCondLst>
                              <p:cond delay="2500"/>
                            </p:stCondLst>
                            <p:childTnLst>
                              <p:par>
                                <p:cTn id="11" presetID="8" presetClass="emph" presetSubtype="0" fill="hold" nodeType="afterEffect">
                                  <p:stCondLst>
                                    <p:cond delay="0"/>
                                  </p:stCondLst>
                                  <p:childTnLst>
                                    <p:animRot by="5400000">
                                      <p:cBhvr>
                                        <p:cTn id="12" dur="500" fill="hold"/>
                                        <p:tgtEl>
                                          <p:spTgt spid="39"/>
                                        </p:tgtEl>
                                        <p:attrNameLst>
                                          <p:attrName>r</p:attrName>
                                        </p:attrNameLst>
                                      </p:cBhvr>
                                    </p:animRot>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55 -0.00394 L -0.55 -0.13496 " pathEditMode="fixed" rAng="0" ptsTypes="AA">
                                      <p:cBhvr>
                                        <p:cTn id="15" dur="2000" fill="hold"/>
                                        <p:tgtEl>
                                          <p:spTgt spid="39"/>
                                        </p:tgtEl>
                                        <p:attrNameLst>
                                          <p:attrName>ppt_x</p:attrName>
                                          <p:attrName>ppt_y</p:attrName>
                                        </p:attrNameLst>
                                      </p:cBhvr>
                                      <p:rCtr x="0" y="-6551"/>
                                    </p:animMotion>
                                  </p:childTnLst>
                                </p:cTn>
                              </p:par>
                            </p:childTnLst>
                          </p:cTn>
                        </p:par>
                        <p:par>
                          <p:cTn id="16" fill="hold">
                            <p:stCondLst>
                              <p:cond delay="5000"/>
                            </p:stCondLst>
                            <p:childTnLst>
                              <p:par>
                                <p:cTn id="17" presetID="8" presetClass="emph" presetSubtype="0" fill="hold" nodeType="afterEffect">
                                  <p:stCondLst>
                                    <p:cond delay="0"/>
                                  </p:stCondLst>
                                  <p:childTnLst>
                                    <p:animRot by="5400000">
                                      <p:cBhvr>
                                        <p:cTn id="18" dur="500" fill="hold"/>
                                        <p:tgtEl>
                                          <p:spTgt spid="39"/>
                                        </p:tgtEl>
                                        <p:attrNameLst>
                                          <p:attrName>r</p:attrName>
                                        </p:attrNameLst>
                                      </p:cBhvr>
                                    </p:animRot>
                                  </p:childTnLst>
                                </p:cTn>
                              </p:par>
                            </p:childTnLst>
                          </p:cTn>
                        </p:par>
                        <p:par>
                          <p:cTn id="19" fill="hold">
                            <p:stCondLst>
                              <p:cond delay="5500"/>
                            </p:stCondLst>
                            <p:childTnLst>
                              <p:par>
                                <p:cTn id="20" presetID="22" presetClass="entr" presetSubtype="8" fill="hold" nodeType="after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500"/>
                                        <p:tgtEl>
                                          <p:spTgt spid="33"/>
                                        </p:tgtEl>
                                      </p:cBhvr>
                                    </p:animEffect>
                                  </p:childTnLst>
                                </p:cTn>
                              </p:par>
                              <p:par>
                                <p:cTn id="23" presetID="42" presetClass="path" presetSubtype="0" accel="50000" decel="50000" fill="hold" nodeType="withEffect">
                                  <p:stCondLst>
                                    <p:cond delay="0"/>
                                  </p:stCondLst>
                                  <p:childTnLst>
                                    <p:animMotion origin="layout" path="M -0.55 -0.13496 L -0.43542 -0.13055 " pathEditMode="fixed" rAng="0" ptsTypes="AA">
                                      <p:cBhvr>
                                        <p:cTn id="24" dur="2000" fill="hold"/>
                                        <p:tgtEl>
                                          <p:spTgt spid="39"/>
                                        </p:tgtEl>
                                        <p:attrNameLst>
                                          <p:attrName>ppt_x</p:attrName>
                                          <p:attrName>ppt_y</p:attrName>
                                        </p:attrNameLst>
                                      </p:cBhvr>
                                      <p:rCtr x="5729" y="93"/>
                                    </p:animMotion>
                                  </p:childTnLst>
                                </p:cTn>
                              </p:par>
                            </p:childTnLst>
                          </p:cTn>
                        </p:par>
                        <p:par>
                          <p:cTn id="25" fill="hold">
                            <p:stCondLst>
                              <p:cond delay="750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7500"/>
                            </p:stCondLst>
                            <p:childTnLst>
                              <p:par>
                                <p:cTn id="29" presetID="1" presetClass="exit" presetSubtype="0" fill="hold" grpId="1" nodeType="afterEffect">
                                  <p:stCondLst>
                                    <p:cond delay="4000"/>
                                  </p:stCondLst>
                                  <p:childTnLst>
                                    <p:set>
                                      <p:cBhvr>
                                        <p:cTn id="30" dur="1" fill="hold">
                                          <p:stCondLst>
                                            <p:cond delay="249"/>
                                          </p:stCondLst>
                                        </p:cTn>
                                        <p:tgtEl>
                                          <p:spTgt spid="35"/>
                                        </p:tgtEl>
                                        <p:attrNameLst>
                                          <p:attrName>style.visibility</p:attrName>
                                        </p:attrNameLst>
                                      </p:cBhvr>
                                      <p:to>
                                        <p:strVal val="hidden"/>
                                      </p:to>
                                    </p:set>
                                  </p:childTnLst>
                                </p:cTn>
                              </p:par>
                            </p:childTnLst>
                          </p:cTn>
                        </p:par>
                        <p:par>
                          <p:cTn id="31" fill="hold">
                            <p:stCondLst>
                              <p:cond delay="11750"/>
                            </p:stCondLst>
                            <p:childTnLst>
                              <p:par>
                                <p:cTn id="32" presetID="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1750"/>
                            </p:stCondLst>
                            <p:childTnLst>
                              <p:par>
                                <p:cTn id="35" presetID="1" presetClass="exit" presetSubtype="0" fill="hold" grpId="1" nodeType="afterEffect">
                                  <p:stCondLst>
                                    <p:cond delay="4000"/>
                                  </p:stCondLst>
                                  <p:childTnLst>
                                    <p:set>
                                      <p:cBhvr>
                                        <p:cTn id="36" dur="1" fill="hold">
                                          <p:stCondLst>
                                            <p:cond delay="0"/>
                                          </p:stCondLst>
                                        </p:cTn>
                                        <p:tgtEl>
                                          <p:spTgt spid="36"/>
                                        </p:tgtEl>
                                        <p:attrNameLst>
                                          <p:attrName>style.visibility</p:attrName>
                                        </p:attrNameLst>
                                      </p:cBhvr>
                                      <p:to>
                                        <p:strVal val="hidden"/>
                                      </p:to>
                                    </p:set>
                                  </p:childTnLst>
                                </p:cTn>
                              </p:par>
                            </p:childTnLst>
                          </p:cTn>
                        </p:par>
                        <p:par>
                          <p:cTn id="37" fill="hold">
                            <p:stCondLst>
                              <p:cond delay="15750"/>
                            </p:stCondLst>
                            <p:childTnLst>
                              <p:par>
                                <p:cTn id="38" presetID="1" presetClass="entr" presetSubtype="0"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15750"/>
                            </p:stCondLst>
                            <p:childTnLst>
                              <p:par>
                                <p:cTn id="41" presetID="42" presetClass="path" presetSubtype="0" accel="50000" decel="50000" fill="hold" nodeType="afterEffect">
                                  <p:stCondLst>
                                    <p:cond delay="0"/>
                                  </p:stCondLst>
                                  <p:childTnLst>
                                    <p:animMotion origin="layout" path="M -2.08333E-7 -2.59259E-6 L -0.22122 -0.19838 " pathEditMode="fixed" rAng="0" ptsTypes="AA">
                                      <p:cBhvr>
                                        <p:cTn id="42" dur="1000" fill="hold"/>
                                        <p:tgtEl>
                                          <p:spTgt spid="50"/>
                                        </p:tgtEl>
                                        <p:attrNameLst>
                                          <p:attrName>ppt_x</p:attrName>
                                          <p:attrName>ppt_y</p:attrName>
                                        </p:attrNameLst>
                                      </p:cBhvr>
                                      <p:rCtr x="-11068" y="-9931"/>
                                    </p:animMotion>
                                  </p:childTnLst>
                                </p:cTn>
                              </p:par>
                            </p:childTnLst>
                          </p:cTn>
                        </p:par>
                        <p:par>
                          <p:cTn id="43" fill="hold">
                            <p:stCondLst>
                              <p:cond delay="16750"/>
                            </p:stCondLst>
                            <p:childTnLst>
                              <p:par>
                                <p:cTn id="44" presetID="1" presetClass="exit" presetSubtype="0" fill="hold" grpId="1" nodeType="afterEffect">
                                  <p:stCondLst>
                                    <p:cond delay="3000"/>
                                  </p:stCondLst>
                                  <p:childTnLst>
                                    <p:set>
                                      <p:cBhvr>
                                        <p:cTn id="45" dur="1" fill="hold">
                                          <p:stCondLst>
                                            <p:cond delay="0"/>
                                          </p:stCondLst>
                                        </p:cTn>
                                        <p:tgtEl>
                                          <p:spTgt spid="37"/>
                                        </p:tgtEl>
                                        <p:attrNameLst>
                                          <p:attrName>style.visibility</p:attrName>
                                        </p:attrNameLst>
                                      </p:cBhvr>
                                      <p:to>
                                        <p:strVal val="hidden"/>
                                      </p:to>
                                    </p:set>
                                  </p:childTnLst>
                                </p:cTn>
                              </p:par>
                            </p:childTnLst>
                          </p:cTn>
                        </p:par>
                        <p:par>
                          <p:cTn id="46" fill="hold">
                            <p:stCondLst>
                              <p:cond delay="19750"/>
                            </p:stCondLst>
                            <p:childTnLst>
                              <p:par>
                                <p:cTn id="47" presetID="42" presetClass="path" presetSubtype="0" accel="50000" decel="50000" fill="hold" nodeType="afterEffect">
                                  <p:stCondLst>
                                    <p:cond delay="0"/>
                                  </p:stCondLst>
                                  <p:childTnLst>
                                    <p:animMotion origin="layout" path="M -0.43542 -0.13055 L -0.025 -0.1331 " pathEditMode="fixed" rAng="0" ptsTypes="AA">
                                      <p:cBhvr>
                                        <p:cTn id="48" dur="2000" fill="hold"/>
                                        <p:tgtEl>
                                          <p:spTgt spid="39"/>
                                        </p:tgtEl>
                                        <p:attrNameLst>
                                          <p:attrName>ppt_x</p:attrName>
                                          <p:attrName>ppt_y</p:attrName>
                                        </p:attrNameLst>
                                      </p:cBhvr>
                                      <p:rCtr x="20521" y="-139"/>
                                    </p:animMotion>
                                  </p:childTnLst>
                                </p:cTn>
                              </p:par>
                              <p:par>
                                <p:cTn id="49" presetID="22" presetClass="entr" presetSubtype="8"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2300"/>
                                        <p:tgtEl>
                                          <p:spTgt spid="38"/>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40"/>
                                        </p:tgtEl>
                                        <p:attrNameLst>
                                          <p:attrName>style.visibility</p:attrName>
                                        </p:attrNameLst>
                                      </p:cBhvr>
                                      <p:to>
                                        <p:strVal val="visible"/>
                                      </p:to>
                                    </p:set>
                                  </p:childTnLst>
                                </p:cTn>
                              </p:par>
                            </p:childTnLst>
                          </p:cTn>
                        </p:par>
                        <p:par>
                          <p:cTn id="54" fill="hold">
                            <p:stCondLst>
                              <p:cond delay="22050"/>
                            </p:stCondLst>
                            <p:childTnLst>
                              <p:par>
                                <p:cTn id="55" presetID="1" presetClass="exit" presetSubtype="0" fill="hold" grpId="1" nodeType="afterEffect">
                                  <p:stCondLst>
                                    <p:cond delay="2000"/>
                                  </p:stCondLst>
                                  <p:childTnLst>
                                    <p:set>
                                      <p:cBhvr>
                                        <p:cTn id="56" dur="1" fill="hold">
                                          <p:stCondLst>
                                            <p:cond delay="0"/>
                                          </p:stCondLst>
                                        </p:cTn>
                                        <p:tgtEl>
                                          <p:spTgt spid="40"/>
                                        </p:tgtEl>
                                        <p:attrNameLst>
                                          <p:attrName>style.visibility</p:attrName>
                                        </p:attrNameLst>
                                      </p:cBhvr>
                                      <p:to>
                                        <p:strVal val="hidden"/>
                                      </p:to>
                                    </p:set>
                                  </p:childTnLst>
                                </p:cTn>
                              </p:par>
                            </p:childTnLst>
                          </p:cTn>
                        </p:par>
                        <p:par>
                          <p:cTn id="57" fill="hold">
                            <p:stCondLst>
                              <p:cond delay="24050"/>
                            </p:stCondLst>
                            <p:childTnLst>
                              <p:par>
                                <p:cTn id="58" presetID="1" presetClass="entr" presetSubtype="0"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childTnLst>
                                </p:cTn>
                              </p:par>
                            </p:childTnLst>
                          </p:cTn>
                        </p:par>
                        <p:par>
                          <p:cTn id="60" fill="hold">
                            <p:stCondLst>
                              <p:cond delay="24050"/>
                            </p:stCondLst>
                            <p:childTnLst>
                              <p:par>
                                <p:cTn id="61" presetID="1" presetClass="exit" presetSubtype="0" fill="hold" nodeType="after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par>
                          <p:cTn id="63" fill="hold">
                            <p:stCondLst>
                              <p:cond delay="24050"/>
                            </p:stCondLst>
                            <p:childTnLst>
                              <p:par>
                                <p:cTn id="64" presetID="1" presetClass="entr" presetSubtype="0" fill="hold" nodeType="after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par>
                          <p:cTn id="66" fill="hold">
                            <p:stCondLst>
                              <p:cond delay="24050"/>
                            </p:stCondLst>
                            <p:childTnLst>
                              <p:par>
                                <p:cTn id="67" presetID="2" presetClass="exit" presetSubtype="3" fill="hold" nodeType="afterEffect">
                                  <p:stCondLst>
                                    <p:cond delay="0"/>
                                  </p:stCondLst>
                                  <p:childTnLst>
                                    <p:anim calcmode="lin" valueType="num">
                                      <p:cBhvr additive="base">
                                        <p:cTn id="68" dur="2000"/>
                                        <p:tgtEl>
                                          <p:spTgt spid="60"/>
                                        </p:tgtEl>
                                        <p:attrNameLst>
                                          <p:attrName>ppt_x</p:attrName>
                                        </p:attrNameLst>
                                      </p:cBhvr>
                                      <p:tavLst>
                                        <p:tav tm="0">
                                          <p:val>
                                            <p:strVal val="ppt_x"/>
                                          </p:val>
                                        </p:tav>
                                        <p:tav tm="100000">
                                          <p:val>
                                            <p:strVal val="1+ppt_w/2"/>
                                          </p:val>
                                        </p:tav>
                                      </p:tavLst>
                                    </p:anim>
                                    <p:anim calcmode="lin" valueType="num">
                                      <p:cBhvr additive="base">
                                        <p:cTn id="69" dur="2000"/>
                                        <p:tgtEl>
                                          <p:spTgt spid="60"/>
                                        </p:tgtEl>
                                        <p:attrNameLst>
                                          <p:attrName>ppt_y</p:attrName>
                                        </p:attrNameLst>
                                      </p:cBhvr>
                                      <p:tavLst>
                                        <p:tav tm="0">
                                          <p:val>
                                            <p:strVal val="ppt_y"/>
                                          </p:val>
                                        </p:tav>
                                        <p:tav tm="100000">
                                          <p:val>
                                            <p:strVal val="0-ppt_h/2"/>
                                          </p:val>
                                        </p:tav>
                                      </p:tavLst>
                                    </p:anim>
                                    <p:set>
                                      <p:cBhvr>
                                        <p:cTn id="70" dur="1" fill="hold">
                                          <p:stCondLst>
                                            <p:cond delay="1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5" grpId="1"/>
      <p:bldP spid="36" grpId="0"/>
      <p:bldP spid="36" grpId="1"/>
      <p:bldP spid="37" grpId="0"/>
      <p:bldP spid="37" grpId="1"/>
      <p:bldP spid="40" grpId="0"/>
      <p:bldP spid="40" grpId="1"/>
      <p:bldP spid="6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 </a:t>
            </a:r>
            <a:br>
              <a:rPr lang="en-US" dirty="0" smtClean="0"/>
            </a:br>
            <a:r>
              <a:rPr lang="en-US" dirty="0" smtClean="0"/>
              <a:t>Enclosed Space Production</a:t>
            </a:r>
            <a:endParaRPr lang="en-US" dirty="0"/>
          </a:p>
        </p:txBody>
      </p:sp>
      <p:sp>
        <p:nvSpPr>
          <p:cNvPr id="3" name="Content Placeholder 2"/>
          <p:cNvSpPr>
            <a:spLocks noGrp="1"/>
          </p:cNvSpPr>
          <p:nvPr>
            <p:ph idx="1"/>
          </p:nvPr>
        </p:nvSpPr>
        <p:spPr/>
        <p:txBody>
          <a:bodyPr>
            <a:normAutofit/>
          </a:bodyPr>
          <a:lstStyle/>
          <a:p>
            <a:r>
              <a:rPr lang="en-US" dirty="0" smtClean="0"/>
              <a:t>You must not enter an enclosed space structure until the air concentration level specified on the label is met or, if no air concentration level is specified, until after proper ventilation criteria is met for certain types of applications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048303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WPS Topics</a:t>
            </a:r>
            <a:endParaRPr lang="en-US" dirty="0"/>
          </a:p>
        </p:txBody>
      </p:sp>
      <p:sp>
        <p:nvSpPr>
          <p:cNvPr id="3" name="Content Placeholder 2"/>
          <p:cNvSpPr>
            <a:spLocks noGrp="1"/>
          </p:cNvSpPr>
          <p:nvPr>
            <p:ph idx="1"/>
          </p:nvPr>
        </p:nvSpPr>
        <p:spPr/>
        <p:txBody>
          <a:bodyPr/>
          <a:lstStyle/>
          <a:p>
            <a:r>
              <a:rPr lang="en-US" dirty="0" smtClean="0"/>
              <a:t>Employer responsibilities:</a:t>
            </a:r>
          </a:p>
          <a:p>
            <a:pPr lvl="1"/>
            <a:r>
              <a:rPr lang="en-US" sz="2800" dirty="0" smtClean="0"/>
              <a:t>Provide records or other information required by the WPS for inspection to an employee of EPA or any duly authorized representative of a federal, state or tribal agency responsible for pesticide enforcement  </a:t>
            </a:r>
          </a:p>
          <a:p>
            <a:pPr lvl="1"/>
            <a:r>
              <a:rPr lang="en-US" sz="2800" dirty="0"/>
              <a:t>Employers cannot punish </a:t>
            </a:r>
            <a:r>
              <a:rPr lang="en-US" sz="2800" dirty="0" smtClean="0"/>
              <a:t>you </a:t>
            </a:r>
            <a:r>
              <a:rPr lang="en-US" sz="2800" dirty="0"/>
              <a:t>for attempting to comply with </a:t>
            </a:r>
            <a:r>
              <a:rPr lang="en-US" sz="2800" dirty="0" smtClean="0"/>
              <a:t>WPS</a:t>
            </a:r>
          </a:p>
          <a:p>
            <a:r>
              <a:rPr lang="en-US" dirty="0" smtClean="0"/>
              <a:t>Workers:</a:t>
            </a:r>
          </a:p>
          <a:p>
            <a:pPr lvl="1"/>
            <a:r>
              <a:rPr lang="en-US" sz="2800" dirty="0" smtClean="0"/>
              <a:t>Report suspected use violations</a:t>
            </a:r>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851156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4431"/>
            <a:ext cx="8012723" cy="1116257"/>
          </a:xfrm>
        </p:spPr>
        <p:txBody>
          <a:bodyPr/>
          <a:lstStyle/>
          <a:p>
            <a:r>
              <a:rPr lang="en-US" dirty="0"/>
              <a:t>Acknowledgments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Version Dated: May 18, 2017</a:t>
            </a:r>
            <a:endParaRPr lang="en-US" dirty="0"/>
          </a:p>
        </p:txBody>
      </p:sp>
      <p:sp>
        <p:nvSpPr>
          <p:cNvPr id="11" name="TextBox 10"/>
          <p:cNvSpPr txBox="1"/>
          <p:nvPr/>
        </p:nvSpPr>
        <p:spPr>
          <a:xfrm>
            <a:off x="958361" y="1435771"/>
            <a:ext cx="6433039" cy="4801314"/>
          </a:xfrm>
          <a:prstGeom prst="rect">
            <a:avLst/>
          </a:prstGeom>
          <a:noFill/>
        </p:spPr>
        <p:txBody>
          <a:bodyPr wrap="square" rtlCol="0">
            <a:spAutoFit/>
          </a:bodyPr>
          <a:lstStyle/>
          <a:p>
            <a:r>
              <a:rPr lang="en-US" b="1" dirty="0" smtClean="0"/>
              <a:t>Primary Author</a:t>
            </a:r>
          </a:p>
          <a:p>
            <a:r>
              <a:rPr lang="en-US" dirty="0" smtClean="0"/>
              <a:t>Betsy Buffington, Iowa State University Extension</a:t>
            </a:r>
          </a:p>
          <a:p>
            <a:endParaRPr lang="en-US" b="1" dirty="0" smtClean="0"/>
          </a:p>
          <a:p>
            <a:r>
              <a:rPr lang="en-US" b="1" dirty="0" smtClean="0"/>
              <a:t>Project Coordinator</a:t>
            </a:r>
          </a:p>
          <a:p>
            <a:r>
              <a:rPr lang="en-US" dirty="0" smtClean="0"/>
              <a:t>Amy Bamber, Association of American Pesticide Control Officials</a:t>
            </a:r>
          </a:p>
          <a:p>
            <a:endParaRPr lang="en-US" b="1" dirty="0" smtClean="0"/>
          </a:p>
          <a:p>
            <a:r>
              <a:rPr lang="en-US" b="1" dirty="0" smtClean="0"/>
              <a:t>Content Developers</a:t>
            </a:r>
          </a:p>
          <a:p>
            <a:r>
              <a:rPr lang="en-US" dirty="0" smtClean="0"/>
              <a:t>Lisa Blecker, University of California, Davis Extension</a:t>
            </a:r>
            <a:endParaRPr lang="en-US" dirty="0"/>
          </a:p>
          <a:p>
            <a:r>
              <a:rPr lang="en-US" dirty="0"/>
              <a:t>Ofelio </a:t>
            </a:r>
            <a:r>
              <a:rPr lang="en-US" dirty="0" smtClean="0"/>
              <a:t>Borges, Washington State Department of Agriculture</a:t>
            </a:r>
            <a:endParaRPr lang="en-US" dirty="0"/>
          </a:p>
          <a:p>
            <a:r>
              <a:rPr lang="en-US" dirty="0" smtClean="0"/>
              <a:t>Ricardo Davalos, Florida Department of Agriculture</a:t>
            </a:r>
            <a:endParaRPr lang="en-US" dirty="0"/>
          </a:p>
          <a:p>
            <a:r>
              <a:rPr lang="en-US" dirty="0"/>
              <a:t>Irene </a:t>
            </a:r>
            <a:r>
              <a:rPr lang="en-US" dirty="0" smtClean="0"/>
              <a:t>King, New Mexico Department of Agriculture</a:t>
            </a:r>
            <a:endParaRPr lang="en-US" dirty="0"/>
          </a:p>
          <a:p>
            <a:r>
              <a:rPr lang="en-US" dirty="0" smtClean="0"/>
              <a:t>Kerry Richards, American Association of Pesticide Safety Educators</a:t>
            </a:r>
          </a:p>
          <a:p>
            <a:r>
              <a:rPr lang="en-US" dirty="0"/>
              <a:t>F</a:t>
            </a:r>
            <a:r>
              <a:rPr lang="en-US" dirty="0" smtClean="0"/>
              <a:t>lor Servin, Washington State Department of Labor and Industries</a:t>
            </a:r>
          </a:p>
          <a:p>
            <a:r>
              <a:rPr lang="en-US" dirty="0" smtClean="0"/>
              <a:t>Thia Walker, Colorado State University Extension</a:t>
            </a:r>
          </a:p>
          <a:p>
            <a:endParaRPr lang="en-US" b="1" dirty="0" smtClean="0"/>
          </a:p>
          <a:p>
            <a:r>
              <a:rPr lang="en-US" b="1" dirty="0" smtClean="0"/>
              <a:t>U.S. EPA Office of Pesticide Programs Reviewers</a:t>
            </a:r>
          </a:p>
          <a:p>
            <a:r>
              <a:rPr lang="en-US" dirty="0" smtClean="0"/>
              <a:t>Kathy Davis, Jennifer Park, Nancy Fitz, Richard Pont</a:t>
            </a:r>
            <a:endParaRPr lang="en-US" b="1" dirty="0" smtClean="0"/>
          </a:p>
        </p:txBody>
      </p:sp>
      <p:sp>
        <p:nvSpPr>
          <p:cNvPr id="7" name="TextBox 6"/>
          <p:cNvSpPr txBox="1"/>
          <p:nvPr/>
        </p:nvSpPr>
        <p:spPr>
          <a:xfrm>
            <a:off x="7823199" y="3928192"/>
            <a:ext cx="4191000" cy="923330"/>
          </a:xfrm>
          <a:prstGeom prst="rect">
            <a:avLst/>
          </a:prstGeom>
          <a:noFill/>
        </p:spPr>
        <p:txBody>
          <a:bodyPr wrap="square" rtlCol="0">
            <a:spAutoFit/>
          </a:bodyPr>
          <a:lstStyle/>
          <a:p>
            <a:r>
              <a:rPr lang="en-US" sz="1200" dirty="0"/>
              <a:t>This program was developed through a cooperative agreement between the US EPA (#X8-83616301) and University of California Davis Extension in cooperation with Oregon State University.</a:t>
            </a:r>
          </a:p>
          <a:p>
            <a:endParaRPr lang="en-US" dirty="0"/>
          </a:p>
        </p:txBody>
      </p:sp>
      <p:sp>
        <p:nvSpPr>
          <p:cNvPr id="8" name="TextBox 7"/>
          <p:cNvSpPr txBox="1"/>
          <p:nvPr/>
        </p:nvSpPr>
        <p:spPr>
          <a:xfrm>
            <a:off x="7785100" y="2233692"/>
            <a:ext cx="4267199" cy="1723549"/>
          </a:xfrm>
          <a:prstGeom prst="rect">
            <a:avLst/>
          </a:prstGeom>
          <a:noFill/>
        </p:spPr>
        <p:txBody>
          <a:bodyPr wrap="square" rtlCol="0">
            <a:spAutoFit/>
          </a:bodyPr>
          <a:lstStyle/>
          <a:p>
            <a:r>
              <a:rPr lang="en-US" sz="1400" b="1" dirty="0"/>
              <a:t>PERC Administrators</a:t>
            </a:r>
            <a:endParaRPr lang="en-US" sz="1400" dirty="0"/>
          </a:p>
          <a:p>
            <a:pPr lvl="0"/>
            <a:r>
              <a:rPr lang="en-US" sz="1400" dirty="0"/>
              <a:t>Suzanne Forsyth, University of California Davis Extension</a:t>
            </a:r>
          </a:p>
          <a:p>
            <a:pPr lvl="0"/>
            <a:r>
              <a:rPr lang="en-US" sz="1400" dirty="0"/>
              <a:t>Kaci Buhl, Oregon State University </a:t>
            </a:r>
          </a:p>
          <a:p>
            <a:pPr lvl="0"/>
            <a:r>
              <a:rPr lang="en-US" sz="1400" dirty="0"/>
              <a:t>Jeff Loux, University of California Davis Extension</a:t>
            </a:r>
          </a:p>
          <a:p>
            <a:pPr lvl="0"/>
            <a:r>
              <a:rPr lang="en-US" sz="1400" dirty="0"/>
              <a:t>Jeanne Kasai, U.S. EPA</a:t>
            </a:r>
          </a:p>
          <a:p>
            <a:r>
              <a:rPr lang="en-US" dirty="0"/>
              <a:t> </a:t>
            </a:r>
          </a:p>
          <a:p>
            <a:endParaRPr lang="en-US" dirty="0"/>
          </a:p>
        </p:txBody>
      </p:sp>
    </p:spTree>
    <p:extLst>
      <p:ext uri="{BB962C8B-B14F-4D97-AF65-F5344CB8AC3E}">
        <p14:creationId xmlns:p14="http://schemas.microsoft.com/office/powerpoint/2010/main" val="1993760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Pesticide Handler </a:t>
            </a:r>
            <a:r>
              <a:rPr lang="en-US" dirty="0"/>
              <a:t>T</a:t>
            </a:r>
            <a:r>
              <a:rPr lang="en-US" dirty="0" smtClean="0"/>
              <a:t>asks</a:t>
            </a:r>
            <a:endParaRPr lang="en-US" dirty="0"/>
          </a:p>
        </p:txBody>
      </p:sp>
      <p:sp>
        <p:nvSpPr>
          <p:cNvPr id="7" name="Content Placeholder 6"/>
          <p:cNvSpPr>
            <a:spLocks noGrp="1"/>
          </p:cNvSpPr>
          <p:nvPr>
            <p:ph idx="1"/>
          </p:nvPr>
        </p:nvSpPr>
        <p:spPr>
          <a:xfrm>
            <a:off x="6347790" y="1825625"/>
            <a:ext cx="5006009" cy="4351338"/>
          </a:xfrm>
        </p:spPr>
        <p:txBody>
          <a:bodyPr/>
          <a:lstStyle/>
          <a:p>
            <a:r>
              <a:rPr lang="en-US" dirty="0" smtClean="0"/>
              <a:t>Mix, load, apply pesticides</a:t>
            </a:r>
          </a:p>
          <a:p>
            <a:r>
              <a:rPr lang="en-US" dirty="0" smtClean="0"/>
              <a:t>Fix application equipment </a:t>
            </a:r>
          </a:p>
          <a:p>
            <a:r>
              <a:rPr lang="en-US" dirty="0" smtClean="0"/>
              <a:t>YES! Mechanics MAY BE handlers</a:t>
            </a:r>
          </a:p>
          <a:p>
            <a:r>
              <a:rPr lang="en-US" dirty="0" smtClean="0"/>
              <a:t>Must be 18 years old</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11" name="TextBox 10"/>
          <p:cNvSpPr txBox="1"/>
          <p:nvPr/>
        </p:nvSpPr>
        <p:spPr>
          <a:xfrm>
            <a:off x="130987" y="6518028"/>
            <a:ext cx="5316583" cy="369332"/>
          </a:xfrm>
          <a:prstGeom prst="rect">
            <a:avLst/>
          </a:prstGeom>
          <a:noFill/>
        </p:spPr>
        <p:txBody>
          <a:bodyPr wrap="square" rtlCol="0">
            <a:spAutoFit/>
          </a:bodyPr>
          <a:lstStyle/>
          <a:p>
            <a:r>
              <a:rPr lang="en-US" dirty="0" smtClean="0">
                <a:solidFill>
                  <a:prstClr val="black"/>
                </a:solidFill>
              </a:rPr>
              <a:t>Image credit: Chazzbo Media</a:t>
            </a:r>
            <a:endParaRPr lang="en-US" dirty="0">
              <a:solidFill>
                <a:prstClr val="black"/>
              </a:solidFill>
            </a:endParaRPr>
          </a:p>
        </p:txBody>
      </p:sp>
    </p:spTree>
    <p:extLst>
      <p:ext uri="{BB962C8B-B14F-4D97-AF65-F5344CB8AC3E}">
        <p14:creationId xmlns:p14="http://schemas.microsoft.com/office/powerpoint/2010/main" val="550498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Where You </a:t>
            </a:r>
            <a:r>
              <a:rPr lang="en-US" dirty="0"/>
              <a:t>M</a:t>
            </a:r>
            <a:r>
              <a:rPr lang="en-US" dirty="0" smtClean="0"/>
              <a:t>ay </a:t>
            </a:r>
            <a:r>
              <a:rPr lang="en-US" dirty="0"/>
              <a:t>E</a:t>
            </a:r>
            <a:r>
              <a:rPr lang="en-US" dirty="0" smtClean="0"/>
              <a:t>ncounter </a:t>
            </a:r>
            <a:r>
              <a:rPr lang="en-US" dirty="0"/>
              <a:t>P</a:t>
            </a:r>
            <a:r>
              <a:rPr lang="en-US" dirty="0" smtClean="0"/>
              <a:t>esticides at Work</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6122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Types</a:t>
            </a:r>
          </a:p>
        </p:txBody>
      </p:sp>
      <p:sp>
        <p:nvSpPr>
          <p:cNvPr id="17" name="Content Placeholder 16"/>
          <p:cNvSpPr>
            <a:spLocks noGrp="1"/>
          </p:cNvSpPr>
          <p:nvPr>
            <p:ph idx="1"/>
          </p:nvPr>
        </p:nvSpPr>
        <p:spPr>
          <a:xfrm>
            <a:off x="838200" y="1825625"/>
            <a:ext cx="4893860" cy="4351338"/>
          </a:xfrm>
        </p:spPr>
        <p:txBody>
          <a:bodyPr/>
          <a:lstStyle/>
          <a:p>
            <a:r>
              <a:rPr lang="en-US" dirty="0"/>
              <a:t>Insecticides – control insect </a:t>
            </a:r>
            <a:endParaRPr lang="en-US" dirty="0" smtClean="0"/>
          </a:p>
          <a:p>
            <a:r>
              <a:rPr lang="en-US" dirty="0" smtClean="0"/>
              <a:t>Herbicides </a:t>
            </a:r>
            <a:r>
              <a:rPr lang="en-US" dirty="0"/>
              <a:t>– control weeds</a:t>
            </a:r>
          </a:p>
          <a:p>
            <a:r>
              <a:rPr lang="en-US" dirty="0"/>
              <a:t>Fungicides – control fungi and disease organisms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0537" y="1784187"/>
            <a:ext cx="5912286" cy="4434214"/>
          </a:xfrm>
          <a:prstGeom prst="rect">
            <a:avLst/>
          </a:prstGeom>
        </p:spPr>
      </p:pic>
      <p:sp>
        <p:nvSpPr>
          <p:cNvPr id="5" name="TextBox 4"/>
          <p:cNvSpPr txBox="1"/>
          <p:nvPr/>
        </p:nvSpPr>
        <p:spPr>
          <a:xfrm>
            <a:off x="6065293" y="6488668"/>
            <a:ext cx="6126707"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spTree>
    <p:extLst>
      <p:ext uri="{BB962C8B-B14F-4D97-AF65-F5344CB8AC3E}">
        <p14:creationId xmlns:p14="http://schemas.microsoft.com/office/powerpoint/2010/main" val="10308336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c6fb5422289399909027122f3e6668cdef33d"/>
  <p:tag name="MMPROD_NEXTUNIQUEID" val="10011"/>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Worker Training&amp;quot;&quot;/&gt;&lt;property id=&quot;20307&quot; value=&quot;256&quot;/&gt;&lt;/object&gt;&lt;object type=&quot;3&quot; unique_id=&quot;1907569&quot;&gt;&lt;property id=&quot;20148&quot; value=&quot;5&quot;/&gt;&lt;property id=&quot;20300&quot; value=&quot;Slide 19 - &amp;quot;Common Signs and Symptoms&amp;quot;&quot;/&gt;&lt;property id=&quot;20307&quot; value=&quot;273&quot;/&gt;&lt;/object&gt;&lt;object type=&quot;3&quot; unique_id=&quot;1925001&quot;&gt;&lt;property id=&quot;20148&quot; value=&quot;5&quot;/&gt;&lt;property id=&quot;20300&quot; value=&quot;Slide 5 - &amp;quot;Agricultural Worker Tasks&amp;quot;&quot;/&gt;&lt;property id=&quot;20307&quot; value=&quot;332&quot;/&gt;&lt;/object&gt;&lt;object type=&quot;3&quot; unique_id=&quot;1925002&quot;&gt;&lt;property id=&quot;20148&quot; value=&quot;5&quot;/&gt;&lt;property id=&quot;20300&quot; value=&quot;Slide 6 - &amp;quot;Early-Entry Worker Tasks&amp;quot;&quot;/&gt;&lt;property id=&quot;20307&quot; value=&quot;333&quot;/&gt;&lt;/object&gt;&lt;object type=&quot;3&quot; unique_id=&quot;1925003&quot;&gt;&lt;property id=&quot;20148&quot; value=&quot;5&quot;/&gt;&lt;property id=&quot;20300&quot; value=&quot;Slide 7 - &amp;quot;Pesticide Handler Tasks&amp;quot;&quot;/&gt;&lt;property id=&quot;20307&quot; value=&quot;334&quot;/&gt;&lt;/object&gt;&lt;object type=&quot;3&quot; unique_id=&quot;1925004&quot;&gt;&lt;property id=&quot;20148&quot; value=&quot;5&quot;/&gt;&lt;property id=&quot;20300&quot; value=&quot;Slide 9 - &amp;quot;Pesticide Types&amp;quot;&quot;/&gt;&lt;property id=&quot;20307&quot; value=&quot;335&quot;/&gt;&lt;/object&gt;&lt;object type=&quot;3&quot; unique_id=&quot;1925005&quot;&gt;&lt;property id=&quot;20148&quot; value=&quot;5&quot;/&gt;&lt;property id=&quot;20300&quot; value=&quot;Slide 10 - &amp;quot;Pesticide Formulations&amp;quot;&quot;/&gt;&lt;property id=&quot;20307&quot; value=&quot;336&quot;/&gt;&lt;/object&gt;&lt;object type=&quot;3&quot; unique_id=&quot;1925006&quot;&gt;&lt;property id=&quot;20148&quot; value=&quot;5&quot;/&gt;&lt;property id=&quot;20300&quot; value=&quot;Slide 11 - &amp;quot;At Work, Pesticides and Pesticide Residues May be Found:&amp;quot;&quot;/&gt;&lt;property id=&quot;20307&quot; value=&quot;337&quot;/&gt;&lt;/object&gt;&lt;object type=&quot;3&quot; unique_id=&quot;1925007&quot;&gt;&lt;property id=&quot;20148&quot; value=&quot;5&quot;/&gt;&lt;property id=&quot;20300&quot; value=&quot;Slide 13 - &amp;quot;There are Four Routes of Pesticide Entry into the Body:&amp;quot;&quot;/&gt;&lt;property id=&quot;20307&quot; value=&quot;338&quot;/&gt;&lt;/object&gt;&lt;object type=&quot;3&quot; unique_id=&quot;1925008&quot;&gt;&lt;property id=&quot;20148&quot; value=&quot;5&quot;/&gt;&lt;property id=&quot;20300&quot; value=&quot;Slide 14 - &amp;quot;Routes of Entry: Dermal&amp;quot;&quot;/&gt;&lt;property id=&quot;20307&quot; value=&quot;339&quot;/&gt;&lt;/object&gt;&lt;object type=&quot;3&quot; unique_id=&quot;1925009&quot;&gt;&lt;property id=&quot;20148&quot; value=&quot;5&quot;/&gt;&lt;property id=&quot;20300&quot; value=&quot;Slide 15 - &amp;quot;Routes of Entry: Ocular&amp;quot;&quot;/&gt;&lt;property id=&quot;20307&quot; value=&quot;340&quot;/&gt;&lt;/object&gt;&lt;object type=&quot;3&quot; unique_id=&quot;1925010&quot;&gt;&lt;property id=&quot;20148&quot; value=&quot;5&quot;/&gt;&lt;property id=&quot;20300&quot; value=&quot;Slide 16 - &amp;quot;Routes of Entry: Inhalation&amp;quot;&quot;/&gt;&lt;property id=&quot;20307&quot; value=&quot;341&quot;/&gt;&lt;/object&gt;&lt;object type=&quot;3&quot; unique_id=&quot;1925011&quot;&gt;&lt;property id=&quot;20148&quot; value=&quot;5&quot;/&gt;&lt;property id=&quot;20300&quot; value=&quot;Slide 17 - &amp;quot;Routes of Entry: Oral&amp;quot;&quot;/&gt;&lt;property id=&quot;20307&quot; value=&quot;342&quot;/&gt;&lt;/object&gt;&lt;object type=&quot;3&quot; unique_id=&quot;1925013&quot;&gt;&lt;property id=&quot;20148&quot; value=&quot;5&quot;/&gt;&lt;property id=&quot;20300&quot; value=&quot;Slide 20 - &amp;quot;Symptoms of Exposure to Fumigants &amp;quot;&quot;/&gt;&lt;property id=&quot;20307&quot; value=&quot;344&quot;/&gt;&lt;/object&gt;&lt;object type=&quot;3&quot; unique_id=&quot;1925014&quot;&gt;&lt;property id=&quot;20148&quot; value=&quot;5&quot;/&gt;&lt;property id=&quot;20300&quot; value=&quot;Slide 21 - &amp;quot;Pesticide Poisoning Symptoms Can  be Confused with Other Illnesses &amp;quot;&quot;/&gt;&lt;property id=&quot;20307&quot; value=&quot;345&quot;/&gt;&lt;/object&gt;&lt;object type=&quot;3&quot; unique_id=&quot;1925015&quot;&gt;&lt;property id=&quot;20148&quot; value=&quot;5&quot;/&gt;&lt;property id=&quot;20300&quot; value=&quot;Slide 22 - &amp;quot;Mild Symptoms&amp;quot;&quot;/&gt;&lt;property id=&quot;20307&quot; value=&quot;346&quot;/&gt;&lt;/object&gt;&lt;object type=&quot;3&quot; unique_id=&quot;1925016&quot;&gt;&lt;property id=&quot;20148&quot; value=&quot;5&quot;/&gt;&lt;property id=&quot;20300&quot; value=&quot;Slide 23 - &amp;quot;Moderate Symptoms&amp;quot;&quot;/&gt;&lt;property id=&quot;20307&quot; value=&quot;347&quot;/&gt;&lt;/object&gt;&lt;object type=&quot;3&quot; unique_id=&quot;1925017&quot;&gt;&lt;property id=&quot;20148&quot; value=&quot;5&quot;/&gt;&lt;property id=&quot;20300&quot; value=&quot;Slide 24 - &amp;quot;Severe Symptoms&amp;quot;&quot;/&gt;&lt;property id=&quot;20307&quot; value=&quot;348&quot;/&gt;&lt;/object&gt;&lt;object type=&quot;3&quot; unique_id=&quot;1925018&quot;&gt;&lt;property id=&quot;20148&quot; value=&quot;5&quot;/&gt;&lt;property id=&quot;20300&quot; value=&quot;Slide 25 - &amp;quot;The Type and Severity of Symptoms  Depend on:&amp;quot;&quot;/&gt;&lt;property id=&quot;20307&quot; value=&quot;349&quot;/&gt;&lt;/object&gt;&lt;object type=&quot;3&quot; unique_id=&quot;1925019&quot;&gt;&lt;property id=&quot;20148&quot; value=&quot;5&quot;/&gt;&lt;property id=&quot;20300&quot; value=&quot;Slide 27 - &amp;quot;Hazards to Children and Pregnant Women&amp;quot;&quot;/&gt;&lt;property id=&quot;20307&quot; value=&quot;350&quot;/&gt;&lt;/object&gt;&lt;object type=&quot;3&quot; unique_id=&quot;1925020&quot;&gt;&lt;property id=&quot;20148&quot; value=&quot;5&quot;/&gt;&lt;property id=&quot;20300&quot; value=&quot;Slide 28 - &amp;quot;Potential Hazards from Pesticides&amp;quot;&quot;/&gt;&lt;property id=&quot;20307&quot; value=&quot;351&quot;/&gt;&lt;/object&gt;&lt;object type=&quot;3&quot; unique_id=&quot;1925021&quot;&gt;&lt;property id=&quot;20148&quot; value=&quot;5&quot;/&gt;&lt;property id=&quot;20300&quot; value=&quot;Slide 29 - &amp;quot;Chronic Pesticide Hazards&amp;quot;&quot;/&gt;&lt;property id=&quot;20307&quot; value=&quot;352&quot;/&gt;&lt;/object&gt;&lt;object type=&quot;3&quot; unique_id=&quot;1925022&quot;&gt;&lt;property id=&quot;20148&quot; value=&quot;5&quot;/&gt;&lt;property id=&quot;20300&quot; value=&quot;Slide 30 - &amp;quot;Sensitization&amp;quot;&quot;/&gt;&lt;property id=&quot;20307&quot; value=&quot;353&quot;/&gt;&lt;/object&gt;&lt;object type=&quot;3&quot; unique_id=&quot;1925023&quot;&gt;&lt;property id=&quot;20148&quot; value=&quot;5&quot;/&gt;&lt;property id=&quot;20300&quot; value=&quot;Slide 37 - &amp;quot;Reduce Pesticide Residue on Clothing&amp;quot;&quot;/&gt;&lt;property id=&quot;20307&quot; value=&quot;354&quot;/&gt;&lt;/object&gt;&lt;object type=&quot;3&quot; unique_id=&quot;1925024&quot;&gt;&lt;property id=&quot;20148&quot; value=&quot;5&quot;/&gt;&lt;property id=&quot;20300&quot; value=&quot;Slide 32 - &amp;quot;Recognize and Understand the Meaning of Posted Warning Signs&amp;quot;&quot;/&gt;&lt;property id=&quot;20307&quot; value=&quot;355&quot;/&gt;&lt;/object&gt;&lt;object type=&quot;3&quot; unique_id=&quot;1925025&quot;&gt;&lt;property id=&quot;20148&quot; value=&quot;5&quot;/&gt;&lt;property id=&quot;20300&quot; value=&quot;Slide 33 - &amp;quot;Follow Directions and/or Signs About Keeping Out of Pesticide Treated Areas&amp;quot;&quot;/&gt;&lt;property id=&quot;20307&quot; value=&quot;356&quot;/&gt;&lt;/object&gt;&lt;object type=&quot;3&quot; unique_id=&quot;1925026&quot;&gt;&lt;property id=&quot;20148&quot; value=&quot;5&quot;/&gt;&lt;property id=&quot;20300&quot; value=&quot;Slide 34 - &amp;quot;You Can Limit Your Exposures to Pesticides By:&amp;quot;&quot;/&gt;&lt;property id=&quot;20307&quot; value=&quot;357&quot;/&gt;&lt;/object&gt;&lt;object type=&quot;3&quot; unique_id=&quot;1925027&quot;&gt;&lt;property id=&quot;20148&quot; value=&quot;5&quot;/&gt;&lt;property id=&quot;20300&quot; value=&quot;Slide 35 - &amp;quot;Wash and Change into Clean Clothes&amp;quot;&quot;/&gt;&lt;property id=&quot;20307&quot; value=&quot;358&quot;/&gt;&lt;/object&gt;&lt;object type=&quot;3&quot; unique_id=&quot;1925028&quot;&gt;&lt;property id=&quot;20148&quot; value=&quot;5&quot;/&gt;&lt;property id=&quot;20300&quot; value=&quot;Slide 36 - &amp;quot;After Working in Pesticide Treated Areas&amp;quot;&quot;/&gt;&lt;property id=&quot;20307&quot; value=&quot;359&quot;/&gt;&lt;/object&gt;&lt;object type=&quot;3&quot; unique_id=&quot;1925029&quot;&gt;&lt;property id=&quot;20148&quot; value=&quot;5&quot;/&gt;&lt;property id=&quot;20300&quot; value=&quot;Slide 38 - &amp;quot;Wash Work Clothes &amp;quot;&quot;/&gt;&lt;property id=&quot;20307&quot; value=&quot;360&quot;/&gt;&lt;/object&gt;&lt;object type=&quot;3&quot; unique_id=&quot;1925030&quot;&gt;&lt;property id=&quot;20148&quot; value=&quot;5&quot;/&gt;&lt;property id=&quot;20300&quot; value=&quot;Slide 39 - &amp;quot;Do Not Take Pesticides or Pesticide Containers Used at Work to your Home&amp;quot;&quot;/&gt;&lt;property id=&quot;20307&quot; value=&quot;361&quot;/&gt;&lt;/object&gt;&lt;object type=&quot;3&quot; unique_id=&quot;1925031&quot;&gt;&lt;property id=&quot;20148&quot; value=&quot;5&quot;/&gt;&lt;property id=&quot;20300&quot; value=&quot;Slide 40 - &amp;quot;Keep Children and Family Members Away from Pesticide Treated Areas&amp;quot;&quot;/&gt;&lt;property id=&quot;20307&quot; value=&quot;362&quot;/&gt;&lt;/object&gt;&lt;object type=&quot;3&quot; unique_id=&quot;1925032&quot;&gt;&lt;property id=&quot;20148&quot; value=&quot;5&quot;/&gt;&lt;property id=&quot;20300&quot; value=&quot;Slide 42 - &amp;quot;What is Decontamination?&amp;quot;&quot;/&gt;&lt;property id=&quot;20307&quot; value=&quot;363&quot;/&gt;&lt;/object&gt;&lt;object type=&quot;3&quot; unique_id=&quot;1925033&quot;&gt;&lt;property id=&quot;20148&quot; value=&quot;5&quot;/&gt;&lt;property id=&quot;20300&quot; value=&quot;Slide 43 - &amp;quot;Agricultural Workers Routine Decontamination&amp;quot;&quot;/&gt;&lt;property id=&quot;20307&quot; value=&quot;364&quot;/&gt;&lt;/object&gt;&lt;object type=&quot;3&quot; unique_id=&quot;1925035&quot;&gt;&lt;property id=&quot;20148&quot; value=&quot;5&quot;/&gt;&lt;property id=&quot;20300&quot; value=&quot;Slide 44 - &amp;quot;Emergency Decontamination Procedures For Skin Exposure&amp;quot;&quot;/&gt;&lt;property id=&quot;20307&quot; value=&quot;366&quot;/&gt;&lt;/object&gt;&lt;object type=&quot;3&quot; unique_id=&quot;1925036&quot;&gt;&lt;property id=&quot;20148&quot; value=&quot;5&quot;/&gt;&lt;property id=&quot;20300&quot; value=&quot;Slide 45 - &amp;quot;Safety Data Sheets&amp;quot;&quot;/&gt;&lt;property id=&quot;20307&quot; value=&quot;367&quot;/&gt;&lt;/object&gt;&lt;object type=&quot;3&quot; unique_id=&quot;1925037&quot;&gt;&lt;property id=&quot;20148&quot; value=&quot;5&quot;/&gt;&lt;property id=&quot;20300&quot; value=&quot;Slide 46 - &amp;quot;How and When to Obtain Emergency Medical Care&amp;quot;&quot;/&gt;&lt;property id=&quot;20307&quot; value=&quot;368&quot;/&gt;&lt;/object&gt;&lt;object type=&quot;3&quot; unique_id=&quot;1925038&quot;&gt;&lt;property id=&quot;20148&quot; value=&quot;5&quot;/&gt;&lt;property id=&quot;20300&quot; value=&quot;Slide 47 - &amp;quot;First Aid for Skin Exposure&amp;quot;&quot;/&gt;&lt;property id=&quot;20307&quot; value=&quot;369&quot;/&gt;&lt;/object&gt;&lt;object type=&quot;3&quot; unique_id=&quot;1925039&quot;&gt;&lt;property id=&quot;20148&quot; value=&quot;5&quot;/&gt;&lt;property id=&quot;20300&quot; value=&quot;Slide 48 - &amp;quot;First Aid for Eye Exposure&amp;quot;&quot;/&gt;&lt;property id=&quot;20307&quot; value=&quot;370&quot;/&gt;&lt;/object&gt;&lt;object type=&quot;3&quot; unique_id=&quot;1925040&quot;&gt;&lt;property id=&quot;20148&quot; value=&quot;5&quot;/&gt;&lt;property id=&quot;20300&quot; value=&quot;Slide 49 - &amp;quot;First Aid for Inhalation Exposure&amp;quot;&quot;/&gt;&lt;property id=&quot;20307&quot; value=&quot;371&quot;/&gt;&lt;/object&gt;&lt;object type=&quot;3&quot; unique_id=&quot;1925041&quot;&gt;&lt;property id=&quot;20148&quot; value=&quot;5&quot;/&gt;&lt;property id=&quot;20300&quot; value=&quot;Slide 50 - &amp;quot;First Aid for Oral Exposure&amp;quot;&quot;/&gt;&lt;property id=&quot;20307&quot; value=&quot;372&quot;/&gt;&lt;/object&gt;&lt;object type=&quot;3&quot; unique_id=&quot;1925042&quot;&gt;&lt;property id=&quot;20148&quot; value=&quot;5&quot;/&gt;&lt;property id=&quot;20300&quot; value=&quot;Slide 52 - &amp;quot;Employer’s WPS Responsibilities&amp;quot;&quot;/&gt;&lt;property id=&quot;20307&quot; value=&quot;373&quot;/&gt;&lt;/object&gt;&lt;object type=&quot;3&quot; unique_id=&quot;1925043&quot;&gt;&lt;property id=&quot;20148&quot; value=&quot;5&quot;/&gt;&lt;property id=&quot;20300&quot; value=&quot;Slide 53 - &amp;quot;Employer’s WPS Responsibilities&amp;quot;&quot;/&gt;&lt;property id=&quot;20307&quot; value=&quot;374&quot;/&gt;&lt;/object&gt;&lt;object type=&quot;3&quot; unique_id=&quot;1925044&quot;&gt;&lt;property id=&quot;20148&quot; value=&quot;5&quot;/&gt;&lt;property id=&quot;20300&quot; value=&quot;Slide 54 - &amp;quot;Employer’s WPS Responsibilities&amp;quot;&quot;/&gt;&lt;property id=&quot;20307&quot; value=&quot;375&quot;/&gt;&lt;/object&gt;&lt;object type=&quot;3&quot; unique_id=&quot;1925049&quot;&gt;&lt;property id=&quot;20148&quot; value=&quot;5&quot;/&gt;&lt;property id=&quot;20300&quot; value=&quot;Slide 59 - &amp;quot;Other Employer Responsibilities in Relation to Pesticide Information&amp;quot;&quot;/&gt;&lt;property id=&quot;20307&quot; value=&quot;380&quot;/&gt;&lt;/object&gt;&lt;object type=&quot;3&quot; unique_id=&quot;1925050&quot;&gt;&lt;property id=&quot;20148&quot; value=&quot;5&quot;/&gt;&lt;property id=&quot;20300&quot; value=&quot;Slide 60 - &amp;quot; Decontamination Supplies for  Agricultural Workers &amp;quot;&quot;/&gt;&lt;property id=&quot;20307&quot; value=&quot;381&quot;/&gt;&lt;/object&gt;&lt;object type=&quot;3&quot; unique_id=&quot;1925053&quot;&gt;&lt;property id=&quot;20148&quot; value=&quot;5&quot;/&gt;&lt;property id=&quot;20300&quot; value=&quot;Slide 61 - &amp;quot;Provide Emergency Medical Assistance&amp;quot;&quot;/&gt;&lt;property id=&quot;20307&quot; value=&quot;384&quot;/&gt;&lt;/object&gt;&lt;object type=&quot;3&quot; unique_id=&quot;1925056&quot;&gt;&lt;property id=&quot;20148&quot; value=&quot;5&quot;/&gt;&lt;property id=&quot;20300&quot; value=&quot;Slide 64 - &amp;quot;Application Exclusion Zone in Outdoor Production&amp;quot;&quot;/&gt;&lt;property id=&quot;20307&quot; value=&quot;387&quot;/&gt;&lt;/object&gt;&lt;object type=&quot;3&quot; unique_id=&quot;1925057&quot;&gt;&lt;property id=&quot;20148&quot; value=&quot;5&quot;/&gt;&lt;property id=&quot;20300&quot; value=&quot;Slide 65 - &amp;quot;AEZs on Field Borders&amp;quot;&quot;/&gt;&lt;property id=&quot;20307&quot; value=&quot;388&quot;/&gt;&lt;/object&gt;&lt;object type=&quot;3&quot; unique_id=&quot;1925058&quot;&gt;&lt;property id=&quot;20148&quot; value=&quot;5&quot;/&gt;&lt;property id=&quot;20300&quot; value=&quot;Slide 66 - &amp;quot;Protections During Applications:  Enclosed Space Production&amp;quot;&quot;/&gt;&lt;property id=&quot;20307&quot; value=&quot;389&quot;/&gt;&lt;/object&gt;&lt;object type=&quot;3&quot; unique_id=&quot;1925059&quot;&gt;&lt;property id=&quot;20148&quot; value=&quot;5&quot;/&gt;&lt;property id=&quot;20300&quot; value=&quot;Slide 67 - &amp;quot;Other WPS Topics&amp;quot;&quot;/&gt;&lt;property id=&quot;20307&quot; value=&quot;390&quot;/&gt;&lt;/object&gt;&lt;object type=&quot;3&quot; unique_id=&quot;1926360&quot;&gt;&lt;property id=&quot;20148&quot; value=&quot;5&quot;/&gt;&lt;property id=&quot;20300&quot; value=&quot;Slide 55 - &amp;quot;Pesticide Safety Training&amp;quot;&quot;/&gt;&lt;property id=&quot;20307&quot; value=&quot;391&quot;/&gt;&lt;/object&gt;&lt;object type=&quot;3&quot; unique_id=&quot;1926361&quot;&gt;&lt;property id=&quot;20148&quot; value=&quot;5&quot;/&gt;&lt;property id=&quot;20300&quot; value=&quot;Slide 56 - &amp;quot;Pesticide Safety Information &amp;quot;&quot;/&gt;&lt;property id=&quot;20307&quot; value=&quot;392&quot;/&gt;&lt;/object&gt;&lt;object type=&quot;3&quot; unique_id=&quot;1926362&quot;&gt;&lt;property id=&quot;20148&quot; value=&quot;5&quot;/&gt;&lt;property id=&quot;20300&quot; value=&quot;Slide 57 - &amp;quot;Pesticide Application Information and Safety Data Sheets&amp;quot;&quot;/&gt;&lt;property id=&quot;20307&quot; value=&quot;393&quot;/&gt;&lt;/object&gt;&lt;object type=&quot;3&quot; unique_id=&quot;1926363&quot;&gt;&lt;property id=&quot;20148&quot; value=&quot;5&quot;/&gt;&lt;property id=&quot;20300&quot; value=&quot;Slide 58 - &amp;quot;Requesting Pesticide Application Information and Safety Data Sheets&amp;quot;&quot;/&gt;&lt;property id=&quot;20307&quot; value=&quot;394&quot;/&gt;&lt;/object&gt;&lt;object type=&quot;3&quot; unique_id=&quot;1926364&quot;&gt;&lt;property id=&quot;20148&quot; value=&quot;5&quot;/&gt;&lt;property id=&quot;20300&quot; value=&quot;Slide 62 - &amp;quot;Oral and Posted Notification of Treated Areas&amp;quot;&quot;/&gt;&lt;property id=&quot;20307&quot; value=&quot;395&quot;/&gt;&lt;/object&gt;&lt;object type=&quot;3&quot; unique_id=&quot;1926365&quot;&gt;&lt;property id=&quot;20148&quot; value=&quot;5&quot;/&gt;&lt;property id=&quot;20300&quot; value=&quot;Slide 63 - &amp;quot;Protections During Applications: Outdoor Production&amp;quot;&quot;/&gt;&lt;property id=&quot;20307&quot; value=&quot;396&quot;/&gt;&lt;/object&gt;&lt;object type=&quot;3&quot; unique_id=&quot;1929140&quot;&gt;&lt;property id=&quot;20148&quot; value=&quot;5&quot;/&gt;&lt;property id=&quot;20300&quot; value=&quot;Slide 2&quot;/&gt;&lt;property id=&quot;20307&quot; value=&quot;398&quot;/&gt;&lt;/object&gt;&lt;object type=&quot;3&quot; unique_id=&quot;1929141&quot;&gt;&lt;property id=&quot;20148&quot; value=&quot;5&quot;/&gt;&lt;property id=&quot;20300&quot; value=&quot;Slide 3 - &amp;quot;Using these slides to train: Pesticide Workers &amp;quot;&quot;/&gt;&lt;property id=&quot;20307&quot; value=&quot;397&quot;/&gt;&lt;/object&gt;&lt;object type=&quot;3&quot; unique_id=&quot;1930267&quot;&gt;&lt;property id=&quot;20148&quot; value=&quot;5&quot;/&gt;&lt;property id=&quot;20300&quot; value=&quot;Slide 68 - &amp;quot;Acknowledgments&amp;quot;&quot;/&gt;&lt;property id=&quot;20307&quot; value=&quot;399&quot;/&gt;&lt;/object&gt;&lt;object type=&quot;3&quot; unique_id=&quot;1934847&quot;&gt;&lt;property id=&quot;20148&quot; value=&quot;5&quot;/&gt;&lt;property id=&quot;20300&quot; value=&quot;Slide 4 - &amp;quot;Employee Tasks&amp;quot;&quot;/&gt;&lt;property id=&quot;20307&quot; value=&quot;400&quot;/&gt;&lt;/object&gt;&lt;object type=&quot;3&quot; unique_id=&quot;1934848&quot;&gt;&lt;property id=&quot;20148&quot; value=&quot;5&quot;/&gt;&lt;property id=&quot;20300&quot; value=&quot;Slide 8 - &amp;quot;Where You May Encounter Pesticides at Work&amp;quot;&quot;/&gt;&lt;property id=&quot;20307&quot; value=&quot;401&quot;/&gt;&lt;/object&gt;&lt;object type=&quot;3&quot; unique_id=&quot;1934849&quot;&gt;&lt;property id=&quot;20148&quot; value=&quot;5&quot;/&gt;&lt;property id=&quot;20300&quot; value=&quot;Slide 12 - &amp;quot;How Pesticides Can Enter Your Body&amp;quot;&quot;/&gt;&lt;property id=&quot;20307&quot; value=&quot;402&quot;/&gt;&lt;/object&gt;&lt;object type=&quot;3&quot; unique_id=&quot;1934850&quot;&gt;&lt;property id=&quot;20148&quot; value=&quot;5&quot;/&gt;&lt;property id=&quot;20300&quot; value=&quot;Slide 18 - &amp;quot;Signs and Symptoms of Pesticide Poisoning&amp;quot;&quot;/&gt;&lt;property id=&quot;20307&quot; value=&quot;403&quot;/&gt;&lt;/object&gt;&lt;object type=&quot;3&quot; unique_id=&quot;1934851&quot;&gt;&lt;property id=&quot;20148&quot; value=&quot;5&quot;/&gt;&lt;property id=&quot;20300&quot; value=&quot;Slide 26 - &amp;quot;Potential Hazards&amp;quot;&quot;/&gt;&lt;property id=&quot;20307&quot; value=&quot;404&quot;/&gt;&lt;/object&gt;&lt;object type=&quot;3&quot; unique_id=&quot;1934852&quot;&gt;&lt;property id=&quot;20148&quot; value=&quot;5&quot;/&gt;&lt;property id=&quot;20300&quot; value=&quot;Slide 31 - &amp;quot;Ways to Reduce Pesticide Exposure&amp;quot;&quot;/&gt;&lt;property id=&quot;20307&quot; value=&quot;405&quot;/&gt;&lt;/object&gt;&lt;object type=&quot;3&quot; unique_id=&quot;1934853&quot;&gt;&lt;property id=&quot;20148&quot; value=&quot;5&quot;/&gt;&lt;property id=&quot;20300&quot; value=&quot;Slide 41 - &amp;quot;Decontamination and First Aid&amp;quot;&quot;/&gt;&lt;property id=&quot;20307&quot; value=&quot;406&quot;/&gt;&lt;/object&gt;&lt;object type=&quot;3&quot; unique_id=&quot;1934854&quot;&gt;&lt;property id=&quot;20148&quot; value=&quot;5&quot;/&gt;&lt;property id=&quot;20300&quot; value=&quot;Slide 51 - &amp;quot;Your Employer’s Responsibilities&amp;quot;&quot;/&gt;&lt;property id=&quot;20307&quot; value=&quot;407&quot;/&gt;&lt;/object&gt;&lt;/object&gt;&lt;object type=&quot;8&quot; unique_id=&quot;1002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4731</TotalTime>
  <Words>11290</Words>
  <Application>Microsoft Office PowerPoint</Application>
  <PresentationFormat>Widescreen</PresentationFormat>
  <Paragraphs>874</Paragraphs>
  <Slides>68</Slides>
  <Notes>68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68</vt:i4>
      </vt:variant>
    </vt:vector>
  </HeadingPairs>
  <TitlesOfParts>
    <vt:vector size="76" baseType="lpstr">
      <vt:lpstr>MS PGothic</vt:lpstr>
      <vt:lpstr>MS PGothic</vt:lpstr>
      <vt:lpstr>Arial</vt:lpstr>
      <vt:lpstr>Calibri</vt:lpstr>
      <vt:lpstr>Calibri Light</vt:lpstr>
      <vt:lpstr>Times New Roman</vt:lpstr>
      <vt:lpstr>Office Theme</vt:lpstr>
      <vt:lpstr>3_Office Theme</vt:lpstr>
      <vt:lpstr>Worker Training</vt:lpstr>
      <vt:lpstr>PowerPoint Presentation</vt:lpstr>
      <vt:lpstr>Using these slides to train: Pesticide Workers </vt:lpstr>
      <vt:lpstr>Employee Tasks</vt:lpstr>
      <vt:lpstr>Agricultural Worker Tasks</vt:lpstr>
      <vt:lpstr>Early-Entry Worker Tasks</vt:lpstr>
      <vt:lpstr>Pesticide Handler Tasks</vt:lpstr>
      <vt:lpstr>Where You May Encounter Pesticides at Work</vt:lpstr>
      <vt:lpstr>Pesticide Types</vt:lpstr>
      <vt:lpstr>Pesticide Formulations</vt:lpstr>
      <vt:lpstr>At Work, Pesticides and Pesticide Residues May be Found:</vt:lpstr>
      <vt:lpstr>How Pesticides Can Enter Your Body</vt:lpstr>
      <vt:lpstr>There are Four Routes of Pesticide Entry into the Body:</vt:lpstr>
      <vt:lpstr>Routes of Entry: Dermal</vt:lpstr>
      <vt:lpstr>Routes of Entry: Ocular</vt:lpstr>
      <vt:lpstr>Routes of Entry: Inhalation</vt:lpstr>
      <vt:lpstr>Routes of Entry: Oral</vt:lpstr>
      <vt:lpstr>Signs and Symptoms of Pesticide Poisoning</vt:lpstr>
      <vt:lpstr>Common Signs and Symptoms</vt:lpstr>
      <vt:lpstr>Symptoms of Exposure to Fumigants </vt:lpstr>
      <vt:lpstr>Pesticide Poisoning Symptoms Can  be Confused with Other Illnesses </vt:lpstr>
      <vt:lpstr>Mild Symptoms</vt:lpstr>
      <vt:lpstr>Moderate Symptoms</vt:lpstr>
      <vt:lpstr>Severe Symptoms</vt:lpstr>
      <vt:lpstr>The Type and Severity of Symptoms  Depend on:</vt:lpstr>
      <vt:lpstr>Potential Hazards</vt:lpstr>
      <vt:lpstr>Hazards to Children and Pregnant Women</vt:lpstr>
      <vt:lpstr>Potential Hazards from Pesticides</vt:lpstr>
      <vt:lpstr>Chronic Pesticide Hazards</vt:lpstr>
      <vt:lpstr>Sensitization</vt:lpstr>
      <vt:lpstr>Ways to Reduce Pesticide Exposure</vt:lpstr>
      <vt:lpstr>Recognize and Understand the Meaning of Posted Warning Signs</vt:lpstr>
      <vt:lpstr>Follow Directions and/or Signs About Keeping Out of Pesticide Treated Areas</vt:lpstr>
      <vt:lpstr>You Can Limit Your Exposures to Pesticides By:</vt:lpstr>
      <vt:lpstr>Wash and Change into Clean Clothes</vt:lpstr>
      <vt:lpstr>After Working in Pesticide Treated Areas</vt:lpstr>
      <vt:lpstr>Reduce Pesticide Residue on Clothing</vt:lpstr>
      <vt:lpstr>Wash Work Clothes </vt:lpstr>
      <vt:lpstr>Do Not Take Pesticides or Pesticide Containers Used at Work to your Home</vt:lpstr>
      <vt:lpstr>Keep Children and Family Members Away from Pesticide Treated Areas</vt:lpstr>
      <vt:lpstr>Decontamination and First Aid</vt:lpstr>
      <vt:lpstr>What is Decontamination?</vt:lpstr>
      <vt:lpstr>Agricultural Workers Routine Decontamination</vt:lpstr>
      <vt:lpstr>Emergency Decontamination Procedures for Skin Exposure</vt:lpstr>
      <vt:lpstr>Safety Data Sheets</vt:lpstr>
      <vt:lpstr>How and When to Obtain Emergency Medical Care</vt:lpstr>
      <vt:lpstr>First Aid for Skin Exposure</vt:lpstr>
      <vt:lpstr>First Aid for Eye Exposure</vt:lpstr>
      <vt:lpstr>First Aid for Inhalation Exposure</vt:lpstr>
      <vt:lpstr>First Aid for Oral Exposure</vt:lpstr>
      <vt:lpstr>Your Employer’s Responsibilities</vt:lpstr>
      <vt:lpstr>Employer’s WPS Responsibilities</vt:lpstr>
      <vt:lpstr>Employer’s WPS Responsibilities</vt:lpstr>
      <vt:lpstr>Employer’s WPS Responsibilities</vt:lpstr>
      <vt:lpstr>Pesticide Safety Training</vt:lpstr>
      <vt:lpstr>Pesticide Safety Information </vt:lpstr>
      <vt:lpstr>Pesticide Application Information and Safety Data Sheets</vt:lpstr>
      <vt:lpstr>Requesting Pesticide Application Information and Safety Data Sheets</vt:lpstr>
      <vt:lpstr>Other Employer Responsibilities in Relation to Pesticide Information</vt:lpstr>
      <vt:lpstr> Decontamination Supplies for  Agricultural Workers </vt:lpstr>
      <vt:lpstr>Provide Emergency Medical Assistance</vt:lpstr>
      <vt:lpstr>Oral and Posted Notification of Treated Areas</vt:lpstr>
      <vt:lpstr>Protections During Applications: Outdoor Production</vt:lpstr>
      <vt:lpstr>Application Exclusion Zone in Outdoor Production</vt:lpstr>
      <vt:lpstr>AEZs on Field Borders</vt:lpstr>
      <vt:lpstr>Protections During Applications:  Enclosed Space Production</vt:lpstr>
      <vt:lpstr>Other WPS Topics</vt:lpstr>
      <vt:lpstr>Acknowledgments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Buhl;jamora@pacbell.net</dc:creator>
  <cp:lastModifiedBy>Suzanne P Forsyth</cp:lastModifiedBy>
  <cp:revision>118</cp:revision>
  <dcterms:created xsi:type="dcterms:W3CDTF">2016-09-27T14:35:40Z</dcterms:created>
  <dcterms:modified xsi:type="dcterms:W3CDTF">2017-05-18T21:56:24Z</dcterms:modified>
</cp:coreProperties>
</file>