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203"/>
  </p:sldMasterIdLst>
  <p:notesMasterIdLst>
    <p:notesMasterId r:id="rId248"/>
  </p:notesMasterIdLst>
  <p:handoutMasterIdLst>
    <p:handoutMasterId r:id="rId249"/>
  </p:handoutMasterIdLst>
  <p:sldIdLst>
    <p:sldId id="629" r:id="rId204"/>
    <p:sldId id="630" r:id="rId205"/>
    <p:sldId id="633" r:id="rId206"/>
    <p:sldId id="632" r:id="rId207"/>
    <p:sldId id="517" r:id="rId208"/>
    <p:sldId id="533" r:id="rId209"/>
    <p:sldId id="569" r:id="rId210"/>
    <p:sldId id="571" r:id="rId211"/>
    <p:sldId id="570" r:id="rId212"/>
    <p:sldId id="634" r:id="rId213"/>
    <p:sldId id="635" r:id="rId214"/>
    <p:sldId id="636" r:id="rId215"/>
    <p:sldId id="563" r:id="rId216"/>
    <p:sldId id="557" r:id="rId217"/>
    <p:sldId id="558" r:id="rId218"/>
    <p:sldId id="560" r:id="rId219"/>
    <p:sldId id="561" r:id="rId220"/>
    <p:sldId id="559" r:id="rId221"/>
    <p:sldId id="554" r:id="rId222"/>
    <p:sldId id="574" r:id="rId223"/>
    <p:sldId id="575" r:id="rId224"/>
    <p:sldId id="576" r:id="rId225"/>
    <p:sldId id="638" r:id="rId226"/>
    <p:sldId id="578" r:id="rId227"/>
    <p:sldId id="579" r:id="rId228"/>
    <p:sldId id="580" r:id="rId229"/>
    <p:sldId id="581" r:id="rId230"/>
    <p:sldId id="582" r:id="rId231"/>
    <p:sldId id="587" r:id="rId232"/>
    <p:sldId id="478" r:id="rId233"/>
    <p:sldId id="583" r:id="rId234"/>
    <p:sldId id="584" r:id="rId235"/>
    <p:sldId id="637" r:id="rId236"/>
    <p:sldId id="346" r:id="rId237"/>
    <p:sldId id="640" r:id="rId238"/>
    <p:sldId id="599" r:id="rId239"/>
    <p:sldId id="614" r:id="rId240"/>
    <p:sldId id="596" r:id="rId241"/>
    <p:sldId id="617" r:id="rId242"/>
    <p:sldId id="610" r:id="rId243"/>
    <p:sldId id="626" r:id="rId244"/>
    <p:sldId id="595" r:id="rId245"/>
    <p:sldId id="600" r:id="rId246"/>
    <p:sldId id="603" r:id="rId24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5973" autoAdjust="0"/>
  </p:normalViewPr>
  <p:slideViewPr>
    <p:cSldViewPr>
      <p:cViewPr varScale="1">
        <p:scale>
          <a:sx n="71" d="100"/>
          <a:sy n="71" d="100"/>
        </p:scale>
        <p:origin x="355" y="62"/>
      </p:cViewPr>
      <p:guideLst>
        <p:guide orient="horz" pos="2160"/>
        <p:guide pos="2880"/>
      </p:guideLst>
    </p:cSldViewPr>
  </p:slideViewPr>
  <p:outlineViewPr>
    <p:cViewPr>
      <p:scale>
        <a:sx n="100" d="100"/>
        <a:sy n="100" d="100"/>
      </p:scale>
      <p:origin x="0" y="0"/>
    </p:cViewPr>
  </p:outlineViewPr>
  <p:notesTextViewPr>
    <p:cViewPr>
      <p:scale>
        <a:sx n="100" d="100"/>
        <a:sy n="100" d="100"/>
      </p:scale>
      <p:origin x="0" y="0"/>
    </p:cViewPr>
  </p:notesTextViewPr>
  <p:notesViewPr>
    <p:cSldViewPr>
      <p:cViewPr varScale="1">
        <p:scale>
          <a:sx n="68" d="100"/>
          <a:sy n="68" d="100"/>
        </p:scale>
        <p:origin x="3101"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customXml" Target="../customXml/item138.xml"/><Relationship Id="rId159" Type="http://schemas.openxmlformats.org/officeDocument/2006/relationships/customXml" Target="../customXml/item159.xml"/><Relationship Id="rId170" Type="http://schemas.openxmlformats.org/officeDocument/2006/relationships/customXml" Target="../customXml/item170.xml"/><Relationship Id="rId191" Type="http://schemas.openxmlformats.org/officeDocument/2006/relationships/customXml" Target="../customXml/item191.xml"/><Relationship Id="rId205" Type="http://schemas.openxmlformats.org/officeDocument/2006/relationships/slide" Target="slides/slide2.xml"/><Relationship Id="rId226" Type="http://schemas.openxmlformats.org/officeDocument/2006/relationships/slide" Target="slides/slide23.xml"/><Relationship Id="rId247" Type="http://schemas.openxmlformats.org/officeDocument/2006/relationships/slide" Target="slides/slide44.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customXml" Target="../customXml/item128.xml"/><Relationship Id="rId149" Type="http://schemas.openxmlformats.org/officeDocument/2006/relationships/customXml" Target="../customXml/item149.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customXml" Target="../customXml/item160.xml"/><Relationship Id="rId181" Type="http://schemas.openxmlformats.org/officeDocument/2006/relationships/customXml" Target="../customXml/item181.xml"/><Relationship Id="rId216" Type="http://schemas.openxmlformats.org/officeDocument/2006/relationships/slide" Target="slides/slide13.xml"/><Relationship Id="rId237" Type="http://schemas.openxmlformats.org/officeDocument/2006/relationships/slide" Target="slides/slide34.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customXml" Target="../customXml/item118.xml"/><Relationship Id="rId139" Type="http://schemas.openxmlformats.org/officeDocument/2006/relationships/customXml" Target="../customXml/item139.xml"/><Relationship Id="rId85" Type="http://schemas.openxmlformats.org/officeDocument/2006/relationships/customXml" Target="../customXml/item85.xml"/><Relationship Id="rId150" Type="http://schemas.openxmlformats.org/officeDocument/2006/relationships/customXml" Target="../customXml/item150.xml"/><Relationship Id="rId171" Type="http://schemas.openxmlformats.org/officeDocument/2006/relationships/customXml" Target="../customXml/item171.xml"/><Relationship Id="rId192" Type="http://schemas.openxmlformats.org/officeDocument/2006/relationships/customXml" Target="../customXml/item192.xml"/><Relationship Id="rId206" Type="http://schemas.openxmlformats.org/officeDocument/2006/relationships/slide" Target="slides/slide3.xml"/><Relationship Id="rId227" Type="http://schemas.openxmlformats.org/officeDocument/2006/relationships/slide" Target="slides/slide24.xml"/><Relationship Id="rId248" Type="http://schemas.openxmlformats.org/officeDocument/2006/relationships/notesMaster" Target="notesMasters/notesMaster1.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customXml" Target="../customXml/item108.xml"/><Relationship Id="rId129" Type="http://schemas.openxmlformats.org/officeDocument/2006/relationships/customXml" Target="../customXml/item129.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customXml" Target="../customXml/item140.xml"/><Relationship Id="rId145" Type="http://schemas.openxmlformats.org/officeDocument/2006/relationships/customXml" Target="../customXml/item145.xml"/><Relationship Id="rId161" Type="http://schemas.openxmlformats.org/officeDocument/2006/relationships/customXml" Target="../customXml/item161.xml"/><Relationship Id="rId166" Type="http://schemas.openxmlformats.org/officeDocument/2006/relationships/customXml" Target="../customXml/item166.xml"/><Relationship Id="rId182" Type="http://schemas.openxmlformats.org/officeDocument/2006/relationships/customXml" Target="../customXml/item182.xml"/><Relationship Id="rId187" Type="http://schemas.openxmlformats.org/officeDocument/2006/relationships/customXml" Target="../customXml/item187.xml"/><Relationship Id="rId217"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customXml" Target="../customXml/item6.xml"/><Relationship Id="rId212" Type="http://schemas.openxmlformats.org/officeDocument/2006/relationships/slide" Target="slides/slide9.xml"/><Relationship Id="rId233" Type="http://schemas.openxmlformats.org/officeDocument/2006/relationships/slide" Target="slides/slide30.xml"/><Relationship Id="rId238" Type="http://schemas.openxmlformats.org/officeDocument/2006/relationships/slide" Target="slides/slide35.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customXml" Target="../customXml/item11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customXml" Target="../customXml/item130.xml"/><Relationship Id="rId135" Type="http://schemas.openxmlformats.org/officeDocument/2006/relationships/customXml" Target="../customXml/item135.xml"/><Relationship Id="rId151" Type="http://schemas.openxmlformats.org/officeDocument/2006/relationships/customXml" Target="../customXml/item151.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172" Type="http://schemas.openxmlformats.org/officeDocument/2006/relationships/customXml" Target="../customXml/item172.xml"/><Relationship Id="rId193" Type="http://schemas.openxmlformats.org/officeDocument/2006/relationships/customXml" Target="../customXml/item193.xml"/><Relationship Id="rId202" Type="http://schemas.openxmlformats.org/officeDocument/2006/relationships/customXml" Target="../customXml/item202.xml"/><Relationship Id="rId207" Type="http://schemas.openxmlformats.org/officeDocument/2006/relationships/slide" Target="slides/slide4.xml"/><Relationship Id="rId223" Type="http://schemas.openxmlformats.org/officeDocument/2006/relationships/slide" Target="slides/slide20.xml"/><Relationship Id="rId228" Type="http://schemas.openxmlformats.org/officeDocument/2006/relationships/slide" Target="slides/slide25.xml"/><Relationship Id="rId244" Type="http://schemas.openxmlformats.org/officeDocument/2006/relationships/slide" Target="slides/slide41.xml"/><Relationship Id="rId249" Type="http://schemas.openxmlformats.org/officeDocument/2006/relationships/handoutMaster" Target="handoutMasters/handoutMaster1.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customXml" Target="../customXml/item125.xml"/><Relationship Id="rId141" Type="http://schemas.openxmlformats.org/officeDocument/2006/relationships/customXml" Target="../customXml/item141.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customXml" Target="../customXml/item162.xml"/><Relationship Id="rId183" Type="http://schemas.openxmlformats.org/officeDocument/2006/relationships/customXml" Target="../customXml/item183.xml"/><Relationship Id="rId213" Type="http://schemas.openxmlformats.org/officeDocument/2006/relationships/slide" Target="slides/slide10.xml"/><Relationship Id="rId218" Type="http://schemas.openxmlformats.org/officeDocument/2006/relationships/slide" Target="slides/slide15.xml"/><Relationship Id="rId234" Type="http://schemas.openxmlformats.org/officeDocument/2006/relationships/slide" Target="slides/slide31.xml"/><Relationship Id="rId239" Type="http://schemas.openxmlformats.org/officeDocument/2006/relationships/slide" Target="slides/slide36.xml"/><Relationship Id="rId2" Type="http://schemas.openxmlformats.org/officeDocument/2006/relationships/customXml" Target="../customXml/item2.xml"/><Relationship Id="rId29" Type="http://schemas.openxmlformats.org/officeDocument/2006/relationships/customXml" Target="../customXml/item29.xml"/><Relationship Id="rId250" Type="http://schemas.openxmlformats.org/officeDocument/2006/relationships/presProps" Target="presProps.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customXml" Target="../customXml/item131.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customXml" Target="../customXml/item152.xml"/><Relationship Id="rId173" Type="http://schemas.openxmlformats.org/officeDocument/2006/relationships/customXml" Target="../customXml/item173.xml"/><Relationship Id="rId194" Type="http://schemas.openxmlformats.org/officeDocument/2006/relationships/customXml" Target="../customXml/item194.xml"/><Relationship Id="rId199" Type="http://schemas.openxmlformats.org/officeDocument/2006/relationships/customXml" Target="../customXml/item199.xml"/><Relationship Id="rId203" Type="http://schemas.openxmlformats.org/officeDocument/2006/relationships/slideMaster" Target="slideMasters/slideMaster1.xml"/><Relationship Id="rId208" Type="http://schemas.openxmlformats.org/officeDocument/2006/relationships/slide" Target="slides/slide5.xml"/><Relationship Id="rId229" Type="http://schemas.openxmlformats.org/officeDocument/2006/relationships/slide" Target="slides/slide26.xml"/><Relationship Id="rId19" Type="http://schemas.openxmlformats.org/officeDocument/2006/relationships/customXml" Target="../customXml/item19.xml"/><Relationship Id="rId224" Type="http://schemas.openxmlformats.org/officeDocument/2006/relationships/slide" Target="slides/slide21.xml"/><Relationship Id="rId240" Type="http://schemas.openxmlformats.org/officeDocument/2006/relationships/slide" Target="slides/slide37.xml"/><Relationship Id="rId245" Type="http://schemas.openxmlformats.org/officeDocument/2006/relationships/slide" Target="slides/slide42.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customXml" Target="../customXml/item163.xml"/><Relationship Id="rId184" Type="http://schemas.openxmlformats.org/officeDocument/2006/relationships/customXml" Target="../customXml/item184.xml"/><Relationship Id="rId189" Type="http://schemas.openxmlformats.org/officeDocument/2006/relationships/customXml" Target="../customXml/item189.xml"/><Relationship Id="rId219" Type="http://schemas.openxmlformats.org/officeDocument/2006/relationships/slide" Target="slides/slide16.xml"/><Relationship Id="rId3" Type="http://schemas.openxmlformats.org/officeDocument/2006/relationships/customXml" Target="../customXml/item3.xml"/><Relationship Id="rId214" Type="http://schemas.openxmlformats.org/officeDocument/2006/relationships/slide" Target="slides/slide11.xml"/><Relationship Id="rId230" Type="http://schemas.openxmlformats.org/officeDocument/2006/relationships/slide" Target="slides/slide27.xml"/><Relationship Id="rId235" Type="http://schemas.openxmlformats.org/officeDocument/2006/relationships/slide" Target="slides/slide32.xml"/><Relationship Id="rId251" Type="http://schemas.openxmlformats.org/officeDocument/2006/relationships/viewProps" Target="viewProps.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customXml" Target="../customXml/item174.xml"/><Relationship Id="rId179" Type="http://schemas.openxmlformats.org/officeDocument/2006/relationships/customXml" Target="../customXml/item179.xml"/><Relationship Id="rId195" Type="http://schemas.openxmlformats.org/officeDocument/2006/relationships/customXml" Target="../customXml/item195.xml"/><Relationship Id="rId209" Type="http://schemas.openxmlformats.org/officeDocument/2006/relationships/slide" Target="slides/slide6.xml"/><Relationship Id="rId190" Type="http://schemas.openxmlformats.org/officeDocument/2006/relationships/customXml" Target="../customXml/item190.xml"/><Relationship Id="rId204" Type="http://schemas.openxmlformats.org/officeDocument/2006/relationships/slide" Target="slides/slide1.xml"/><Relationship Id="rId220" Type="http://schemas.openxmlformats.org/officeDocument/2006/relationships/slide" Target="slides/slide17.xml"/><Relationship Id="rId225" Type="http://schemas.openxmlformats.org/officeDocument/2006/relationships/slide" Target="slides/slide22.xml"/><Relationship Id="rId241" Type="http://schemas.openxmlformats.org/officeDocument/2006/relationships/slide" Target="slides/slide38.xml"/><Relationship Id="rId246" Type="http://schemas.openxmlformats.org/officeDocument/2006/relationships/slide" Target="slides/slide43.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48" Type="http://schemas.openxmlformats.org/officeDocument/2006/relationships/customXml" Target="../customXml/item148.xml"/><Relationship Id="rId164" Type="http://schemas.openxmlformats.org/officeDocument/2006/relationships/customXml" Target="../customXml/item164.xml"/><Relationship Id="rId169" Type="http://schemas.openxmlformats.org/officeDocument/2006/relationships/customXml" Target="../customXml/item169.xml"/><Relationship Id="rId185" Type="http://schemas.openxmlformats.org/officeDocument/2006/relationships/customXml" Target="../customXml/item185.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customXml" Target="../customXml/item180.xml"/><Relationship Id="rId210" Type="http://schemas.openxmlformats.org/officeDocument/2006/relationships/slide" Target="slides/slide7.xml"/><Relationship Id="rId215" Type="http://schemas.openxmlformats.org/officeDocument/2006/relationships/slide" Target="slides/slide12.xml"/><Relationship Id="rId236" Type="http://schemas.openxmlformats.org/officeDocument/2006/relationships/slide" Target="slides/slide33.xml"/><Relationship Id="rId26" Type="http://schemas.openxmlformats.org/officeDocument/2006/relationships/customXml" Target="../customXml/item26.xml"/><Relationship Id="rId231" Type="http://schemas.openxmlformats.org/officeDocument/2006/relationships/slide" Target="slides/slide28.xml"/><Relationship Id="rId252" Type="http://schemas.openxmlformats.org/officeDocument/2006/relationships/theme" Target="theme/theme1.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196" Type="http://schemas.openxmlformats.org/officeDocument/2006/relationships/customXml" Target="../customXml/item196.xml"/><Relationship Id="rId200" Type="http://schemas.openxmlformats.org/officeDocument/2006/relationships/customXml" Target="../customXml/item200.xml"/><Relationship Id="rId16" Type="http://schemas.openxmlformats.org/officeDocument/2006/relationships/customXml" Target="../customXml/item16.xml"/><Relationship Id="rId221" Type="http://schemas.openxmlformats.org/officeDocument/2006/relationships/slide" Target="slides/slide18.xml"/><Relationship Id="rId242" Type="http://schemas.openxmlformats.org/officeDocument/2006/relationships/slide" Target="slides/slide39.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211" Type="http://schemas.openxmlformats.org/officeDocument/2006/relationships/slide" Target="slides/slide8.xml"/><Relationship Id="rId232" Type="http://schemas.openxmlformats.org/officeDocument/2006/relationships/slide" Target="slides/slide29.xml"/><Relationship Id="rId253" Type="http://schemas.openxmlformats.org/officeDocument/2006/relationships/tableStyles" Target="tableStyles.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201" Type="http://schemas.openxmlformats.org/officeDocument/2006/relationships/customXml" Target="../customXml/item201.xml"/><Relationship Id="rId222" Type="http://schemas.openxmlformats.org/officeDocument/2006/relationships/slide" Target="slides/slide19.xml"/><Relationship Id="rId243" Type="http://schemas.openxmlformats.org/officeDocument/2006/relationships/slide" Target="slides/slide40.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84" charset="-128"/>
              </a:defRPr>
            </a:lvl1pPr>
          </a:lstStyle>
          <a:p>
            <a:pPr>
              <a:defRPr/>
            </a:pPr>
            <a:endParaRPr lang="en-US" dirty="0"/>
          </a:p>
        </p:txBody>
      </p:sp>
      <p:sp>
        <p:nvSpPr>
          <p:cNvPr id="1024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84" charset="-128"/>
              </a:defRPr>
            </a:lvl1pPr>
          </a:lstStyle>
          <a:p>
            <a:pPr>
              <a:defRPr/>
            </a:pPr>
            <a:endParaRPr lang="en-US" dirty="0"/>
          </a:p>
        </p:txBody>
      </p:sp>
      <p:sp>
        <p:nvSpPr>
          <p:cNvPr id="1024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84" charset="-128"/>
              </a:defRPr>
            </a:lvl1pPr>
          </a:lstStyle>
          <a:p>
            <a:pPr>
              <a:defRPr/>
            </a:pPr>
            <a:endParaRPr lang="en-US" dirty="0"/>
          </a:p>
        </p:txBody>
      </p:sp>
      <p:sp>
        <p:nvSpPr>
          <p:cNvPr id="1024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568B2B63-E46F-4815-8E49-C5D1F9CB6C82}" type="slidenum">
              <a:rPr lang="en-US" altLang="en-US"/>
              <a:pPr>
                <a:defRPr/>
              </a:pPr>
              <a:t>‹#›</a:t>
            </a:fld>
            <a:endParaRPr lang="en-US" altLang="en-US" dirty="0"/>
          </a:p>
        </p:txBody>
      </p:sp>
    </p:spTree>
    <p:extLst>
      <p:ext uri="{BB962C8B-B14F-4D97-AF65-F5344CB8AC3E}">
        <p14:creationId xmlns:p14="http://schemas.microsoft.com/office/powerpoint/2010/main" val="3181089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84" charset="-128"/>
              </a:defRPr>
            </a:lvl1pPr>
          </a:lstStyle>
          <a:p>
            <a:pPr>
              <a:defRPr/>
            </a:pPr>
            <a:endParaRPr lang="en-US" dirty="0"/>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84" charset="-128"/>
              </a:defRPr>
            </a:lvl1pPr>
          </a:lstStyle>
          <a:p>
            <a:pPr>
              <a:defRPr/>
            </a:pPr>
            <a:endParaRPr lang="en-US" dirty="0"/>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84" charset="-128"/>
              </a:defRPr>
            </a:lvl1pPr>
          </a:lstStyle>
          <a:p>
            <a:pPr>
              <a:defRPr/>
            </a:pPr>
            <a:endParaRPr lang="en-US" dirty="0"/>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1CFE8C18-1398-4395-B203-4730780D384B}" type="slidenum">
              <a:rPr lang="en-US" altLang="en-US"/>
              <a:pPr>
                <a:defRPr/>
              </a:pPr>
              <a:t>‹#›</a:t>
            </a:fld>
            <a:endParaRPr lang="en-US" altLang="en-US" dirty="0"/>
          </a:p>
        </p:txBody>
      </p:sp>
    </p:spTree>
    <p:extLst>
      <p:ext uri="{BB962C8B-B14F-4D97-AF65-F5344CB8AC3E}">
        <p14:creationId xmlns:p14="http://schemas.microsoft.com/office/powerpoint/2010/main" val="21602981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biosafesystems.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npic.orst.edu/ingred/products.html"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www.epa.gov/pesticides/factsheets/treatart.htm" TargetMode="External"/><Relationship Id="rId5" Type="http://schemas.openxmlformats.org/officeDocument/2006/relationships/hyperlink" Target="http://npic.orst.edu/reg/state_agencies.html" TargetMode="External"/><Relationship Id="rId4" Type="http://schemas.openxmlformats.org/officeDocument/2006/relationships/hyperlink" Target="http://www.epa.gov/PR_Notices/pr2000-6.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3F965D2-378A-4F8F-A08D-6A215C222E93}" type="slidenum">
              <a:rPr lang="en-US" altLang="en-US" sz="1200">
                <a:solidFill>
                  <a:srgbClr val="000000"/>
                </a:solidFill>
              </a:rPr>
              <a:pPr/>
              <a:t>1</a:t>
            </a:fld>
            <a:endParaRPr lang="en-US" altLang="en-US" sz="1200">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54307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600" b="1" dirty="0"/>
              <a:t>“Don’t use bad stuff” </a:t>
            </a:r>
          </a:p>
          <a:p>
            <a:endParaRPr lang="en-US" sz="1600" b="1" dirty="0"/>
          </a:p>
          <a:p>
            <a:r>
              <a:rPr lang="en-US" sz="1600" b="1" dirty="0"/>
              <a:t>“Organic production” – have some label examples</a:t>
            </a:r>
          </a:p>
          <a:p>
            <a:endParaRPr lang="en-US" sz="1600" b="1" dirty="0"/>
          </a:p>
          <a:p>
            <a:r>
              <a:rPr lang="en-US" sz="1600" b="1" dirty="0"/>
              <a:t>Can’t fit all the details of WPS on the label so it references federal code (40 CFR 170</a:t>
            </a:r>
            <a:r>
              <a:rPr lang="en-US" sz="1600" b="1" dirty="0" smtClean="0"/>
              <a:t>)</a:t>
            </a:r>
          </a:p>
          <a:p>
            <a:endParaRPr lang="en-US" sz="1600" b="1" dirty="0" smtClean="0"/>
          </a:p>
          <a:p>
            <a:r>
              <a:rPr lang="en-US" sz="1600" b="1" dirty="0" smtClean="0"/>
              <a:t>Also referenced in ATCP 29 </a:t>
            </a:r>
            <a:endParaRPr lang="en-US" sz="1600" b="1" dirty="0"/>
          </a:p>
          <a:p>
            <a:endParaRPr lang="en-US" sz="1600" b="1" dirty="0"/>
          </a:p>
          <a:p>
            <a:r>
              <a:rPr lang="en-US" sz="1600" b="1" dirty="0"/>
              <a:t>Label does list length of restricted entry interval (REI)</a:t>
            </a:r>
          </a:p>
          <a:p>
            <a:endParaRPr lang="en-US" sz="1600" b="1" dirty="0"/>
          </a:p>
          <a:p>
            <a:r>
              <a:rPr lang="en-US" sz="1600" b="1" dirty="0"/>
              <a:t>PPE to wear for mixer/loaders, handlers, early entry workers </a:t>
            </a:r>
          </a:p>
          <a:p>
            <a:endParaRPr lang="en-US" sz="1600" b="1" dirty="0"/>
          </a:p>
          <a:p>
            <a:endParaRPr lang="en-US" dirty="0"/>
          </a:p>
        </p:txBody>
      </p:sp>
      <p:sp>
        <p:nvSpPr>
          <p:cNvPr id="4" name="Slide Number Placeholder 3"/>
          <p:cNvSpPr>
            <a:spLocks noGrp="1"/>
          </p:cNvSpPr>
          <p:nvPr>
            <p:ph type="sldNum" sz="quarter" idx="10"/>
          </p:nvPr>
        </p:nvSpPr>
        <p:spPr/>
        <p:txBody>
          <a:bodyPr/>
          <a:lstStyle/>
          <a:p>
            <a:fld id="{60E3373B-125A-40E8-AF7E-468CA49AE5E9}" type="slidenum">
              <a:rPr lang="en-US" smtClean="0"/>
              <a:t>17</a:t>
            </a:fld>
            <a:endParaRPr lang="en-US"/>
          </a:p>
        </p:txBody>
      </p:sp>
    </p:spTree>
    <p:extLst>
      <p:ext uri="{BB962C8B-B14F-4D97-AF65-F5344CB8AC3E}">
        <p14:creationId xmlns:p14="http://schemas.microsoft.com/office/powerpoint/2010/main" val="83910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3F965D2-378A-4F8F-A08D-6A215C222E93}" type="slidenum">
              <a:rPr lang="en-US" altLang="en-US" sz="1200">
                <a:solidFill>
                  <a:srgbClr val="000000"/>
                </a:solidFill>
              </a:rPr>
              <a:pPr/>
              <a:t>18</a:t>
            </a:fld>
            <a:endParaRPr lang="en-US" altLang="en-US" sz="1200">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99443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79CED-DCD5-4CE0-8ED4-F21B4F901866}" type="slidenum">
              <a:rPr lang="en-US">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301987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3F965D2-378A-4F8F-A08D-6A215C222E93}" type="slidenum">
              <a:rPr lang="en-US" altLang="en-US" sz="1200">
                <a:solidFill>
                  <a:srgbClr val="000000"/>
                </a:solidFill>
              </a:rPr>
              <a:pPr/>
              <a:t>20</a:t>
            </a:fld>
            <a:endParaRPr lang="en-US" altLang="en-US" sz="1200">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24936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3F965D2-378A-4F8F-A08D-6A215C222E93}" type="slidenum">
              <a:rPr lang="en-US" altLang="en-US" sz="1200">
                <a:solidFill>
                  <a:srgbClr val="000000"/>
                </a:solidFill>
              </a:rPr>
              <a:pPr/>
              <a:t>21</a:t>
            </a:fld>
            <a:endParaRPr lang="en-US" altLang="en-US" sz="1200">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45416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3F965D2-378A-4F8F-A08D-6A215C222E93}" type="slidenum">
              <a:rPr lang="en-US" altLang="en-US" sz="1200">
                <a:solidFill>
                  <a:srgbClr val="000000"/>
                </a:solidFill>
              </a:rPr>
              <a:pPr/>
              <a:t>22</a:t>
            </a:fld>
            <a:endParaRPr lang="en-US" altLang="en-US" sz="1200">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04565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3F965D2-378A-4F8F-A08D-6A215C222E93}" type="slidenum">
              <a:rPr lang="en-US" altLang="en-US" sz="1200">
                <a:solidFill>
                  <a:srgbClr val="000000"/>
                </a:solidFill>
              </a:rPr>
              <a:pPr/>
              <a:t>23</a:t>
            </a:fld>
            <a:endParaRPr lang="en-US" altLang="en-US" sz="1200">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71506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spcBef>
                <a:spcPts val="0"/>
              </a:spcBef>
              <a:spcAft>
                <a:spcPts val="0"/>
              </a:spcAft>
            </a:pPr>
            <a:endParaRPr lang="en-US" b="0" u="none" dirty="0"/>
          </a:p>
        </p:txBody>
      </p:sp>
      <p:sp>
        <p:nvSpPr>
          <p:cNvPr id="4" name="Slide Number Placeholder 3"/>
          <p:cNvSpPr>
            <a:spLocks noGrp="1"/>
          </p:cNvSpPr>
          <p:nvPr>
            <p:ph type="sldNum" sz="quarter" idx="10"/>
          </p:nvPr>
        </p:nvSpPr>
        <p:spPr/>
        <p:txBody>
          <a:bodyPr/>
          <a:lstStyle/>
          <a:p>
            <a:fld id="{F8479CED-DCD5-4CE0-8ED4-F21B4F901866}" type="slidenum">
              <a:rPr lang="en-US" smtClean="0"/>
              <a:pPr/>
              <a:t>24</a:t>
            </a:fld>
            <a:endParaRPr lang="en-US" dirty="0"/>
          </a:p>
        </p:txBody>
      </p:sp>
    </p:spTree>
    <p:extLst>
      <p:ext uri="{BB962C8B-B14F-4D97-AF65-F5344CB8AC3E}">
        <p14:creationId xmlns:p14="http://schemas.microsoft.com/office/powerpoint/2010/main" val="816246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8479CED-DCD5-4CE0-8ED4-F21B4F901866}" type="slidenum">
              <a:rPr lang="en-US" smtClean="0"/>
              <a:pPr/>
              <a:t>25</a:t>
            </a:fld>
            <a:endParaRPr lang="en-US" dirty="0"/>
          </a:p>
        </p:txBody>
      </p:sp>
    </p:spTree>
    <p:extLst>
      <p:ext uri="{BB962C8B-B14F-4D97-AF65-F5344CB8AC3E}">
        <p14:creationId xmlns:p14="http://schemas.microsoft.com/office/powerpoint/2010/main" val="340025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79CED-DCD5-4CE0-8ED4-F21B4F901866}" type="slidenum">
              <a:rPr lang="en-US" smtClean="0"/>
              <a:pPr/>
              <a:t>26</a:t>
            </a:fld>
            <a:endParaRPr lang="en-US" dirty="0"/>
          </a:p>
        </p:txBody>
      </p:sp>
    </p:spTree>
    <p:extLst>
      <p:ext uri="{BB962C8B-B14F-4D97-AF65-F5344CB8AC3E}">
        <p14:creationId xmlns:p14="http://schemas.microsoft.com/office/powerpoint/2010/main" val="425356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3F965D2-378A-4F8F-A08D-6A215C222E93}" type="slidenum">
              <a:rPr lang="en-US" altLang="en-US" sz="1200">
                <a:solidFill>
                  <a:srgbClr val="000000"/>
                </a:solidFill>
              </a:rPr>
              <a:pPr/>
              <a:t>2</a:t>
            </a:fld>
            <a:endParaRPr lang="en-US" altLang="en-US" sz="1200">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0555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8479CED-DCD5-4CE0-8ED4-F21B4F901866}" type="slidenum">
              <a:rPr lang="en-US" smtClean="0"/>
              <a:pPr/>
              <a:t>28</a:t>
            </a:fld>
            <a:endParaRPr lang="en-US" dirty="0"/>
          </a:p>
        </p:txBody>
      </p:sp>
    </p:spTree>
    <p:extLst>
      <p:ext uri="{BB962C8B-B14F-4D97-AF65-F5344CB8AC3E}">
        <p14:creationId xmlns:p14="http://schemas.microsoft.com/office/powerpoint/2010/main" val="4216195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1" dirty="0" smtClean="0"/>
              <a:t>This is to show</a:t>
            </a:r>
            <a:r>
              <a:rPr lang="en-US" sz="1800" b="1" baseline="0" dirty="0" smtClean="0"/>
              <a:t> label examples again to demonstrate that some organic products have </a:t>
            </a:r>
            <a:r>
              <a:rPr lang="en-US" sz="1800" b="1" baseline="0" smtClean="0"/>
              <a:t>PPE requirements </a:t>
            </a:r>
            <a:r>
              <a:rPr lang="en-US" sz="1800" b="1" baseline="0" dirty="0" smtClean="0"/>
              <a:t>that will trigger the new WPS requirements for respirators and eye flush.</a:t>
            </a:r>
          </a:p>
          <a:p>
            <a:pPr marL="285750" indent="-285750">
              <a:buFont typeface="Arial" panose="020B0604020202020204" pitchFamily="34" charset="0"/>
              <a:buChar char="•"/>
            </a:pPr>
            <a:r>
              <a:rPr lang="en-US" sz="1800" b="1" dirty="0" smtClean="0"/>
              <a:t>Check labels!!!</a:t>
            </a:r>
            <a:endParaRPr lang="en-US" sz="1800" b="1" dirty="0" smtClean="0"/>
          </a:p>
          <a:p>
            <a:pPr marL="742950" lvl="1" indent="-285750">
              <a:buFont typeface="Arial" panose="020B0604020202020204" pitchFamily="34" charset="0"/>
              <a:buChar char="•"/>
            </a:pPr>
            <a:r>
              <a:rPr lang="en-US" sz="1800" b="1" dirty="0" smtClean="0"/>
              <a:t>Trilogy – by </a:t>
            </a:r>
            <a:r>
              <a:rPr lang="en-US" sz="1800" b="1" dirty="0" err="1" smtClean="0"/>
              <a:t>Certis</a:t>
            </a:r>
            <a:r>
              <a:rPr lang="en-US" sz="1800" b="1" dirty="0" smtClean="0"/>
              <a:t> has ag use</a:t>
            </a:r>
          </a:p>
          <a:p>
            <a:pPr marL="742950" lvl="1" indent="-285750">
              <a:buFont typeface="Arial" panose="020B0604020202020204" pitchFamily="34" charset="0"/>
              <a:buChar char="•"/>
            </a:pPr>
            <a:r>
              <a:rPr lang="en-US" sz="1800" b="1" dirty="0" err="1" smtClean="0"/>
              <a:t>Natria</a:t>
            </a:r>
            <a:r>
              <a:rPr lang="en-US" sz="1800" b="1" dirty="0" smtClean="0"/>
              <a:t> by Bayer Advanced, no ag use requirement BUT label says home and garden use </a:t>
            </a:r>
            <a:endParaRPr lang="en-US" sz="1800" b="1" dirty="0"/>
          </a:p>
        </p:txBody>
      </p:sp>
      <p:sp>
        <p:nvSpPr>
          <p:cNvPr id="4" name="Slide Number Placeholder 3"/>
          <p:cNvSpPr>
            <a:spLocks noGrp="1"/>
          </p:cNvSpPr>
          <p:nvPr>
            <p:ph type="sldNum" sz="quarter" idx="10"/>
          </p:nvPr>
        </p:nvSpPr>
        <p:spPr/>
        <p:txBody>
          <a:bodyPr/>
          <a:lstStyle/>
          <a:p>
            <a:fld id="{60E3373B-125A-40E8-AF7E-468CA49AE5E9}" type="slidenum">
              <a:rPr lang="en-US">
                <a:solidFill>
                  <a:srgbClr val="000000"/>
                </a:solidFill>
              </a:rPr>
              <a:pPr/>
              <a:t>29</a:t>
            </a:fld>
            <a:endParaRPr lang="en-US">
              <a:solidFill>
                <a:srgbClr val="000000"/>
              </a:solidFill>
            </a:endParaRPr>
          </a:p>
        </p:txBody>
      </p:sp>
    </p:spTree>
    <p:extLst>
      <p:ext uri="{BB962C8B-B14F-4D97-AF65-F5344CB8AC3E}">
        <p14:creationId xmlns:p14="http://schemas.microsoft.com/office/powerpoint/2010/main" val="4191133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WPS cherry-picked from OSHA’s respirator standard to only require most important elements</a:t>
            </a:r>
            <a:r>
              <a:rPr lang="en-US" baseline="0" dirty="0" smtClean="0"/>
              <a:t> critical to ensuring the human health of the respirator wearer.  EPA/OPP’s program already carries out certain elements of the work required under the OSHA rules (risk assessment and hazard evaluation and respirator selection).  </a:t>
            </a:r>
          </a:p>
          <a:p>
            <a:endParaRPr lang="en-US" baseline="0" dirty="0" smtClean="0"/>
          </a:p>
          <a:p>
            <a:r>
              <a:rPr lang="en-US" baseline="0" dirty="0" smtClean="0"/>
              <a:t>WPS does not include these elements of OSHA’s respirator program:</a:t>
            </a:r>
          </a:p>
          <a:p>
            <a:r>
              <a:rPr lang="en-US" dirty="0" smtClean="0"/>
              <a:t>Written respiratory protection program</a:t>
            </a:r>
          </a:p>
          <a:p>
            <a:r>
              <a:rPr lang="en-US" dirty="0" smtClean="0"/>
              <a:t>Respirator selection (assess hazards)</a:t>
            </a:r>
          </a:p>
          <a:p>
            <a:r>
              <a:rPr lang="en-US" dirty="0" smtClean="0"/>
              <a:t>Proper use of respirators</a:t>
            </a:r>
          </a:p>
          <a:p>
            <a:r>
              <a:rPr lang="en-US" dirty="0" smtClean="0"/>
              <a:t>Maintenance and care</a:t>
            </a:r>
          </a:p>
          <a:p>
            <a:r>
              <a:rPr lang="en-US" dirty="0" smtClean="0"/>
              <a:t>Program evaluation</a:t>
            </a:r>
          </a:p>
          <a:p>
            <a:endParaRPr lang="en-US" dirty="0"/>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a:solidFill>
                  <a:srgbClr val="000000"/>
                </a:solidFill>
              </a:rPr>
              <a:pPr>
                <a:defRPr/>
              </a:pPr>
              <a:t>30</a:t>
            </a:fld>
            <a:endParaRPr lang="en-US" altLang="en-US" dirty="0">
              <a:solidFill>
                <a:srgbClr val="000000"/>
              </a:solidFill>
            </a:endParaRPr>
          </a:p>
        </p:txBody>
      </p:sp>
    </p:spTree>
    <p:extLst>
      <p:ext uri="{BB962C8B-B14F-4D97-AF65-F5344CB8AC3E}">
        <p14:creationId xmlns:p14="http://schemas.microsoft.com/office/powerpoint/2010/main" val="3918596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479CED-DCD5-4CE0-8ED4-F21B4F901866}" type="slidenum">
              <a:rPr lang="en-US">
                <a:solidFill>
                  <a:srgbClr val="000000"/>
                </a:solidFill>
              </a:rPr>
              <a:pPr/>
              <a:t>31</a:t>
            </a:fld>
            <a:endParaRPr lang="en-US" dirty="0">
              <a:solidFill>
                <a:srgbClr val="000000"/>
              </a:solidFill>
            </a:endParaRPr>
          </a:p>
        </p:txBody>
      </p:sp>
    </p:spTree>
    <p:extLst>
      <p:ext uri="{BB962C8B-B14F-4D97-AF65-F5344CB8AC3E}">
        <p14:creationId xmlns:p14="http://schemas.microsoft.com/office/powerpoint/2010/main" val="3388226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479CED-DCD5-4CE0-8ED4-F21B4F901866}" type="slidenum">
              <a:rPr lang="en-US" smtClean="0"/>
              <a:pPr/>
              <a:t>32</a:t>
            </a:fld>
            <a:endParaRPr lang="en-US" dirty="0"/>
          </a:p>
        </p:txBody>
      </p:sp>
    </p:spTree>
    <p:extLst>
      <p:ext uri="{BB962C8B-B14F-4D97-AF65-F5344CB8AC3E}">
        <p14:creationId xmlns:p14="http://schemas.microsoft.com/office/powerpoint/2010/main" val="3866229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79CED-DCD5-4CE0-8ED4-F21B4F901866}"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547016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3F965D2-378A-4F8F-A08D-6A215C222E93}" type="slidenum">
              <a:rPr lang="en-US" altLang="en-US" sz="1200">
                <a:solidFill>
                  <a:srgbClr val="000000"/>
                </a:solidFill>
              </a:rPr>
              <a:pPr/>
              <a:t>35</a:t>
            </a:fld>
            <a:endParaRPr lang="en-US" altLang="en-US" sz="1200">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6829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Specimen Label Contans WG; </a:t>
            </a:r>
          </a:p>
          <a:p>
            <a:r>
              <a:rPr lang="en-US" altLang="en-US" smtClean="0">
                <a:latin typeface="Arial" panose="020B0604020202020204" pitchFamily="34" charset="0"/>
              </a:rPr>
              <a:t>http://www.cdms.net/ldat/ld5SH001.pdf</a:t>
            </a:r>
          </a:p>
          <a:p>
            <a:endParaRPr lang="en-US" altLang="en-US" smtClean="0">
              <a:latin typeface="Arial" panose="020B0604020202020204" pitchFamily="34" charset="0"/>
            </a:endParaRPr>
          </a:p>
          <a:p>
            <a:r>
              <a:rPr lang="en-US" altLang="en-US" smtClean="0">
                <a:latin typeface="Arial" panose="020B0604020202020204" pitchFamily="34" charset="0"/>
              </a:rPr>
              <a:t>EPA Reg. No: 72444-1</a:t>
            </a:r>
          </a:p>
          <a:p>
            <a:r>
              <a:rPr lang="en-US" altLang="en-US" smtClean="0">
                <a:latin typeface="Arial" panose="020B0604020202020204" pitchFamily="34" charset="0"/>
              </a:rPr>
              <a:t>EPA Est. No: 72444-DEU-001</a:t>
            </a:r>
          </a:p>
          <a:p>
            <a:r>
              <a:rPr lang="en-US" altLang="en-US" smtClean="0">
                <a:latin typeface="Arial" panose="020B0604020202020204" pitchFamily="34" charset="0"/>
              </a:rPr>
              <a:t>WPS-labeled</a:t>
            </a:r>
          </a:p>
          <a:p>
            <a:r>
              <a:rPr lang="en-US" altLang="en-US" smtClean="0">
                <a:latin typeface="Arial" panose="020B0604020202020204" pitchFamily="34" charset="0"/>
              </a:rPr>
              <a:t>Respiratory protection required</a:t>
            </a:r>
          </a:p>
          <a:p>
            <a:endParaRPr lang="en-US" altLang="en-US" smtClean="0">
              <a:latin typeface="Arial" panose="020B0604020202020204" pitchFamily="34" charset="0"/>
            </a:endParaRPr>
          </a:p>
          <a:p>
            <a:r>
              <a:rPr lang="en-US" altLang="en-US" smtClean="0">
                <a:latin typeface="Arial" panose="020B0604020202020204" pitchFamily="34" charset="0"/>
              </a:rPr>
              <a:t>For agricultural, greenhouse and nursery uses </a:t>
            </a:r>
          </a:p>
          <a:p>
            <a:endParaRPr lang="en-US" altLang="en-US" smtClean="0">
              <a:latin typeface="Arial" panose="020B0604020202020204" pitchFamily="34" charset="0"/>
            </a:endParaRPr>
          </a:p>
          <a:p>
            <a:r>
              <a:rPr lang="en-US" altLang="en-US" smtClean="0">
                <a:latin typeface="Arial" panose="020B0604020202020204" pitchFamily="34" charset="0"/>
              </a:rPr>
              <a:t>Distributed by:</a:t>
            </a:r>
          </a:p>
          <a:p>
            <a:r>
              <a:rPr lang="en-US" altLang="en-US" smtClean="0">
                <a:latin typeface="Arial" panose="020B0604020202020204" pitchFamily="34" charset="0"/>
              </a:rPr>
              <a:t>Sipcam Agro USA, Inc.</a:t>
            </a:r>
          </a:p>
          <a:p>
            <a:r>
              <a:rPr lang="en-US" altLang="en-US" smtClean="0">
                <a:latin typeface="Arial" panose="020B0604020202020204" pitchFamily="34" charset="0"/>
              </a:rPr>
              <a:t>2520 Meridian Parkway, Suite 525</a:t>
            </a:r>
          </a:p>
          <a:p>
            <a:r>
              <a:rPr lang="en-US" altLang="en-US" smtClean="0">
                <a:latin typeface="Arial" panose="020B0604020202020204" pitchFamily="34" charset="0"/>
              </a:rPr>
              <a:t>Durham, NC 27713</a:t>
            </a:r>
          </a:p>
          <a:p>
            <a:endParaRPr lang="en-US" altLang="en-US" smtClean="0">
              <a:latin typeface="Arial" panose="020B0604020202020204" pitchFamily="34" charset="0"/>
            </a:endParaRPr>
          </a:p>
          <a:p>
            <a:r>
              <a:rPr lang="en-US" altLang="en-US" smtClean="0">
                <a:latin typeface="Arial" panose="020B0604020202020204" pitchFamily="34" charset="0"/>
              </a:rPr>
              <a:t>Manufactured by:</a:t>
            </a:r>
          </a:p>
          <a:p>
            <a:r>
              <a:rPr lang="en-US" altLang="en-US" smtClean="0">
                <a:latin typeface="Arial" panose="020B0604020202020204" pitchFamily="34" charset="0"/>
              </a:rPr>
              <a:t>PROPHYTA Biologischer Pflanzenschutz GmbH</a:t>
            </a:r>
          </a:p>
          <a:p>
            <a:r>
              <a:rPr lang="en-US" altLang="en-US" smtClean="0">
                <a:latin typeface="Arial" panose="020B0604020202020204" pitchFamily="34" charset="0"/>
              </a:rPr>
              <a:t>Inselstrassse 12</a:t>
            </a:r>
          </a:p>
          <a:p>
            <a:r>
              <a:rPr lang="en-US" altLang="en-US" smtClean="0">
                <a:latin typeface="Arial" panose="020B0604020202020204" pitchFamily="34" charset="0"/>
              </a:rPr>
              <a:t>D-23999 Malchow/Poel, German</a:t>
            </a:r>
          </a:p>
          <a:p>
            <a:r>
              <a:rPr lang="en-US" altLang="en-US" smtClean="0">
                <a:latin typeface="Arial" panose="020B0604020202020204" pitchFamily="34" charset="0"/>
              </a:rPr>
              <a:t>EPA Reg. No: 72444-1</a:t>
            </a:r>
          </a:p>
          <a:p>
            <a:r>
              <a:rPr lang="en-US" altLang="en-US" smtClean="0">
                <a:latin typeface="Arial" panose="020B0604020202020204" pitchFamily="34" charset="0"/>
              </a:rPr>
              <a:t>EPA Est. No: 72444-DEU-001</a:t>
            </a:r>
          </a:p>
          <a:p>
            <a:endParaRPr lang="en-US" altLang="en-US" smtClean="0">
              <a:latin typeface="Arial" panose="020B0604020202020204" pitchFamily="34" charset="0"/>
            </a:endParaRPr>
          </a:p>
          <a:p>
            <a:r>
              <a:rPr lang="en-US" altLang="en-US" smtClean="0">
                <a:latin typeface="Arial" panose="020B0604020202020204" pitchFamily="34" charset="0"/>
              </a:rPr>
              <a:t>http://www.sipcamadvan.com/contans-wg  http://www.sipcamadvan.com/contans-wg</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A1EEBF9-9B16-48D1-A8D9-2B0E93FF9721}" type="slidenum">
              <a:rPr lang="en-US" altLang="en-US" sz="1300"/>
              <a:pPr>
                <a:spcBef>
                  <a:spcPct val="0"/>
                </a:spcBef>
              </a:pPr>
              <a:t>36</a:t>
            </a:fld>
            <a:endParaRPr lang="en-US" altLang="en-US" sz="1300"/>
          </a:p>
        </p:txBody>
      </p:sp>
    </p:spTree>
    <p:extLst>
      <p:ext uri="{BB962C8B-B14F-4D97-AF65-F5344CB8AC3E}">
        <p14:creationId xmlns:p14="http://schemas.microsoft.com/office/powerpoint/2010/main" val="2111719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http://www.brandt.co/Portals/0/PDFs/Insecticides/PyGanic_Crop_Protection_EC_1-4_II-MSDS.pdf</a:t>
            </a:r>
          </a:p>
          <a:p>
            <a:endParaRPr lang="en-US" altLang="en-US" smtClean="0">
              <a:latin typeface="Arial" panose="020B0604020202020204" pitchFamily="34" charset="0"/>
            </a:endParaRPr>
          </a:p>
          <a:p>
            <a:r>
              <a:rPr lang="en-US" altLang="en-US" smtClean="0">
                <a:latin typeface="Arial" panose="020B0604020202020204" pitchFamily="34" charset="0"/>
              </a:rPr>
              <a:t>http://www.brandt.co/Portals/0/PDFs/Insecticides/PyGanic_Crop_Protection_EC_1-4_II-MSDS.pdf</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E1CE6A-5751-4666-BA8D-235F4E17E7DD}" type="slidenum">
              <a:rPr lang="en-US" altLang="en-US" sz="1300"/>
              <a:pPr>
                <a:spcBef>
                  <a:spcPct val="0"/>
                </a:spcBef>
              </a:pPr>
              <a:t>37</a:t>
            </a:fld>
            <a:endParaRPr lang="en-US" altLang="en-US" sz="1300"/>
          </a:p>
        </p:txBody>
      </p:sp>
    </p:spTree>
    <p:extLst>
      <p:ext uri="{BB962C8B-B14F-4D97-AF65-F5344CB8AC3E}">
        <p14:creationId xmlns:p14="http://schemas.microsoft.com/office/powerpoint/2010/main" val="4032407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a:p>
            <a:r>
              <a:rPr lang="en-US" altLang="en-US" smtClean="0">
                <a:latin typeface="Arial" panose="020B0604020202020204" pitchFamily="34" charset="0"/>
              </a:rPr>
              <a:t>http://www.plantproducts.com/us/images/rootshield-wp-label.pdf</a:t>
            </a: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b="1">
                <a:solidFill>
                  <a:schemeClr val="tx1"/>
                </a:solidFill>
                <a:latin typeface="Arial" panose="020B0604020202020204" pitchFamily="34" charset="0"/>
                <a:cs typeface="Arial" panose="020B0604020202020204" pitchFamily="34" charset="0"/>
              </a:defRPr>
            </a:lvl1pPr>
            <a:lvl2pPr marL="742950" indent="-285750" defTabSz="931863">
              <a:defRPr b="1">
                <a:solidFill>
                  <a:schemeClr val="tx1"/>
                </a:solidFill>
                <a:latin typeface="Arial" panose="020B0604020202020204" pitchFamily="34" charset="0"/>
                <a:cs typeface="Arial" panose="020B0604020202020204" pitchFamily="34" charset="0"/>
              </a:defRPr>
            </a:lvl2pPr>
            <a:lvl3pPr marL="1143000" indent="-228600" defTabSz="931863">
              <a:defRPr b="1">
                <a:solidFill>
                  <a:schemeClr val="tx1"/>
                </a:solidFill>
                <a:latin typeface="Arial" panose="020B0604020202020204" pitchFamily="34" charset="0"/>
                <a:cs typeface="Arial" panose="020B0604020202020204" pitchFamily="34" charset="0"/>
              </a:defRPr>
            </a:lvl3pPr>
            <a:lvl4pPr marL="1600200" indent="-228600" defTabSz="931863">
              <a:defRPr b="1">
                <a:solidFill>
                  <a:schemeClr val="tx1"/>
                </a:solidFill>
                <a:latin typeface="Arial" panose="020B0604020202020204" pitchFamily="34" charset="0"/>
                <a:cs typeface="Arial" panose="020B0604020202020204" pitchFamily="34" charset="0"/>
              </a:defRPr>
            </a:lvl4pPr>
            <a:lvl5pPr marL="2057400" indent="-228600" defTabSz="931863">
              <a:defRPr b="1">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9F0FF593-B13A-4333-A456-DAA8D3A4EA19}" type="slidenum">
              <a:rPr lang="en-US" altLang="en-US" b="0"/>
              <a:pPr/>
              <a:t>38</a:t>
            </a:fld>
            <a:endParaRPr lang="en-US" altLang="en-US" b="0"/>
          </a:p>
        </p:txBody>
      </p:sp>
    </p:spTree>
    <p:extLst>
      <p:ext uri="{BB962C8B-B14F-4D97-AF65-F5344CB8AC3E}">
        <p14:creationId xmlns:p14="http://schemas.microsoft.com/office/powerpoint/2010/main" val="1745414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8479CED-DCD5-4CE0-8ED4-F21B4F901866}" type="slidenum">
              <a:rPr lang="en-US" smtClean="0"/>
              <a:pPr/>
              <a:t>3</a:t>
            </a:fld>
            <a:endParaRPr lang="en-US" dirty="0"/>
          </a:p>
        </p:txBody>
      </p:sp>
    </p:spTree>
    <p:extLst>
      <p:ext uri="{BB962C8B-B14F-4D97-AF65-F5344CB8AC3E}">
        <p14:creationId xmlns:p14="http://schemas.microsoft.com/office/powerpoint/2010/main" val="683895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http://www.biosafesystems.com/documents.html</a:t>
            </a:r>
          </a:p>
          <a:p>
            <a:endParaRPr lang="en-US" altLang="en-US" smtClean="0">
              <a:latin typeface="Arial" panose="020B0604020202020204" pitchFamily="34" charset="0"/>
            </a:endParaRPr>
          </a:p>
          <a:p>
            <a:endParaRPr lang="en-US" altLang="en-US" smtClean="0">
              <a:latin typeface="Arial" panose="020B0604020202020204" pitchFamily="34" charset="0"/>
            </a:endParaRPr>
          </a:p>
          <a:p>
            <a:r>
              <a:rPr lang="en-US" altLang="en-US" smtClean="0">
                <a:latin typeface="Arial" panose="020B0604020202020204" pitchFamily="34" charset="0"/>
              </a:rPr>
              <a:t>http://www.biosafesystems.com/contact.htmlBioSafe Systems takes pride in prompt and effective customer service. Phones are handled by real people and you receive real results with each call. BioSafe Systems has not forgotten who is most important: our customers.</a:t>
            </a:r>
          </a:p>
          <a:p>
            <a:r>
              <a:rPr lang="en-US" altLang="en-US" smtClean="0">
                <a:latin typeface="Arial" panose="020B0604020202020204" pitchFamily="34" charset="0"/>
              </a:rPr>
              <a:t>Corporate Office:</a:t>
            </a:r>
          </a:p>
          <a:p>
            <a:r>
              <a:rPr lang="en-US" altLang="en-US" smtClean="0">
                <a:latin typeface="Arial" panose="020B0604020202020204" pitchFamily="34" charset="0"/>
              </a:rPr>
              <a:t>22 Meadow Street,</a:t>
            </a:r>
          </a:p>
          <a:p>
            <a:r>
              <a:rPr lang="en-US" altLang="en-US" smtClean="0">
                <a:latin typeface="Arial" panose="020B0604020202020204" pitchFamily="34" charset="0"/>
              </a:rPr>
              <a:t>East Hartford, CT 06108</a:t>
            </a:r>
          </a:p>
          <a:p>
            <a:r>
              <a:rPr lang="en-US" altLang="en-US" smtClean="0">
                <a:latin typeface="Arial" panose="020B0604020202020204" pitchFamily="34" charset="0"/>
              </a:rPr>
              <a:t> </a:t>
            </a:r>
          </a:p>
          <a:p>
            <a:r>
              <a:rPr lang="en-US" altLang="en-US" smtClean="0">
                <a:latin typeface="Arial" panose="020B0604020202020204" pitchFamily="34" charset="0"/>
              </a:rPr>
              <a:t>Phone: 860.290.8890</a:t>
            </a:r>
          </a:p>
          <a:p>
            <a:r>
              <a:rPr lang="en-US" altLang="en-US" smtClean="0">
                <a:latin typeface="Arial" panose="020B0604020202020204" pitchFamily="34" charset="0"/>
              </a:rPr>
              <a:t> </a:t>
            </a:r>
          </a:p>
          <a:p>
            <a:r>
              <a:rPr lang="en-US" altLang="en-US" smtClean="0">
                <a:latin typeface="Arial" panose="020B0604020202020204" pitchFamily="34" charset="0"/>
              </a:rPr>
              <a:t>Fax: 860.290.8802</a:t>
            </a:r>
          </a:p>
          <a:p>
            <a:r>
              <a:rPr lang="en-US" altLang="en-US" smtClean="0">
                <a:latin typeface="Arial" panose="020B0604020202020204" pitchFamily="34" charset="0"/>
              </a:rPr>
              <a:t> </a:t>
            </a:r>
          </a:p>
          <a:p>
            <a:r>
              <a:rPr lang="en-US" altLang="en-US" smtClean="0">
                <a:latin typeface="Arial" panose="020B0604020202020204" pitchFamily="34" charset="0"/>
                <a:hlinkClick r:id="rId3"/>
              </a:rPr>
              <a:t>www.biosafesystems.com</a:t>
            </a:r>
            <a:endParaRPr lang="en-US" altLang="en-US" smtClean="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EFC7A6-94F1-4E43-803E-88BE1165E1D9}" type="slidenum">
              <a:rPr lang="en-US" altLang="en-US" sz="1300"/>
              <a:pPr>
                <a:spcBef>
                  <a:spcPct val="0"/>
                </a:spcBef>
              </a:pPr>
              <a:t>40</a:t>
            </a:fld>
            <a:endParaRPr lang="en-US" altLang="en-US" sz="1300"/>
          </a:p>
        </p:txBody>
      </p:sp>
    </p:spTree>
    <p:extLst>
      <p:ext uri="{BB962C8B-B14F-4D97-AF65-F5344CB8AC3E}">
        <p14:creationId xmlns:p14="http://schemas.microsoft.com/office/powerpoint/2010/main" val="3364001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http://www.ebay.com/itm/like/400531589204?lpid=82</a:t>
            </a:r>
            <a:endParaRPr lang="en-US"/>
          </a:p>
        </p:txBody>
      </p:sp>
      <p:sp>
        <p:nvSpPr>
          <p:cNvPr id="4" name="Slide Number Placeholder 3"/>
          <p:cNvSpPr>
            <a:spLocks noGrp="1"/>
          </p:cNvSpPr>
          <p:nvPr>
            <p:ph type="sldNum" sz="quarter" idx="10"/>
          </p:nvPr>
        </p:nvSpPr>
        <p:spPr/>
        <p:txBody>
          <a:bodyPr/>
          <a:lstStyle/>
          <a:p>
            <a:pPr>
              <a:defRPr/>
            </a:pPr>
            <a:fld id="{2390CB88-E7A9-4E2A-928F-6ABE39AB7D11}" type="slidenum">
              <a:rPr lang="en-US" smtClean="0"/>
              <a:pPr>
                <a:defRPr/>
              </a:pPr>
              <a:t>41</a:t>
            </a:fld>
            <a:endParaRPr lang="en-US"/>
          </a:p>
        </p:txBody>
      </p:sp>
    </p:spTree>
    <p:extLst>
      <p:ext uri="{BB962C8B-B14F-4D97-AF65-F5344CB8AC3E}">
        <p14:creationId xmlns:p14="http://schemas.microsoft.com/office/powerpoint/2010/main" val="390081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http://www.brandt.co/Portals/0/PDFs/Fungicides/Brandt_Lime_Sulfur-Label.pdf</a:t>
            </a:r>
          </a:p>
          <a:p>
            <a:r>
              <a:rPr lang="en-US" altLang="en-US" smtClean="0">
                <a:latin typeface="Arial" panose="020B0604020202020204" pitchFamily="34" charset="0"/>
              </a:rPr>
              <a:t>http://www.brandt.co/Portals/0/PDFs/Fungicides/Brandt_Lime_Sulfur-OMRI.pdf</a:t>
            </a:r>
          </a:p>
          <a:p>
            <a:endParaRPr lang="en-US" altLang="en-US" smtClean="0">
              <a:latin typeface="Arial" panose="020B0604020202020204" pitchFamily="34" charset="0"/>
            </a:endParaRPr>
          </a:p>
          <a:p>
            <a:r>
              <a:rPr lang="en-US" altLang="en-US" smtClean="0">
                <a:latin typeface="Arial" panose="020B0604020202020204" pitchFamily="34" charset="0"/>
              </a:rPr>
              <a:t>http://www.brandt.co/Portals/0/PDFs/Fungicides/Brandt_Lime_Sulfur-MSDS.pdf</a:t>
            </a: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85599F-A98B-446F-94F2-D70ED0001614}" type="slidenum">
              <a:rPr lang="en-US" altLang="en-US" sz="1300"/>
              <a:pPr>
                <a:spcBef>
                  <a:spcPct val="0"/>
                </a:spcBef>
              </a:pPr>
              <a:t>42</a:t>
            </a:fld>
            <a:endParaRPr lang="en-US" altLang="en-US" sz="1300"/>
          </a:p>
        </p:txBody>
      </p:sp>
    </p:spTree>
    <p:extLst>
      <p:ext uri="{BB962C8B-B14F-4D97-AF65-F5344CB8AC3E}">
        <p14:creationId xmlns:p14="http://schemas.microsoft.com/office/powerpoint/2010/main" val="1978836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Contans WG- Specimen Label (CA 2007) </a:t>
            </a:r>
          </a:p>
          <a:p>
            <a:r>
              <a:rPr lang="en-US" altLang="en-US" smtClean="0">
                <a:latin typeface="Arial" panose="020B0604020202020204" pitchFamily="34" charset="0"/>
              </a:rPr>
              <a:t>http://www.cdms.net/ldat/ld5SH000.pdf</a:t>
            </a:r>
          </a:p>
          <a:p>
            <a:r>
              <a:rPr lang="en-US" altLang="en-US" smtClean="0">
                <a:latin typeface="Arial" panose="020B0604020202020204" pitchFamily="34" charset="0"/>
              </a:rPr>
              <a:t>This California Specimen Label has different distributer.</a:t>
            </a:r>
          </a:p>
          <a:p>
            <a:endParaRPr lang="en-US" altLang="en-US" b="1" smtClean="0">
              <a:latin typeface="Arial" panose="020B0604020202020204" pitchFamily="34" charset="0"/>
            </a:endParaRPr>
          </a:p>
          <a:p>
            <a:r>
              <a:rPr lang="en-US" altLang="en-US" smtClean="0">
                <a:latin typeface="Arial" panose="020B0604020202020204" pitchFamily="34" charset="0"/>
              </a:rPr>
              <a:t>EPA Reg. No: 72444-1</a:t>
            </a:r>
          </a:p>
          <a:p>
            <a:r>
              <a:rPr lang="en-US" altLang="en-US" smtClean="0">
                <a:latin typeface="Arial" panose="020B0604020202020204" pitchFamily="34" charset="0"/>
              </a:rPr>
              <a:t>EPA Est. No: 72444-DEU-001</a:t>
            </a:r>
          </a:p>
          <a:p>
            <a:r>
              <a:rPr lang="en-US" altLang="en-US" smtClean="0">
                <a:latin typeface="Arial" panose="020B0604020202020204" pitchFamily="34" charset="0"/>
              </a:rPr>
              <a:t>WPS-labeled</a:t>
            </a:r>
          </a:p>
          <a:p>
            <a:r>
              <a:rPr lang="en-US" altLang="en-US" smtClean="0">
                <a:latin typeface="Arial" panose="020B0604020202020204" pitchFamily="34" charset="0"/>
              </a:rPr>
              <a:t>Respiratory protection required</a:t>
            </a:r>
          </a:p>
          <a:p>
            <a:endParaRPr lang="en-US" altLang="en-US" smtClean="0">
              <a:latin typeface="Arial" panose="020B0604020202020204" pitchFamily="34" charset="0"/>
            </a:endParaRPr>
          </a:p>
          <a:p>
            <a:r>
              <a:rPr lang="en-US" altLang="en-US" smtClean="0">
                <a:latin typeface="Arial" panose="020B0604020202020204" pitchFamily="34" charset="0"/>
              </a:rPr>
              <a:t>For agricultural, greenhouse and nursery uses </a:t>
            </a:r>
          </a:p>
          <a:p>
            <a:endParaRPr lang="en-US" altLang="en-US" smtClean="0">
              <a:latin typeface="Arial" panose="020B0604020202020204" pitchFamily="34" charset="0"/>
            </a:endParaRPr>
          </a:p>
          <a:p>
            <a:r>
              <a:rPr lang="en-US" altLang="en-US" smtClean="0">
                <a:latin typeface="Arial" panose="020B0604020202020204" pitchFamily="34" charset="0"/>
              </a:rPr>
              <a:t>Distributed by </a:t>
            </a:r>
          </a:p>
          <a:p>
            <a:r>
              <a:rPr lang="en-US" altLang="en-US" smtClean="0">
                <a:latin typeface="Arial" panose="020B0604020202020204" pitchFamily="34" charset="0"/>
              </a:rPr>
              <a:t>Advan LLC</a:t>
            </a:r>
          </a:p>
          <a:p>
            <a:r>
              <a:rPr lang="en-US" altLang="en-US" smtClean="0">
                <a:latin typeface="Arial" panose="020B0604020202020204" pitchFamily="34" charset="0"/>
              </a:rPr>
              <a:t>300 COLONIAL CENTER PKWY, #230</a:t>
            </a:r>
          </a:p>
          <a:p>
            <a:r>
              <a:rPr lang="en-US" altLang="en-US" smtClean="0">
                <a:latin typeface="Arial" panose="020B0604020202020204" pitchFamily="34" charset="0"/>
              </a:rPr>
              <a:t>ROSWELL, GA 30076</a:t>
            </a:r>
          </a:p>
          <a:p>
            <a:r>
              <a:rPr lang="en-US" altLang="en-US" smtClean="0">
                <a:latin typeface="Arial" panose="020B0604020202020204" pitchFamily="34" charset="0"/>
              </a:rPr>
              <a:t>www.advanllc.com</a:t>
            </a:r>
          </a:p>
          <a:p>
            <a:r>
              <a:rPr lang="en-US" altLang="en-US" smtClean="0">
                <a:latin typeface="Arial" panose="020B0604020202020204" pitchFamily="34" charset="0"/>
              </a:rPr>
              <a:t>800-250-5024</a:t>
            </a:r>
          </a:p>
          <a:p>
            <a:endParaRPr lang="en-US" altLang="en-US" smtClean="0">
              <a:latin typeface="Arial" panose="020B0604020202020204" pitchFamily="34" charset="0"/>
            </a:endParaRPr>
          </a:p>
          <a:p>
            <a:r>
              <a:rPr lang="en-US" altLang="en-US" smtClean="0">
                <a:latin typeface="Arial" panose="020B0604020202020204" pitchFamily="34" charset="0"/>
              </a:rPr>
              <a:t>Manufactured by:</a:t>
            </a:r>
          </a:p>
          <a:p>
            <a:r>
              <a:rPr lang="en-US" altLang="en-US" smtClean="0">
                <a:latin typeface="Arial" panose="020B0604020202020204" pitchFamily="34" charset="0"/>
              </a:rPr>
              <a:t>PROPHYTA Biologischer Pflanzenschutz GmbH</a:t>
            </a:r>
          </a:p>
          <a:p>
            <a:r>
              <a:rPr lang="en-US" altLang="en-US" smtClean="0">
                <a:latin typeface="Arial" panose="020B0604020202020204" pitchFamily="34" charset="0"/>
              </a:rPr>
              <a:t>Inselstrassse 12</a:t>
            </a:r>
          </a:p>
          <a:p>
            <a:r>
              <a:rPr lang="en-US" altLang="en-US" smtClean="0">
                <a:latin typeface="Arial" panose="020B0604020202020204" pitchFamily="34" charset="0"/>
              </a:rPr>
              <a:t>D-23999 Malchow/Poel, German</a:t>
            </a:r>
          </a:p>
          <a:p>
            <a:r>
              <a:rPr lang="en-US" altLang="en-US" smtClean="0">
                <a:latin typeface="Arial" panose="020B0604020202020204" pitchFamily="34" charset="0"/>
              </a:rPr>
              <a:t>EPA Reg. No: 72444-1</a:t>
            </a:r>
          </a:p>
          <a:p>
            <a:r>
              <a:rPr lang="en-US" altLang="en-US" smtClean="0">
                <a:latin typeface="Arial" panose="020B0604020202020204" pitchFamily="34" charset="0"/>
              </a:rPr>
              <a:t>EPA Est. No: 72444-DEU-001</a:t>
            </a:r>
          </a:p>
          <a:p>
            <a:endParaRPr lang="en-US" altLang="en-US" b="1" smtClean="0">
              <a:latin typeface="Arial" panose="020B0604020202020204" pitchFamily="34" charset="0"/>
            </a:endParaRPr>
          </a:p>
          <a:p>
            <a:endParaRPr lang="en-US" altLang="en-US" b="1" smtClean="0">
              <a:latin typeface="Arial" panose="020B0604020202020204" pitchFamily="34" charset="0"/>
            </a:endParaRPr>
          </a:p>
          <a:p>
            <a:endParaRPr lang="en-US" altLang="en-US" smtClean="0">
              <a:latin typeface="Arial" panose="020B0604020202020204" pitchFamily="34" charset="0"/>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794568-5D95-445F-BEFF-8C8E50F1A116}" type="slidenum">
              <a:rPr lang="en-US" altLang="en-US" sz="1300"/>
              <a:pPr>
                <a:spcBef>
                  <a:spcPct val="0"/>
                </a:spcBef>
              </a:pPr>
              <a:t>43</a:t>
            </a:fld>
            <a:endParaRPr lang="en-US" altLang="en-US" sz="1300"/>
          </a:p>
        </p:txBody>
      </p:sp>
    </p:spTree>
    <p:extLst>
      <p:ext uri="{BB962C8B-B14F-4D97-AF65-F5344CB8AC3E}">
        <p14:creationId xmlns:p14="http://schemas.microsoft.com/office/powerpoint/2010/main" val="1466466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rPr>
              <a:t>OMRI Listed </a:t>
            </a:r>
          </a:p>
          <a:p>
            <a:pPr eaLnBrk="1" hangingPunct="1">
              <a:spcBef>
                <a:spcPct val="0"/>
              </a:spcBef>
            </a:pPr>
            <a:r>
              <a:rPr lang="en-US" altLang="en-US" dirty="0" smtClean="0">
                <a:latin typeface="Arial" panose="020B0604020202020204" pitchFamily="34" charset="0"/>
              </a:rPr>
              <a:t>25b - no EPA Registration</a:t>
            </a:r>
          </a:p>
          <a:p>
            <a:pPr eaLnBrk="1" hangingPunct="1">
              <a:spcBef>
                <a:spcPct val="0"/>
              </a:spcBef>
            </a:pPr>
            <a:r>
              <a:rPr lang="en-US" altLang="en-US" dirty="0" smtClean="0">
                <a:latin typeface="Arial" panose="020B0604020202020204" pitchFamily="34" charset="0"/>
              </a:rPr>
              <a:t>Not WPS-labeled</a:t>
            </a:r>
          </a:p>
          <a:p>
            <a:endParaRPr lang="en-US" altLang="en-US" b="1" dirty="0" smtClean="0">
              <a:latin typeface="Arial" panose="020B0604020202020204" pitchFamily="34" charset="0"/>
            </a:endParaRPr>
          </a:p>
          <a:p>
            <a:endParaRPr lang="en-US" altLang="en-US" b="1" dirty="0" smtClean="0">
              <a:latin typeface="Arial" panose="020B0604020202020204" pitchFamily="34" charset="0"/>
            </a:endParaRPr>
          </a:p>
          <a:p>
            <a:endParaRPr lang="en-US" altLang="en-US" b="1" dirty="0" smtClean="0">
              <a:latin typeface="Arial" panose="020B0604020202020204" pitchFamily="34" charset="0"/>
            </a:endParaRPr>
          </a:p>
          <a:p>
            <a:endParaRPr lang="en-US" altLang="en-US" b="1" dirty="0" smtClean="0">
              <a:latin typeface="Arial" panose="020B0604020202020204" pitchFamily="34" charset="0"/>
            </a:endParaRPr>
          </a:p>
          <a:p>
            <a:endParaRPr lang="en-US" altLang="en-US" b="1" dirty="0" smtClean="0">
              <a:latin typeface="Arial" panose="020B0604020202020204" pitchFamily="34" charset="0"/>
            </a:endParaRPr>
          </a:p>
          <a:p>
            <a:r>
              <a:rPr lang="en-US" altLang="en-US" b="1" dirty="0" smtClean="0">
                <a:latin typeface="Arial" panose="020B0604020202020204" pitchFamily="34" charset="0"/>
              </a:rPr>
              <a:t>Website:</a:t>
            </a:r>
          </a:p>
          <a:p>
            <a:r>
              <a:rPr lang="en-US" altLang="en-US" b="1" dirty="0" smtClean="0">
                <a:latin typeface="Arial" panose="020B0604020202020204" pitchFamily="34" charset="0"/>
              </a:rPr>
              <a:t>Do all pesticide </a:t>
            </a:r>
            <a:r>
              <a:rPr lang="en-US" altLang="en-US" b="1" dirty="0" smtClean="0">
                <a:latin typeface="Arial" panose="020B0604020202020204" pitchFamily="34" charset="0"/>
                <a:hlinkClick r:id="rId3"/>
              </a:rPr>
              <a:t>products</a:t>
            </a:r>
            <a:r>
              <a:rPr lang="en-US" altLang="en-US" b="1" dirty="0" smtClean="0">
                <a:latin typeface="Arial" panose="020B0604020202020204" pitchFamily="34" charset="0"/>
              </a:rPr>
              <a:t> have to be registered with the U.S. Environmental Protection Agency (EPA)?</a:t>
            </a:r>
          </a:p>
          <a:p>
            <a:r>
              <a:rPr lang="en-US" altLang="en-US" b="1" dirty="0" smtClean="0">
                <a:latin typeface="Arial" panose="020B0604020202020204" pitchFamily="34" charset="0"/>
              </a:rPr>
              <a:t>No.</a:t>
            </a:r>
          </a:p>
          <a:p>
            <a:r>
              <a:rPr lang="en-US" altLang="en-US" dirty="0" smtClean="0">
                <a:latin typeface="Arial" panose="020B0604020202020204" pitchFamily="34" charset="0"/>
              </a:rPr>
              <a:t>Minimum risk pesticides are exempt from product registration under FIFRA 25(b). Products must meet </a:t>
            </a:r>
            <a:r>
              <a:rPr lang="en-US" altLang="en-US" dirty="0" smtClean="0">
                <a:latin typeface="Arial" panose="020B0604020202020204" pitchFamily="34" charset="0"/>
                <a:hlinkClick r:id="rId4"/>
              </a:rPr>
              <a:t>specific requirements</a:t>
            </a:r>
            <a:r>
              <a:rPr lang="en-US" altLang="en-US" dirty="0" smtClean="0">
                <a:latin typeface="Arial" panose="020B0604020202020204" pitchFamily="34" charset="0"/>
              </a:rPr>
              <a:t> to qualify for the exemption. Certain </a:t>
            </a:r>
            <a:r>
              <a:rPr lang="en-US" altLang="en-US" dirty="0" smtClean="0">
                <a:latin typeface="Arial" panose="020B0604020202020204" pitchFamily="34" charset="0"/>
                <a:hlinkClick r:id="rId5"/>
              </a:rPr>
              <a:t>states</a:t>
            </a:r>
            <a:r>
              <a:rPr lang="en-US" altLang="en-US" dirty="0" smtClean="0">
                <a:latin typeface="Arial" panose="020B0604020202020204" pitchFamily="34" charset="0"/>
              </a:rPr>
              <a:t> require these products to be registered for use. </a:t>
            </a:r>
          </a:p>
          <a:p>
            <a:r>
              <a:rPr lang="en-US" altLang="en-US" dirty="0" smtClean="0">
                <a:latin typeface="Arial" panose="020B0604020202020204" pitchFamily="34" charset="0"/>
              </a:rPr>
              <a:t>When products are treated with pesticides to protect the product itself, those </a:t>
            </a:r>
            <a:r>
              <a:rPr lang="en-US" altLang="en-US" dirty="0" smtClean="0">
                <a:latin typeface="Arial" panose="020B0604020202020204" pitchFamily="34" charset="0"/>
                <a:hlinkClick r:id="rId6"/>
              </a:rPr>
              <a:t>treated articles</a:t>
            </a:r>
            <a:r>
              <a:rPr lang="en-US" altLang="en-US" dirty="0" smtClean="0">
                <a:latin typeface="Arial" panose="020B0604020202020204" pitchFamily="34" charset="0"/>
              </a:rPr>
              <a:t> don't have to be registered with EPA. This exemption does not apply for products treated with pesticides to protect the user of the product. </a:t>
            </a:r>
          </a:p>
          <a:p>
            <a:r>
              <a:rPr lang="en-US" altLang="en-US" dirty="0" smtClean="0">
                <a:latin typeface="Arial" panose="020B0604020202020204" pitchFamily="34" charset="0"/>
              </a:rPr>
              <a:t>Zero REI (re-entry interval)</a:t>
            </a:r>
          </a:p>
          <a:p>
            <a:r>
              <a:rPr lang="en-US" altLang="en-US" dirty="0" smtClean="0">
                <a:latin typeface="Arial" panose="020B0604020202020204" pitchFamily="34" charset="0"/>
              </a:rPr>
              <a:t> Zero PHI (post-harvest interval)</a:t>
            </a:r>
          </a:p>
          <a:p>
            <a:r>
              <a:rPr lang="en-US" altLang="en-US" dirty="0" smtClean="0">
                <a:latin typeface="Arial" panose="020B0604020202020204" pitchFamily="34" charset="0"/>
              </a:rPr>
              <a:t> National Organic Program (NOP) Compliant and OMRI listed</a:t>
            </a:r>
          </a:p>
          <a:p>
            <a:r>
              <a:rPr lang="en-US" altLang="en-US" dirty="0" smtClean="0">
                <a:latin typeface="Arial" panose="020B0604020202020204" pitchFamily="34" charset="0"/>
              </a:rPr>
              <a:t> University and grower proven </a:t>
            </a:r>
            <a:r>
              <a:rPr lang="en-US" altLang="en-US" dirty="0" err="1" smtClean="0">
                <a:latin typeface="Arial" panose="020B0604020202020204" pitchFamily="34" charset="0"/>
              </a:rPr>
              <a:t>effi</a:t>
            </a:r>
            <a:r>
              <a:rPr lang="en-US" altLang="en-US" dirty="0" smtClean="0">
                <a:latin typeface="Arial" panose="020B0604020202020204" pitchFamily="34" charset="0"/>
              </a:rPr>
              <a:t> </a:t>
            </a:r>
            <a:r>
              <a:rPr lang="en-US" altLang="en-US" dirty="0" err="1" smtClean="0">
                <a:latin typeface="Arial" panose="020B0604020202020204" pitchFamily="34" charset="0"/>
              </a:rPr>
              <a:t>cacy</a:t>
            </a:r>
            <a:endParaRPr lang="en-US" altLang="en-US" dirty="0" smtClean="0">
              <a:latin typeface="Arial" panose="020B0604020202020204" pitchFamily="34" charset="0"/>
            </a:endParaRPr>
          </a:p>
          <a:p>
            <a:r>
              <a:rPr lang="en-US" altLang="en-US" dirty="0" smtClean="0">
                <a:latin typeface="Arial" panose="020B0604020202020204" pitchFamily="34" charset="0"/>
              </a:rPr>
              <a:t>ECOTEC is a unique insecticide/miticide with two modes of action:</a:t>
            </a:r>
          </a:p>
          <a:p>
            <a:r>
              <a:rPr lang="en-US" altLang="en-US" dirty="0" smtClean="0">
                <a:latin typeface="Arial" panose="020B0604020202020204" pitchFamily="34" charset="0"/>
              </a:rPr>
              <a:t>Extensive research discovered that the patented combination of</a:t>
            </a:r>
          </a:p>
          <a:p>
            <a:r>
              <a:rPr lang="en-US" altLang="en-US" dirty="0" smtClean="0">
                <a:latin typeface="Arial" panose="020B0604020202020204" pitchFamily="34" charset="0"/>
              </a:rPr>
              <a:t>essential oils in ECOTEC block </a:t>
            </a:r>
            <a:r>
              <a:rPr lang="en-US" altLang="en-US" dirty="0" err="1" smtClean="0">
                <a:latin typeface="Arial" panose="020B0604020202020204" pitchFamily="34" charset="0"/>
              </a:rPr>
              <a:t>octopamine</a:t>
            </a:r>
            <a:r>
              <a:rPr lang="en-US" altLang="en-US" dirty="0" smtClean="0">
                <a:latin typeface="Arial" panose="020B0604020202020204" pitchFamily="34" charset="0"/>
              </a:rPr>
              <a:t> </a:t>
            </a:r>
            <a:r>
              <a:rPr lang="en-US" altLang="en-US" dirty="0" err="1" smtClean="0">
                <a:latin typeface="Arial" panose="020B0604020202020204" pitchFamily="34" charset="0"/>
              </a:rPr>
              <a:t>neuroreceptors</a:t>
            </a:r>
            <a:r>
              <a:rPr lang="en-US" altLang="en-US" dirty="0" smtClean="0">
                <a:latin typeface="Arial" panose="020B0604020202020204" pitchFamily="34" charset="0"/>
              </a:rPr>
              <a:t> on insects</a:t>
            </a:r>
          </a:p>
          <a:p>
            <a:r>
              <a:rPr lang="en-US" altLang="en-US" dirty="0" smtClean="0">
                <a:latin typeface="Arial" panose="020B0604020202020204" pitchFamily="34" charset="0"/>
              </a:rPr>
              <a:t>and mites. </a:t>
            </a:r>
            <a:r>
              <a:rPr lang="en-US" altLang="en-US" dirty="0" err="1" smtClean="0">
                <a:latin typeface="Arial" panose="020B0604020202020204" pitchFamily="34" charset="0"/>
              </a:rPr>
              <a:t>Octopamine</a:t>
            </a:r>
            <a:r>
              <a:rPr lang="en-US" altLang="en-US" dirty="0" smtClean="0">
                <a:latin typeface="Arial" panose="020B0604020202020204" pitchFamily="34" charset="0"/>
              </a:rPr>
              <a:t> regulates the insect’s movement, heart rate,</a:t>
            </a:r>
          </a:p>
          <a:p>
            <a:r>
              <a:rPr lang="en-US" altLang="en-US" dirty="0" smtClean="0">
                <a:latin typeface="Arial" panose="020B0604020202020204" pitchFamily="34" charset="0"/>
              </a:rPr>
              <a:t>behavior, and metabolism. Blocking such receptors causes quick</a:t>
            </a:r>
          </a:p>
          <a:p>
            <a:r>
              <a:rPr lang="en-US" altLang="en-US" dirty="0" smtClean="0">
                <a:latin typeface="Arial" panose="020B0604020202020204" pitchFamily="34" charset="0"/>
              </a:rPr>
              <a:t>knockdown and death of the target insect. As an essential oil, a</a:t>
            </a:r>
          </a:p>
          <a:p>
            <a:r>
              <a:rPr lang="en-US" altLang="en-US" dirty="0" smtClean="0">
                <a:latin typeface="Arial" panose="020B0604020202020204" pitchFamily="34" charset="0"/>
              </a:rPr>
              <a:t>temporary covering of the insect’s outer membrane with a spray of</a:t>
            </a:r>
          </a:p>
          <a:p>
            <a:r>
              <a:rPr lang="en-US" altLang="en-US" dirty="0" smtClean="0">
                <a:latin typeface="Arial" panose="020B0604020202020204" pitchFamily="34" charset="0"/>
              </a:rPr>
              <a:t>ECOTEC leads to suffocation of the pest.</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3E4B32-BCD0-489B-901F-8B133421D9DD}" type="slidenum">
              <a:rPr lang="en-US" altLang="en-US" sz="1300"/>
              <a:pPr>
                <a:spcBef>
                  <a:spcPct val="0"/>
                </a:spcBef>
              </a:pPr>
              <a:t>44</a:t>
            </a:fld>
            <a:endParaRPr lang="en-US" altLang="en-US" sz="1300"/>
          </a:p>
        </p:txBody>
      </p:sp>
    </p:spTree>
    <p:extLst>
      <p:ext uri="{BB962C8B-B14F-4D97-AF65-F5344CB8AC3E}">
        <p14:creationId xmlns:p14="http://schemas.microsoft.com/office/powerpoint/2010/main" val="1558330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3F965D2-378A-4F8F-A08D-6A215C222E93}" type="slidenum">
              <a:rPr lang="en-US" altLang="en-US" sz="1200">
                <a:solidFill>
                  <a:srgbClr val="000000"/>
                </a:solidFill>
              </a:rPr>
              <a:pPr/>
              <a:t>4</a:t>
            </a:fld>
            <a:endParaRPr lang="en-US" altLang="en-US" sz="1200">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9754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1" dirty="0" smtClean="0"/>
              <a:t>Check labels</a:t>
            </a:r>
          </a:p>
          <a:p>
            <a:pPr marL="742950" lvl="1" indent="-285750">
              <a:buFont typeface="Arial" panose="020B0604020202020204" pitchFamily="34" charset="0"/>
              <a:buChar char="•"/>
            </a:pPr>
            <a:r>
              <a:rPr lang="en-US" sz="1800" b="1" dirty="0" smtClean="0"/>
              <a:t>Trilogy – by </a:t>
            </a:r>
            <a:r>
              <a:rPr lang="en-US" sz="1800" b="1" dirty="0" err="1" smtClean="0"/>
              <a:t>Certis</a:t>
            </a:r>
            <a:r>
              <a:rPr lang="en-US" sz="1800" b="1" dirty="0" smtClean="0"/>
              <a:t> has ag use</a:t>
            </a:r>
          </a:p>
          <a:p>
            <a:pPr marL="742950" lvl="1" indent="-285750">
              <a:buFont typeface="Arial" panose="020B0604020202020204" pitchFamily="34" charset="0"/>
              <a:buChar char="•"/>
            </a:pPr>
            <a:r>
              <a:rPr lang="en-US" sz="1800" b="1" dirty="0" err="1" smtClean="0"/>
              <a:t>Natria</a:t>
            </a:r>
            <a:r>
              <a:rPr lang="en-US" sz="1800" b="1" dirty="0" smtClean="0"/>
              <a:t> by Bayer Advanced, no ag use requirement BUT label says home and garden use </a:t>
            </a:r>
            <a:endParaRPr lang="en-US" sz="1800" b="1" dirty="0"/>
          </a:p>
        </p:txBody>
      </p:sp>
      <p:sp>
        <p:nvSpPr>
          <p:cNvPr id="4" name="Slide Number Placeholder 3"/>
          <p:cNvSpPr>
            <a:spLocks noGrp="1"/>
          </p:cNvSpPr>
          <p:nvPr>
            <p:ph type="sldNum" sz="quarter" idx="10"/>
          </p:nvPr>
        </p:nvSpPr>
        <p:spPr/>
        <p:txBody>
          <a:bodyPr/>
          <a:lstStyle/>
          <a:p>
            <a:fld id="{60E3373B-125A-40E8-AF7E-468CA49AE5E9}" type="slidenum">
              <a:rPr lang="en-US" smtClean="0"/>
              <a:t>12</a:t>
            </a:fld>
            <a:endParaRPr lang="en-US"/>
          </a:p>
        </p:txBody>
      </p:sp>
    </p:spTree>
    <p:extLst>
      <p:ext uri="{BB962C8B-B14F-4D97-AF65-F5344CB8AC3E}">
        <p14:creationId xmlns:p14="http://schemas.microsoft.com/office/powerpoint/2010/main" val="245366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600" b="1" dirty="0"/>
              <a:t>“Don’t use bad stuff” </a:t>
            </a:r>
          </a:p>
          <a:p>
            <a:endParaRPr lang="en-US" sz="1600" b="1" dirty="0"/>
          </a:p>
          <a:p>
            <a:r>
              <a:rPr lang="en-US" sz="1600" b="1" dirty="0"/>
              <a:t>“Organic production” – have some label examples</a:t>
            </a:r>
          </a:p>
          <a:p>
            <a:endParaRPr lang="en-US" sz="1600" b="1" dirty="0"/>
          </a:p>
          <a:p>
            <a:r>
              <a:rPr lang="en-US" sz="1600" b="1" dirty="0"/>
              <a:t>Can’t fit all the details of WPS on the label so it references federal code (40 CFR 170</a:t>
            </a:r>
            <a:r>
              <a:rPr lang="en-US" sz="1600" b="1" dirty="0" smtClean="0"/>
              <a:t>)</a:t>
            </a:r>
          </a:p>
          <a:p>
            <a:endParaRPr lang="en-US" sz="1600" b="1" dirty="0" smtClean="0"/>
          </a:p>
          <a:p>
            <a:r>
              <a:rPr lang="en-US" sz="1600" b="1" dirty="0" smtClean="0"/>
              <a:t>Also referenced in ATCP 29 </a:t>
            </a:r>
            <a:endParaRPr lang="en-US" sz="1600" b="1" dirty="0"/>
          </a:p>
          <a:p>
            <a:endParaRPr lang="en-US" sz="1600" b="1" dirty="0"/>
          </a:p>
          <a:p>
            <a:r>
              <a:rPr lang="en-US" sz="1600" b="1" dirty="0"/>
              <a:t>Label does list length of restricted entry interval (REI)</a:t>
            </a:r>
          </a:p>
          <a:p>
            <a:endParaRPr lang="en-US" sz="1600" b="1" dirty="0"/>
          </a:p>
          <a:p>
            <a:r>
              <a:rPr lang="en-US" sz="1600" b="1" dirty="0"/>
              <a:t>PPE to wear for mixer/loaders, handlers, early entry workers </a:t>
            </a:r>
          </a:p>
          <a:p>
            <a:endParaRPr lang="en-US" sz="1600" b="1" dirty="0"/>
          </a:p>
          <a:p>
            <a:endParaRPr lang="en-US" dirty="0"/>
          </a:p>
        </p:txBody>
      </p:sp>
      <p:sp>
        <p:nvSpPr>
          <p:cNvPr id="4" name="Slide Number Placeholder 3"/>
          <p:cNvSpPr>
            <a:spLocks noGrp="1"/>
          </p:cNvSpPr>
          <p:nvPr>
            <p:ph type="sldNum" sz="quarter" idx="10"/>
          </p:nvPr>
        </p:nvSpPr>
        <p:spPr/>
        <p:txBody>
          <a:bodyPr/>
          <a:lstStyle/>
          <a:p>
            <a:fld id="{60E3373B-125A-40E8-AF7E-468CA49AE5E9}" type="slidenum">
              <a:rPr lang="en-US" smtClean="0"/>
              <a:t>13</a:t>
            </a:fld>
            <a:endParaRPr lang="en-US"/>
          </a:p>
        </p:txBody>
      </p:sp>
    </p:spTree>
    <p:extLst>
      <p:ext uri="{BB962C8B-B14F-4D97-AF65-F5344CB8AC3E}">
        <p14:creationId xmlns:p14="http://schemas.microsoft.com/office/powerpoint/2010/main" val="2254749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3F965D2-378A-4F8F-A08D-6A215C222E93}" type="slidenum">
              <a:rPr lang="en-US" altLang="en-US" sz="1200">
                <a:solidFill>
                  <a:srgbClr val="000000"/>
                </a:solidFill>
              </a:rPr>
              <a:pPr/>
              <a:t>14</a:t>
            </a:fld>
            <a:endParaRPr lang="en-US" altLang="en-US" sz="1200">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11777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3F965D2-378A-4F8F-A08D-6A215C222E93}" type="slidenum">
              <a:rPr lang="en-US" altLang="en-US" sz="1200">
                <a:solidFill>
                  <a:srgbClr val="000000"/>
                </a:solidFill>
              </a:rPr>
              <a:pPr/>
              <a:t>15</a:t>
            </a:fld>
            <a:endParaRPr lang="en-US" altLang="en-US" sz="1200">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06981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6836BD0-0503-4D61-9957-C67BD11CED01}" type="slidenum">
              <a:rPr lang="en-US" altLang="en-US"/>
              <a:pPr eaLnBrk="1" hangingPunct="1">
                <a:spcBef>
                  <a:spcPct val="0"/>
                </a:spcBef>
              </a:pPr>
              <a:t>16</a:t>
            </a:fld>
            <a:endParaRPr lang="en-US" alt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Agricultural Use Statement is in a box on the label.  It instructs the user to comply with all the requirements of the Worker Protection Standard, including training of employees, decontamination, application notification, emergency assistance, and minimum restricted entry intervals and personal protective equipment.  Again this section lists the REI and PPE requirements for early enter workers.</a:t>
            </a:r>
          </a:p>
        </p:txBody>
      </p:sp>
    </p:spTree>
    <p:extLst>
      <p:ext uri="{BB962C8B-B14F-4D97-AF65-F5344CB8AC3E}">
        <p14:creationId xmlns:p14="http://schemas.microsoft.com/office/powerpoint/2010/main" val="27823800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t="4126" b="303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1676400"/>
            <a:ext cx="4876800"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Grp="1" noChangeArrowheads="1"/>
          </p:cNvSpPr>
          <p:nvPr>
            <p:ph type="ctrTitle"/>
          </p:nvPr>
        </p:nvSpPr>
        <p:spPr>
          <a:xfrm>
            <a:off x="685800" y="2286000"/>
            <a:ext cx="7772400" cy="1143000"/>
          </a:xfrm>
        </p:spPr>
        <p:txBody>
          <a:bodyPr/>
          <a:lstStyle>
            <a:lvl1pPr>
              <a:defRPr sz="3600" b="1">
                <a:solidFill>
                  <a:srgbClr val="000000"/>
                </a:solidFill>
              </a:defRPr>
            </a:lvl1pPr>
          </a:lstStyle>
          <a:p>
            <a:r>
              <a:rPr lang="en-US"/>
              <a:t>Click to edit Master title style</a:t>
            </a:r>
          </a:p>
        </p:txBody>
      </p:sp>
      <p:sp>
        <p:nvSpPr>
          <p:cNvPr id="1536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6" name="Rectangle 5"/>
          <p:cNvSpPr>
            <a:spLocks noGrp="1" noChangeArrowheads="1"/>
          </p:cNvSpPr>
          <p:nvPr>
            <p:ph type="dt" sz="half" idx="10"/>
          </p:nvPr>
        </p:nvSpPr>
        <p:spPr/>
        <p:txBody>
          <a:bodyPr/>
          <a:lstStyle>
            <a:lvl1pPr>
              <a:defRPr smtClean="0"/>
            </a:lvl1pPr>
          </a:lstStyle>
          <a:p>
            <a:pPr>
              <a:defRPr/>
            </a:pPr>
            <a:fld id="{95F53705-ED30-425F-B7FD-2E912F55AB76}" type="datetime1">
              <a:rPr lang="en-US"/>
              <a:pPr>
                <a:defRPr/>
              </a:pPr>
              <a:t>6/23/2016</a:t>
            </a:fld>
            <a:endParaRPr lang="en-US" dirty="0"/>
          </a:p>
        </p:txBody>
      </p:sp>
      <p:sp>
        <p:nvSpPr>
          <p:cNvPr id="7" name="Rectangle 6"/>
          <p:cNvSpPr>
            <a:spLocks noGrp="1" noChangeArrowheads="1"/>
          </p:cNvSpPr>
          <p:nvPr>
            <p:ph type="ftr" sz="quarter" idx="11"/>
          </p:nvPr>
        </p:nvSpPr>
        <p:spPr>
          <a:xfrm>
            <a:off x="2667000" y="6248400"/>
            <a:ext cx="3810000" cy="457200"/>
          </a:xfrm>
        </p:spPr>
        <p:txBody>
          <a:bodyPr/>
          <a:lstStyle>
            <a:lvl1pPr>
              <a:defRPr sz="1400" smtClean="0"/>
            </a:lvl1pPr>
          </a:lstStyle>
          <a:p>
            <a:pPr>
              <a:defRPr/>
            </a:pPr>
            <a:r>
              <a:rPr lang="en-US" dirty="0"/>
              <a:t> U.S. Environmental Protection Agency</a:t>
            </a:r>
          </a:p>
        </p:txBody>
      </p:sp>
      <p:sp>
        <p:nvSpPr>
          <p:cNvPr id="8" name="Rectangle 7"/>
          <p:cNvSpPr>
            <a:spLocks noGrp="1" noChangeArrowheads="1"/>
          </p:cNvSpPr>
          <p:nvPr>
            <p:ph type="sldNum" sz="quarter" idx="12"/>
          </p:nvPr>
        </p:nvSpPr>
        <p:spPr/>
        <p:txBody>
          <a:bodyPr/>
          <a:lstStyle>
            <a:lvl1pPr>
              <a:defRPr smtClean="0"/>
            </a:lvl1pPr>
          </a:lstStyle>
          <a:p>
            <a:pPr>
              <a:defRPr/>
            </a:pPr>
            <a:fld id="{D58E6336-0681-4A84-BA37-84A173F4D3F0}" type="slidenum">
              <a:rPr lang="en-US" altLang="en-US"/>
              <a:pPr>
                <a:defRPr/>
              </a:pPr>
              <a:t>‹#›</a:t>
            </a:fld>
            <a:endParaRPr lang="en-US" altLang="en-US" dirty="0"/>
          </a:p>
        </p:txBody>
      </p:sp>
    </p:spTree>
    <p:extLst>
      <p:ext uri="{BB962C8B-B14F-4D97-AF65-F5344CB8AC3E}">
        <p14:creationId xmlns:p14="http://schemas.microsoft.com/office/powerpoint/2010/main" val="1010694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76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a:t>
            </a:r>
            <a:r>
              <a:rPr lang="en-US" dirty="0" err="1" smtClean="0"/>
              <a:t>lev</a:t>
            </a:r>
            <a:endParaRPr lang="en-US" dirty="0" smtClean="0"/>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smtClean="0"/>
            </a:lvl1pPr>
          </a:lstStyle>
          <a:p>
            <a:pPr>
              <a:defRPr/>
            </a:pPr>
            <a:fld id="{99F15E76-8549-453E-A4B9-D32672BCB677}" type="datetime1">
              <a:rPr lang="en-US"/>
              <a:pPr>
                <a:defRPr/>
              </a:pPr>
              <a:t>6/23/2016</a:t>
            </a:fld>
            <a:endParaRPr lang="en-US" dirty="0"/>
          </a:p>
        </p:txBody>
      </p:sp>
      <p:sp>
        <p:nvSpPr>
          <p:cNvPr id="6" name="Footer Placeholder 4"/>
          <p:cNvSpPr>
            <a:spLocks noGrp="1"/>
          </p:cNvSpPr>
          <p:nvPr>
            <p:ph type="ftr" sz="quarter" idx="11"/>
          </p:nvPr>
        </p:nvSpPr>
        <p:spPr/>
        <p:txBody>
          <a:bodyPr/>
          <a:lstStyle>
            <a:lvl1pPr>
              <a:defRPr sz="1400" smtClean="0"/>
            </a:lvl1pPr>
          </a:lstStyle>
          <a:p>
            <a:pPr>
              <a:defRPr/>
            </a:pPr>
            <a:r>
              <a:rPr lang="en-US" dirty="0"/>
              <a:t> U.S. Environmental Protection Agency</a:t>
            </a:r>
          </a:p>
        </p:txBody>
      </p:sp>
      <p:sp>
        <p:nvSpPr>
          <p:cNvPr id="7" name="Slide Number Placeholder 5"/>
          <p:cNvSpPr>
            <a:spLocks noGrp="1"/>
          </p:cNvSpPr>
          <p:nvPr>
            <p:ph type="sldNum" sz="quarter" idx="12"/>
          </p:nvPr>
        </p:nvSpPr>
        <p:spPr/>
        <p:txBody>
          <a:bodyPr/>
          <a:lstStyle>
            <a:lvl1pPr>
              <a:defRPr smtClean="0"/>
            </a:lvl1pPr>
          </a:lstStyle>
          <a:p>
            <a:pPr>
              <a:defRPr/>
            </a:pPr>
            <a:fld id="{CB5B54AC-B9A8-4CEC-BED8-0806A63F1BDC}" type="slidenum">
              <a:rPr lang="en-US" altLang="en-US"/>
              <a:pPr>
                <a:defRPr/>
              </a:pPr>
              <a:t>‹#›</a:t>
            </a:fld>
            <a:endParaRPr lang="en-US" altLang="en-US" dirty="0"/>
          </a:p>
        </p:txBody>
      </p:sp>
    </p:spTree>
    <p:extLst>
      <p:ext uri="{BB962C8B-B14F-4D97-AF65-F5344CB8AC3E}">
        <p14:creationId xmlns:p14="http://schemas.microsoft.com/office/powerpoint/2010/main" val="254367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76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15100" y="1600200"/>
            <a:ext cx="194310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600200"/>
            <a:ext cx="567690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pPr>
              <a:defRPr/>
            </a:pPr>
            <a:fld id="{49E975E2-41B3-48A2-A067-64D43D5E6757}" type="datetime1">
              <a:rPr lang="en-US"/>
              <a:pPr>
                <a:defRPr/>
              </a:pPr>
              <a:t>6/23/2016</a:t>
            </a:fld>
            <a:endParaRPr lang="en-US" dirty="0"/>
          </a:p>
        </p:txBody>
      </p:sp>
      <p:sp>
        <p:nvSpPr>
          <p:cNvPr id="6" name="Footer Placeholder 4"/>
          <p:cNvSpPr>
            <a:spLocks noGrp="1"/>
          </p:cNvSpPr>
          <p:nvPr>
            <p:ph type="ftr" sz="quarter" idx="11"/>
          </p:nvPr>
        </p:nvSpPr>
        <p:spPr/>
        <p:txBody>
          <a:bodyPr/>
          <a:lstStyle>
            <a:lvl1pPr>
              <a:defRPr sz="1400" smtClean="0"/>
            </a:lvl1pPr>
          </a:lstStyle>
          <a:p>
            <a:pPr>
              <a:defRPr/>
            </a:pPr>
            <a:r>
              <a:rPr lang="en-US" dirty="0"/>
              <a:t> U.S. Environmental Protection Agency</a:t>
            </a:r>
          </a:p>
        </p:txBody>
      </p:sp>
      <p:sp>
        <p:nvSpPr>
          <p:cNvPr id="7" name="Slide Number Placeholder 5"/>
          <p:cNvSpPr>
            <a:spLocks noGrp="1"/>
          </p:cNvSpPr>
          <p:nvPr>
            <p:ph type="sldNum" sz="quarter" idx="12"/>
          </p:nvPr>
        </p:nvSpPr>
        <p:spPr/>
        <p:txBody>
          <a:bodyPr/>
          <a:lstStyle>
            <a:lvl1pPr>
              <a:defRPr smtClean="0"/>
            </a:lvl1pPr>
          </a:lstStyle>
          <a:p>
            <a:pPr>
              <a:defRPr/>
            </a:pPr>
            <a:fld id="{93987DCA-228B-4CC5-ABDF-E9D7D7F26C41}" type="slidenum">
              <a:rPr lang="en-US" altLang="en-US"/>
              <a:pPr>
                <a:defRPr/>
              </a:pPr>
              <a:t>‹#›</a:t>
            </a:fld>
            <a:endParaRPr lang="en-US" altLang="en-US" dirty="0"/>
          </a:p>
        </p:txBody>
      </p:sp>
    </p:spTree>
    <p:extLst>
      <p:ext uri="{BB962C8B-B14F-4D97-AF65-F5344CB8AC3E}">
        <p14:creationId xmlns:p14="http://schemas.microsoft.com/office/powerpoint/2010/main" val="3645741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76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0" y="1600200"/>
            <a:ext cx="7620000" cy="990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2667000"/>
            <a:ext cx="3810000" cy="3429000"/>
          </a:xfrm>
        </p:spPr>
        <p:txBody>
          <a:bodyPr/>
          <a:lstStyle/>
          <a:p>
            <a:pPr lvl="0"/>
            <a:endParaRPr lang="en-US" noProof="0" dirty="0" smtClean="0"/>
          </a:p>
        </p:txBody>
      </p:sp>
      <p:sp>
        <p:nvSpPr>
          <p:cNvPr id="4" name="Text Placeholder 3"/>
          <p:cNvSpPr>
            <a:spLocks noGrp="1"/>
          </p:cNvSpPr>
          <p:nvPr>
            <p:ph type="body" sz="half" idx="2"/>
          </p:nvPr>
        </p:nvSpPr>
        <p:spPr>
          <a:xfrm>
            <a:off x="4648200" y="2667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smtClean="0"/>
            </a:lvl1pPr>
          </a:lstStyle>
          <a:p>
            <a:pPr>
              <a:defRPr/>
            </a:pPr>
            <a:fld id="{81C9B43C-A6B3-4AF6-8F3B-D58EFE9341D7}" type="datetime1">
              <a:rPr lang="en-US"/>
              <a:pPr>
                <a:defRPr/>
              </a:pPr>
              <a:t>6/23/2016</a:t>
            </a:fld>
            <a:endParaRPr lang="en-US" dirty="0"/>
          </a:p>
        </p:txBody>
      </p:sp>
      <p:sp>
        <p:nvSpPr>
          <p:cNvPr id="7" name="Footer Placeholder 5"/>
          <p:cNvSpPr>
            <a:spLocks noGrp="1"/>
          </p:cNvSpPr>
          <p:nvPr>
            <p:ph type="ftr" sz="quarter" idx="11"/>
          </p:nvPr>
        </p:nvSpPr>
        <p:spPr/>
        <p:txBody>
          <a:bodyPr/>
          <a:lstStyle>
            <a:lvl1pPr>
              <a:defRPr smtClean="0"/>
            </a:lvl1pPr>
          </a:lstStyle>
          <a:p>
            <a:pPr>
              <a:defRPr/>
            </a:pPr>
            <a:r>
              <a:rPr lang="en-US" dirty="0"/>
              <a:t> 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5145A38F-5134-4B01-AEFE-8E735FF3AA7C}" type="slidenum">
              <a:rPr lang="en-US" altLang="en-US"/>
              <a:pPr>
                <a:defRPr/>
              </a:pPr>
              <a:t>‹#›</a:t>
            </a:fld>
            <a:endParaRPr lang="en-US" altLang="en-US" dirty="0"/>
          </a:p>
        </p:txBody>
      </p:sp>
    </p:spTree>
    <p:extLst>
      <p:ext uri="{BB962C8B-B14F-4D97-AF65-F5344CB8AC3E}">
        <p14:creationId xmlns:p14="http://schemas.microsoft.com/office/powerpoint/2010/main" val="54068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76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0" y="1600200"/>
            <a:ext cx="7620000" cy="990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2667000"/>
            <a:ext cx="7772400" cy="3429000"/>
          </a:xfrm>
        </p:spPr>
        <p:txBody>
          <a:bodyPr/>
          <a:lstStyle/>
          <a:p>
            <a:pPr lvl="0"/>
            <a:endParaRPr lang="en-US" noProof="0" dirty="0" smtClean="0"/>
          </a:p>
        </p:txBody>
      </p:sp>
      <p:sp>
        <p:nvSpPr>
          <p:cNvPr id="5" name="Date Placeholder 3"/>
          <p:cNvSpPr>
            <a:spLocks noGrp="1"/>
          </p:cNvSpPr>
          <p:nvPr>
            <p:ph type="dt" sz="half" idx="10"/>
          </p:nvPr>
        </p:nvSpPr>
        <p:spPr/>
        <p:txBody>
          <a:bodyPr/>
          <a:lstStyle>
            <a:lvl1pPr>
              <a:defRPr smtClean="0"/>
            </a:lvl1pPr>
          </a:lstStyle>
          <a:p>
            <a:pPr>
              <a:defRPr/>
            </a:pPr>
            <a:fld id="{FE6390E2-D7E0-47B0-B511-085E0B8310C2}" type="datetime1">
              <a:rPr lang="en-US"/>
              <a:pPr>
                <a:defRPr/>
              </a:pPr>
              <a:t>6/23/2016</a:t>
            </a:fld>
            <a:endParaRPr lang="en-US" dirty="0"/>
          </a:p>
        </p:txBody>
      </p:sp>
      <p:sp>
        <p:nvSpPr>
          <p:cNvPr id="6" name="Footer Placeholder 4"/>
          <p:cNvSpPr>
            <a:spLocks noGrp="1"/>
          </p:cNvSpPr>
          <p:nvPr>
            <p:ph type="ftr" sz="quarter" idx="11"/>
          </p:nvPr>
        </p:nvSpPr>
        <p:spPr/>
        <p:txBody>
          <a:bodyPr/>
          <a:lstStyle>
            <a:lvl1pPr>
              <a:defRPr smtClean="0"/>
            </a:lvl1pPr>
          </a:lstStyle>
          <a:p>
            <a:pPr>
              <a:defRPr/>
            </a:pPr>
            <a:r>
              <a:rPr lang="en-US" dirty="0"/>
              <a:t> U.S. Environmental Protection Agency</a:t>
            </a:r>
          </a:p>
        </p:txBody>
      </p:sp>
      <p:sp>
        <p:nvSpPr>
          <p:cNvPr id="7" name="Slide Number Placeholder 5"/>
          <p:cNvSpPr>
            <a:spLocks noGrp="1"/>
          </p:cNvSpPr>
          <p:nvPr>
            <p:ph type="sldNum" sz="quarter" idx="12"/>
          </p:nvPr>
        </p:nvSpPr>
        <p:spPr/>
        <p:txBody>
          <a:bodyPr/>
          <a:lstStyle>
            <a:lvl1pPr>
              <a:defRPr smtClean="0"/>
            </a:lvl1pPr>
          </a:lstStyle>
          <a:p>
            <a:pPr>
              <a:defRPr/>
            </a:pPr>
            <a:fld id="{67B13F90-61A9-4C8A-BC30-79AB14E10ECA}" type="slidenum">
              <a:rPr lang="en-US" altLang="en-US"/>
              <a:pPr>
                <a:defRPr/>
              </a:pPr>
              <a:t>‹#›</a:t>
            </a:fld>
            <a:endParaRPr lang="en-US" altLang="en-US" dirty="0"/>
          </a:p>
        </p:txBody>
      </p:sp>
    </p:spTree>
    <p:extLst>
      <p:ext uri="{BB962C8B-B14F-4D97-AF65-F5344CB8AC3E}">
        <p14:creationId xmlns:p14="http://schemas.microsoft.com/office/powerpoint/2010/main" val="4284069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76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0" y="1600200"/>
            <a:ext cx="76200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667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667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smtClean="0"/>
            </a:lvl1pPr>
          </a:lstStyle>
          <a:p>
            <a:pPr>
              <a:defRPr/>
            </a:pPr>
            <a:fld id="{9284CA35-BA3F-441F-982E-676FFB00C2C6}" type="datetime1">
              <a:rPr lang="en-US"/>
              <a:pPr>
                <a:defRPr/>
              </a:pPr>
              <a:t>6/23/2016</a:t>
            </a:fld>
            <a:endParaRPr lang="en-US" dirty="0"/>
          </a:p>
        </p:txBody>
      </p:sp>
      <p:sp>
        <p:nvSpPr>
          <p:cNvPr id="7" name="Footer Placeholder 5"/>
          <p:cNvSpPr>
            <a:spLocks noGrp="1"/>
          </p:cNvSpPr>
          <p:nvPr>
            <p:ph type="ftr" sz="quarter" idx="11"/>
          </p:nvPr>
        </p:nvSpPr>
        <p:spPr/>
        <p:txBody>
          <a:bodyPr/>
          <a:lstStyle>
            <a:lvl1pPr>
              <a:defRPr smtClean="0"/>
            </a:lvl1pPr>
          </a:lstStyle>
          <a:p>
            <a:pPr>
              <a:defRPr/>
            </a:pPr>
            <a:r>
              <a:rPr lang="en-US" dirty="0"/>
              <a:t> 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D919EF54-198A-4298-B522-0ACDD8FCADB6}" type="slidenum">
              <a:rPr lang="en-US" altLang="en-US"/>
              <a:pPr>
                <a:defRPr/>
              </a:pPr>
              <a:t>‹#›</a:t>
            </a:fld>
            <a:endParaRPr lang="en-US" altLang="en-US" dirty="0"/>
          </a:p>
        </p:txBody>
      </p:sp>
    </p:spTree>
    <p:extLst>
      <p:ext uri="{BB962C8B-B14F-4D97-AF65-F5344CB8AC3E}">
        <p14:creationId xmlns:p14="http://schemas.microsoft.com/office/powerpoint/2010/main" val="2997774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76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685800" y="1600200"/>
            <a:ext cx="7772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smtClean="0"/>
            </a:lvl1pPr>
          </a:lstStyle>
          <a:p>
            <a:pPr>
              <a:defRPr/>
            </a:pPr>
            <a:fld id="{14F9B603-2261-42AA-A852-22BE54CAB9A4}" type="datetime1">
              <a:rPr lang="en-US"/>
              <a:pPr>
                <a:defRPr/>
              </a:pPr>
              <a:t>6/23/2016</a:t>
            </a:fld>
            <a:endParaRPr lang="en-US" dirty="0"/>
          </a:p>
        </p:txBody>
      </p:sp>
      <p:sp>
        <p:nvSpPr>
          <p:cNvPr id="5" name="Footer Placeholder 3"/>
          <p:cNvSpPr>
            <a:spLocks noGrp="1"/>
          </p:cNvSpPr>
          <p:nvPr>
            <p:ph type="ftr" sz="quarter" idx="11"/>
          </p:nvPr>
        </p:nvSpPr>
        <p:spPr/>
        <p:txBody>
          <a:bodyPr/>
          <a:lstStyle>
            <a:lvl1pPr>
              <a:defRPr smtClean="0"/>
            </a:lvl1pPr>
          </a:lstStyle>
          <a:p>
            <a:pPr>
              <a:defRPr/>
            </a:pPr>
            <a:r>
              <a:rPr lang="en-US" dirty="0"/>
              <a:t> U.S. Environmental Protection Agency</a:t>
            </a:r>
          </a:p>
        </p:txBody>
      </p:sp>
      <p:sp>
        <p:nvSpPr>
          <p:cNvPr id="6" name="Slide Number Placeholder 4"/>
          <p:cNvSpPr>
            <a:spLocks noGrp="1"/>
          </p:cNvSpPr>
          <p:nvPr>
            <p:ph type="sldNum" sz="quarter" idx="12"/>
          </p:nvPr>
        </p:nvSpPr>
        <p:spPr/>
        <p:txBody>
          <a:bodyPr/>
          <a:lstStyle>
            <a:lvl1pPr>
              <a:defRPr smtClean="0"/>
            </a:lvl1pPr>
          </a:lstStyle>
          <a:p>
            <a:pPr>
              <a:defRPr/>
            </a:pPr>
            <a:fld id="{193BEA52-F815-4828-BEAF-E1D191D168D8}" type="slidenum">
              <a:rPr lang="en-US" altLang="en-US"/>
              <a:pPr>
                <a:defRPr/>
              </a:pPr>
              <a:t>‹#›</a:t>
            </a:fld>
            <a:endParaRPr lang="en-US" altLang="en-US" dirty="0"/>
          </a:p>
        </p:txBody>
      </p:sp>
    </p:spTree>
    <p:extLst>
      <p:ext uri="{BB962C8B-B14F-4D97-AF65-F5344CB8AC3E}">
        <p14:creationId xmlns:p14="http://schemas.microsoft.com/office/powerpoint/2010/main" val="665881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76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pPr>
              <a:defRPr/>
            </a:pPr>
            <a:fld id="{93352446-FB28-4644-AEC5-0C001D2557CC}" type="datetime1">
              <a:rPr lang="en-US"/>
              <a:pPr>
                <a:defRPr/>
              </a:pPr>
              <a:t>6/23/2016</a:t>
            </a:fld>
            <a:endParaRPr lang="en-US" dirty="0"/>
          </a:p>
        </p:txBody>
      </p:sp>
      <p:sp>
        <p:nvSpPr>
          <p:cNvPr id="6" name="Footer Placeholder 4"/>
          <p:cNvSpPr>
            <a:spLocks noGrp="1"/>
          </p:cNvSpPr>
          <p:nvPr>
            <p:ph type="ftr" sz="quarter" idx="11"/>
          </p:nvPr>
        </p:nvSpPr>
        <p:spPr/>
        <p:txBody>
          <a:bodyPr/>
          <a:lstStyle>
            <a:lvl1pPr>
              <a:defRPr smtClean="0"/>
            </a:lvl1pPr>
          </a:lstStyle>
          <a:p>
            <a:pPr>
              <a:defRPr/>
            </a:pPr>
            <a:r>
              <a:rPr lang="en-US" dirty="0"/>
              <a:t> U.S. Environmental Protection Agency</a:t>
            </a:r>
          </a:p>
        </p:txBody>
      </p:sp>
      <p:sp>
        <p:nvSpPr>
          <p:cNvPr id="7" name="Slide Number Placeholder 5"/>
          <p:cNvSpPr>
            <a:spLocks noGrp="1"/>
          </p:cNvSpPr>
          <p:nvPr>
            <p:ph type="sldNum" sz="quarter" idx="12"/>
          </p:nvPr>
        </p:nvSpPr>
        <p:spPr/>
        <p:txBody>
          <a:bodyPr/>
          <a:lstStyle>
            <a:lvl1pPr>
              <a:defRPr smtClean="0"/>
            </a:lvl1pPr>
          </a:lstStyle>
          <a:p>
            <a:pPr>
              <a:defRPr/>
            </a:pPr>
            <a:fld id="{2112D59F-067D-4B23-A734-DC8DB7C45694}" type="slidenum">
              <a:rPr lang="en-US" altLang="en-US"/>
              <a:pPr>
                <a:defRPr/>
              </a:pPr>
              <a:t>‹#›</a:t>
            </a:fld>
            <a:endParaRPr lang="en-US" altLang="en-US" dirty="0"/>
          </a:p>
        </p:txBody>
      </p:sp>
    </p:spTree>
    <p:extLst>
      <p:ext uri="{BB962C8B-B14F-4D97-AF65-F5344CB8AC3E}">
        <p14:creationId xmlns:p14="http://schemas.microsoft.com/office/powerpoint/2010/main" val="2354746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76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pPr>
              <a:defRPr/>
            </a:pPr>
            <a:fld id="{BF7B6A92-9174-4EFA-958D-FE175B684E20}" type="datetime1">
              <a:rPr lang="en-US"/>
              <a:pPr>
                <a:defRPr/>
              </a:pPr>
              <a:t>6/23/2016</a:t>
            </a:fld>
            <a:endParaRPr lang="en-US" dirty="0"/>
          </a:p>
        </p:txBody>
      </p:sp>
      <p:sp>
        <p:nvSpPr>
          <p:cNvPr id="6" name="Footer Placeholder 4"/>
          <p:cNvSpPr>
            <a:spLocks noGrp="1"/>
          </p:cNvSpPr>
          <p:nvPr>
            <p:ph type="ftr" sz="quarter" idx="11"/>
          </p:nvPr>
        </p:nvSpPr>
        <p:spPr/>
        <p:txBody>
          <a:bodyPr/>
          <a:lstStyle>
            <a:lvl1pPr>
              <a:defRPr smtClean="0"/>
            </a:lvl1pPr>
          </a:lstStyle>
          <a:p>
            <a:pPr>
              <a:defRPr/>
            </a:pPr>
            <a:r>
              <a:rPr lang="en-US" dirty="0"/>
              <a:t> U.S. Environmental Protection Agency</a:t>
            </a:r>
          </a:p>
        </p:txBody>
      </p:sp>
      <p:sp>
        <p:nvSpPr>
          <p:cNvPr id="7" name="Slide Number Placeholder 5"/>
          <p:cNvSpPr>
            <a:spLocks noGrp="1"/>
          </p:cNvSpPr>
          <p:nvPr>
            <p:ph type="sldNum" sz="quarter" idx="12"/>
          </p:nvPr>
        </p:nvSpPr>
        <p:spPr/>
        <p:txBody>
          <a:bodyPr/>
          <a:lstStyle>
            <a:lvl1pPr>
              <a:defRPr smtClean="0"/>
            </a:lvl1pPr>
          </a:lstStyle>
          <a:p>
            <a:pPr>
              <a:defRPr/>
            </a:pPr>
            <a:fld id="{8AEB0150-E4EE-4A4F-9FD1-C4CA08FB0199}" type="slidenum">
              <a:rPr lang="en-US" altLang="en-US"/>
              <a:pPr>
                <a:defRPr/>
              </a:pPr>
              <a:t>‹#›</a:t>
            </a:fld>
            <a:endParaRPr lang="en-US" altLang="en-US" dirty="0"/>
          </a:p>
        </p:txBody>
      </p:sp>
    </p:spTree>
    <p:extLst>
      <p:ext uri="{BB962C8B-B14F-4D97-AF65-F5344CB8AC3E}">
        <p14:creationId xmlns:p14="http://schemas.microsoft.com/office/powerpoint/2010/main" val="3766947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76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667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667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smtClean="0"/>
            </a:lvl1pPr>
          </a:lstStyle>
          <a:p>
            <a:pPr>
              <a:defRPr/>
            </a:pPr>
            <a:fld id="{22E66EA0-1EB7-4B3E-A8A0-A8005BF1CD6A}" type="datetime1">
              <a:rPr lang="en-US"/>
              <a:pPr>
                <a:defRPr/>
              </a:pPr>
              <a:t>6/23/2016</a:t>
            </a:fld>
            <a:endParaRPr lang="en-US" dirty="0"/>
          </a:p>
        </p:txBody>
      </p:sp>
      <p:sp>
        <p:nvSpPr>
          <p:cNvPr id="7" name="Footer Placeholder 5"/>
          <p:cNvSpPr>
            <a:spLocks noGrp="1"/>
          </p:cNvSpPr>
          <p:nvPr>
            <p:ph type="ftr" sz="quarter" idx="11"/>
          </p:nvPr>
        </p:nvSpPr>
        <p:spPr/>
        <p:txBody>
          <a:bodyPr/>
          <a:lstStyle>
            <a:lvl1pPr>
              <a:defRPr sz="1400" smtClean="0"/>
            </a:lvl1pPr>
          </a:lstStyle>
          <a:p>
            <a:pPr>
              <a:defRPr/>
            </a:pPr>
            <a:r>
              <a:rPr lang="en-US" dirty="0"/>
              <a:t> 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40116CA0-D655-413F-912F-ACAAA8ACFE33}" type="slidenum">
              <a:rPr lang="en-US" altLang="en-US"/>
              <a:pPr>
                <a:defRPr/>
              </a:pPr>
              <a:t>‹#›</a:t>
            </a:fld>
            <a:endParaRPr lang="en-US" altLang="en-US" dirty="0"/>
          </a:p>
        </p:txBody>
      </p:sp>
    </p:spTree>
    <p:extLst>
      <p:ext uri="{BB962C8B-B14F-4D97-AF65-F5344CB8AC3E}">
        <p14:creationId xmlns:p14="http://schemas.microsoft.com/office/powerpoint/2010/main" val="4162017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4" descr="colorchange_epa_seal pantone tri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76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smtClean="0"/>
            </a:lvl1pPr>
          </a:lstStyle>
          <a:p>
            <a:pPr>
              <a:defRPr/>
            </a:pPr>
            <a:fld id="{67F95FEB-283E-48CB-952C-7EF47F79A4D3}" type="datetime1">
              <a:rPr lang="en-US"/>
              <a:pPr>
                <a:defRPr/>
              </a:pPr>
              <a:t>6/23/2016</a:t>
            </a:fld>
            <a:endParaRPr lang="en-US" dirty="0"/>
          </a:p>
        </p:txBody>
      </p:sp>
      <p:sp>
        <p:nvSpPr>
          <p:cNvPr id="9" name="Footer Placeholder 7"/>
          <p:cNvSpPr>
            <a:spLocks noGrp="1"/>
          </p:cNvSpPr>
          <p:nvPr>
            <p:ph type="ftr" sz="quarter" idx="11"/>
          </p:nvPr>
        </p:nvSpPr>
        <p:spPr/>
        <p:txBody>
          <a:bodyPr/>
          <a:lstStyle>
            <a:lvl1pPr>
              <a:defRPr smtClean="0"/>
            </a:lvl1pPr>
          </a:lstStyle>
          <a:p>
            <a:pPr>
              <a:defRPr/>
            </a:pPr>
            <a:r>
              <a:rPr lang="en-US" dirty="0"/>
              <a:t> U.S. Environmental Protection Agency</a:t>
            </a:r>
          </a:p>
        </p:txBody>
      </p:sp>
      <p:sp>
        <p:nvSpPr>
          <p:cNvPr id="10" name="Slide Number Placeholder 8"/>
          <p:cNvSpPr>
            <a:spLocks noGrp="1"/>
          </p:cNvSpPr>
          <p:nvPr>
            <p:ph type="sldNum" sz="quarter" idx="12"/>
          </p:nvPr>
        </p:nvSpPr>
        <p:spPr/>
        <p:txBody>
          <a:bodyPr/>
          <a:lstStyle>
            <a:lvl1pPr>
              <a:defRPr smtClean="0"/>
            </a:lvl1pPr>
          </a:lstStyle>
          <a:p>
            <a:pPr>
              <a:defRPr/>
            </a:pPr>
            <a:fld id="{9CB02BFF-F7F7-48E2-9F2B-F74E3F4D5926}" type="slidenum">
              <a:rPr lang="en-US" altLang="en-US"/>
              <a:pPr>
                <a:defRPr/>
              </a:pPr>
              <a:t>‹#›</a:t>
            </a:fld>
            <a:endParaRPr lang="en-US" altLang="en-US" dirty="0"/>
          </a:p>
        </p:txBody>
      </p:sp>
    </p:spTree>
    <p:extLst>
      <p:ext uri="{BB962C8B-B14F-4D97-AF65-F5344CB8AC3E}">
        <p14:creationId xmlns:p14="http://schemas.microsoft.com/office/powerpoint/2010/main" val="3336322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76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smtClean="0"/>
            </a:lvl1pPr>
          </a:lstStyle>
          <a:p>
            <a:pPr>
              <a:defRPr/>
            </a:pPr>
            <a:fld id="{A33A1D89-61AB-4FDC-90BC-882494EDA72B}" type="datetime1">
              <a:rPr lang="en-US"/>
              <a:pPr>
                <a:defRPr/>
              </a:pPr>
              <a:t>6/23/2016</a:t>
            </a:fld>
            <a:endParaRPr lang="en-US" dirty="0"/>
          </a:p>
        </p:txBody>
      </p:sp>
      <p:sp>
        <p:nvSpPr>
          <p:cNvPr id="5" name="Footer Placeholder 3"/>
          <p:cNvSpPr>
            <a:spLocks noGrp="1"/>
          </p:cNvSpPr>
          <p:nvPr>
            <p:ph type="ftr" sz="quarter" idx="11"/>
          </p:nvPr>
        </p:nvSpPr>
        <p:spPr/>
        <p:txBody>
          <a:bodyPr/>
          <a:lstStyle>
            <a:lvl1pPr>
              <a:defRPr sz="1400" smtClean="0"/>
            </a:lvl1pPr>
          </a:lstStyle>
          <a:p>
            <a:pPr>
              <a:defRPr/>
            </a:pPr>
            <a:r>
              <a:rPr lang="en-US" dirty="0"/>
              <a:t> U.S. Environmental Protection Agency</a:t>
            </a:r>
          </a:p>
        </p:txBody>
      </p:sp>
      <p:sp>
        <p:nvSpPr>
          <p:cNvPr id="6" name="Slide Number Placeholder 4"/>
          <p:cNvSpPr>
            <a:spLocks noGrp="1"/>
          </p:cNvSpPr>
          <p:nvPr>
            <p:ph type="sldNum" sz="quarter" idx="12"/>
          </p:nvPr>
        </p:nvSpPr>
        <p:spPr/>
        <p:txBody>
          <a:bodyPr/>
          <a:lstStyle>
            <a:lvl1pPr>
              <a:defRPr smtClean="0"/>
            </a:lvl1pPr>
          </a:lstStyle>
          <a:p>
            <a:pPr>
              <a:defRPr/>
            </a:pPr>
            <a:fld id="{0D23A312-036B-46AB-9DAC-FE8A64E257D0}" type="slidenum">
              <a:rPr lang="en-US" altLang="en-US"/>
              <a:pPr>
                <a:defRPr/>
              </a:pPr>
              <a:t>‹#›</a:t>
            </a:fld>
            <a:endParaRPr lang="en-US" altLang="en-US" dirty="0"/>
          </a:p>
        </p:txBody>
      </p:sp>
    </p:spTree>
    <p:extLst>
      <p:ext uri="{BB962C8B-B14F-4D97-AF65-F5344CB8AC3E}">
        <p14:creationId xmlns:p14="http://schemas.microsoft.com/office/powerpoint/2010/main" val="44307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colorchange_epa_seal pantone tri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76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smtClean="0"/>
            </a:lvl1pPr>
          </a:lstStyle>
          <a:p>
            <a:pPr>
              <a:defRPr/>
            </a:pPr>
            <a:fld id="{3B8843B2-D032-43F0-AE66-4A4BC3C5F826}" type="datetime1">
              <a:rPr lang="en-US"/>
              <a:pPr>
                <a:defRPr/>
              </a:pPr>
              <a:t>6/23/2016</a:t>
            </a:fld>
            <a:endParaRPr lang="en-US" dirty="0"/>
          </a:p>
        </p:txBody>
      </p:sp>
      <p:sp>
        <p:nvSpPr>
          <p:cNvPr id="4" name="Footer Placeholder 2"/>
          <p:cNvSpPr>
            <a:spLocks noGrp="1"/>
          </p:cNvSpPr>
          <p:nvPr>
            <p:ph type="ftr" sz="quarter" idx="11"/>
          </p:nvPr>
        </p:nvSpPr>
        <p:spPr/>
        <p:txBody>
          <a:bodyPr/>
          <a:lstStyle>
            <a:lvl1pPr>
              <a:defRPr sz="1400" smtClean="0"/>
            </a:lvl1pPr>
          </a:lstStyle>
          <a:p>
            <a:pPr>
              <a:defRPr/>
            </a:pPr>
            <a:r>
              <a:rPr lang="en-US" dirty="0"/>
              <a:t> U.S. Environmental Protection Agency</a:t>
            </a:r>
          </a:p>
        </p:txBody>
      </p:sp>
      <p:sp>
        <p:nvSpPr>
          <p:cNvPr id="5" name="Slide Number Placeholder 3"/>
          <p:cNvSpPr>
            <a:spLocks noGrp="1"/>
          </p:cNvSpPr>
          <p:nvPr>
            <p:ph type="sldNum" sz="quarter" idx="12"/>
          </p:nvPr>
        </p:nvSpPr>
        <p:spPr/>
        <p:txBody>
          <a:bodyPr/>
          <a:lstStyle>
            <a:lvl1pPr>
              <a:defRPr smtClean="0"/>
            </a:lvl1pPr>
          </a:lstStyle>
          <a:p>
            <a:pPr>
              <a:defRPr/>
            </a:pPr>
            <a:fld id="{A8BB24A9-E0A8-4FC3-800B-FC8C4AA358F3}" type="slidenum">
              <a:rPr lang="en-US" altLang="en-US"/>
              <a:pPr>
                <a:defRPr/>
              </a:pPr>
              <a:t>‹#›</a:t>
            </a:fld>
            <a:endParaRPr lang="en-US" altLang="en-US" dirty="0"/>
          </a:p>
        </p:txBody>
      </p:sp>
    </p:spTree>
    <p:extLst>
      <p:ext uri="{BB962C8B-B14F-4D97-AF65-F5344CB8AC3E}">
        <p14:creationId xmlns:p14="http://schemas.microsoft.com/office/powerpoint/2010/main" val="2440609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76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smtClean="0"/>
            </a:lvl1pPr>
          </a:lstStyle>
          <a:p>
            <a:pPr>
              <a:defRPr/>
            </a:pPr>
            <a:fld id="{6CE394BC-DA84-47BB-9C4F-36C05EB49A4C}" type="datetime1">
              <a:rPr lang="en-US"/>
              <a:pPr>
                <a:defRPr/>
              </a:pPr>
              <a:t>6/23/2016</a:t>
            </a:fld>
            <a:endParaRPr lang="en-US" dirty="0"/>
          </a:p>
        </p:txBody>
      </p:sp>
      <p:sp>
        <p:nvSpPr>
          <p:cNvPr id="7" name="Footer Placeholder 5"/>
          <p:cNvSpPr>
            <a:spLocks noGrp="1"/>
          </p:cNvSpPr>
          <p:nvPr>
            <p:ph type="ftr" sz="quarter" idx="11"/>
          </p:nvPr>
        </p:nvSpPr>
        <p:spPr/>
        <p:txBody>
          <a:bodyPr/>
          <a:lstStyle>
            <a:lvl1pPr>
              <a:defRPr sz="1400" smtClean="0"/>
            </a:lvl1pPr>
          </a:lstStyle>
          <a:p>
            <a:pPr>
              <a:defRPr/>
            </a:pPr>
            <a:r>
              <a:rPr lang="en-US" dirty="0"/>
              <a:t> 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DBF4C0B4-BEB6-4F7C-B204-428042FDD36B}" type="slidenum">
              <a:rPr lang="en-US" altLang="en-US"/>
              <a:pPr>
                <a:defRPr/>
              </a:pPr>
              <a:t>‹#›</a:t>
            </a:fld>
            <a:endParaRPr lang="en-US" altLang="en-US" dirty="0"/>
          </a:p>
        </p:txBody>
      </p:sp>
    </p:spTree>
    <p:extLst>
      <p:ext uri="{BB962C8B-B14F-4D97-AF65-F5344CB8AC3E}">
        <p14:creationId xmlns:p14="http://schemas.microsoft.com/office/powerpoint/2010/main" val="309156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colorchange_epa_seal pantone tri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76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4"/>
          <p:cNvSpPr>
            <a:spLocks noGrp="1"/>
          </p:cNvSpPr>
          <p:nvPr>
            <p:ph type="dt" sz="half" idx="10"/>
          </p:nvPr>
        </p:nvSpPr>
        <p:spPr/>
        <p:txBody>
          <a:bodyPr/>
          <a:lstStyle>
            <a:lvl1pPr>
              <a:defRPr smtClean="0"/>
            </a:lvl1pPr>
          </a:lstStyle>
          <a:p>
            <a:pPr>
              <a:defRPr/>
            </a:pPr>
            <a:fld id="{B9C5A34F-FD55-4ED3-8C7D-647EEABD0AD4}" type="datetime1">
              <a:rPr lang="en-US"/>
              <a:pPr>
                <a:defRPr/>
              </a:pPr>
              <a:t>6/23/2016</a:t>
            </a:fld>
            <a:endParaRPr lang="en-US" dirty="0"/>
          </a:p>
        </p:txBody>
      </p:sp>
      <p:sp>
        <p:nvSpPr>
          <p:cNvPr id="7" name="Footer Placeholder 5"/>
          <p:cNvSpPr>
            <a:spLocks noGrp="1"/>
          </p:cNvSpPr>
          <p:nvPr>
            <p:ph type="ftr" sz="quarter" idx="11"/>
          </p:nvPr>
        </p:nvSpPr>
        <p:spPr/>
        <p:txBody>
          <a:bodyPr/>
          <a:lstStyle>
            <a:lvl1pPr>
              <a:defRPr sz="1400" smtClean="0"/>
            </a:lvl1pPr>
          </a:lstStyle>
          <a:p>
            <a:pPr>
              <a:defRPr/>
            </a:pPr>
            <a:r>
              <a:rPr lang="en-US" dirty="0"/>
              <a:t> 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4DD34F08-DC83-4E0A-82D4-2B3102EB9C9A}" type="slidenum">
              <a:rPr lang="en-US" altLang="en-US"/>
              <a:pPr>
                <a:defRPr/>
              </a:pPr>
              <a:t>‹#›</a:t>
            </a:fld>
            <a:endParaRPr lang="en-US" altLang="en-US" dirty="0"/>
          </a:p>
        </p:txBody>
      </p:sp>
    </p:spTree>
    <p:extLst>
      <p:ext uri="{BB962C8B-B14F-4D97-AF65-F5344CB8AC3E}">
        <p14:creationId xmlns:p14="http://schemas.microsoft.com/office/powerpoint/2010/main" val="1969846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userDrawn="1"/>
        </p:nvPicPr>
        <p:blipFill>
          <a:blip r:embed="rId17">
            <a:extLst>
              <a:ext uri="{28A0092B-C50C-407E-A947-70E740481C1C}">
                <a14:useLocalDpi xmlns:a14="http://schemas.microsoft.com/office/drawing/2010/main" val="0"/>
              </a:ext>
            </a:extLst>
          </a:blip>
          <a:srcRect t="4126" b="303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0" y="1600200"/>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685800" y="2667000"/>
            <a:ext cx="7772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atin typeface="Arial" charset="0"/>
                <a:ea typeface="ＭＳ Ｐゴシック" pitchFamily="84" charset="-128"/>
              </a:defRPr>
            </a:lvl1pPr>
          </a:lstStyle>
          <a:p>
            <a:pPr>
              <a:defRPr/>
            </a:pPr>
            <a:fld id="{7539E58C-60BF-4521-BD63-4AC9CB774122}" type="datetime1">
              <a:rPr lang="en-US"/>
              <a:pPr>
                <a:defRPr/>
              </a:pPr>
              <a:t>6/23/2016</a:t>
            </a:fld>
            <a:endParaRPr lang="en-US" dirty="0"/>
          </a:p>
        </p:txBody>
      </p:sp>
      <p:sp>
        <p:nvSpPr>
          <p:cNvPr id="1029" name="Rectangle 5"/>
          <p:cNvSpPr>
            <a:spLocks noGrp="1" noChangeArrowheads="1"/>
          </p:cNvSpPr>
          <p:nvPr>
            <p:ph type="ftr" sz="quarter" idx="3"/>
          </p:nvPr>
        </p:nvSpPr>
        <p:spPr bwMode="auto">
          <a:xfrm>
            <a:off x="1905000" y="6248400"/>
            <a:ext cx="5486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atin typeface="Arial" charset="0"/>
                <a:ea typeface="ＭＳ Ｐゴシック" pitchFamily="84" charset="-128"/>
              </a:defRPr>
            </a:lvl1pPr>
          </a:lstStyle>
          <a:p>
            <a:pPr>
              <a:defRPr/>
            </a:pPr>
            <a:r>
              <a:rPr lang="en-US" dirty="0"/>
              <a:t> U.S. Environmental Protection Agency</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D68B340A-3BA7-41E1-959A-7425319BAD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hf hdr="0" ftr="0" dt="0"/>
  <p:txStyles>
    <p:title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charset="0"/>
          <a:ea typeface="ＭＳ Ｐゴシック" pitchFamily="84" charset="-128"/>
        </a:defRPr>
      </a:lvl2pPr>
      <a:lvl3pPr algn="ctr" rtl="0" eaLnBrk="0" fontAlgn="base" hangingPunct="0">
        <a:spcBef>
          <a:spcPct val="0"/>
        </a:spcBef>
        <a:spcAft>
          <a:spcPct val="0"/>
        </a:spcAft>
        <a:defRPr sz="3200">
          <a:solidFill>
            <a:schemeClr val="tx1"/>
          </a:solidFill>
          <a:latin typeface="Arial" charset="0"/>
          <a:ea typeface="ＭＳ Ｐゴシック" pitchFamily="84" charset="-128"/>
        </a:defRPr>
      </a:lvl3pPr>
      <a:lvl4pPr algn="ctr" rtl="0" eaLnBrk="0" fontAlgn="base" hangingPunct="0">
        <a:spcBef>
          <a:spcPct val="0"/>
        </a:spcBef>
        <a:spcAft>
          <a:spcPct val="0"/>
        </a:spcAft>
        <a:defRPr sz="3200">
          <a:solidFill>
            <a:schemeClr val="tx1"/>
          </a:solidFill>
          <a:latin typeface="Arial" charset="0"/>
          <a:ea typeface="ＭＳ Ｐゴシック" pitchFamily="84" charset="-128"/>
        </a:defRPr>
      </a:lvl4pPr>
      <a:lvl5pPr algn="ctr" rtl="0" eaLnBrk="0" fontAlgn="base" hangingPunct="0">
        <a:spcBef>
          <a:spcPct val="0"/>
        </a:spcBef>
        <a:spcAft>
          <a:spcPct val="0"/>
        </a:spcAft>
        <a:defRPr sz="3200">
          <a:solidFill>
            <a:schemeClr val="tx1"/>
          </a:solidFill>
          <a:latin typeface="Arial" charset="0"/>
          <a:ea typeface="ＭＳ Ｐゴシック" pitchFamily="84" charset="-128"/>
        </a:defRPr>
      </a:lvl5pPr>
      <a:lvl6pPr marL="457200" algn="ctr" rtl="0" fontAlgn="base">
        <a:spcBef>
          <a:spcPct val="0"/>
        </a:spcBef>
        <a:spcAft>
          <a:spcPct val="0"/>
        </a:spcAft>
        <a:defRPr sz="3200">
          <a:solidFill>
            <a:schemeClr val="tx1"/>
          </a:solidFill>
          <a:latin typeface="Arial" charset="0"/>
          <a:ea typeface="ＭＳ Ｐゴシック" pitchFamily="84" charset="-128"/>
        </a:defRPr>
      </a:lvl6pPr>
      <a:lvl7pPr marL="914400" algn="ctr" rtl="0" fontAlgn="base">
        <a:spcBef>
          <a:spcPct val="0"/>
        </a:spcBef>
        <a:spcAft>
          <a:spcPct val="0"/>
        </a:spcAft>
        <a:defRPr sz="3200">
          <a:solidFill>
            <a:schemeClr val="tx1"/>
          </a:solidFill>
          <a:latin typeface="Arial" charset="0"/>
          <a:ea typeface="ＭＳ Ｐゴシック" pitchFamily="84" charset="-128"/>
        </a:defRPr>
      </a:lvl7pPr>
      <a:lvl8pPr marL="1371600" algn="ctr" rtl="0" fontAlgn="base">
        <a:spcBef>
          <a:spcPct val="0"/>
        </a:spcBef>
        <a:spcAft>
          <a:spcPct val="0"/>
        </a:spcAft>
        <a:defRPr sz="3200">
          <a:solidFill>
            <a:schemeClr val="tx1"/>
          </a:solidFill>
          <a:latin typeface="Arial" charset="0"/>
          <a:ea typeface="ＭＳ Ｐゴシック" pitchFamily="84" charset="-128"/>
        </a:defRPr>
      </a:lvl8pPr>
      <a:lvl9pPr marL="1828800" algn="ctr" rtl="0" fontAlgn="base">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tiff"/></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2.epa.gov/pesticide-worker-safety"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1752600"/>
            <a:ext cx="8382000" cy="2133600"/>
          </a:xfrm>
        </p:spPr>
        <p:txBody>
          <a:bodyPr anchor="t"/>
          <a:lstStyle/>
          <a:p>
            <a:pPr eaLnBrk="1" hangingPunct="1"/>
            <a:r>
              <a:rPr lang="en-US" sz="3600" b="1" dirty="0">
                <a:solidFill>
                  <a:srgbClr val="000000"/>
                </a:solidFill>
              </a:rPr>
              <a:t>How The Revisions to </a:t>
            </a:r>
            <a:r>
              <a:rPr lang="en-US" sz="3600" b="1" dirty="0" smtClean="0">
                <a:solidFill>
                  <a:srgbClr val="000000"/>
                </a:solidFill>
              </a:rPr>
              <a:t>EPA’s</a:t>
            </a:r>
            <a:br>
              <a:rPr lang="en-US" sz="3600" b="1" dirty="0" smtClean="0">
                <a:solidFill>
                  <a:srgbClr val="000000"/>
                </a:solidFill>
              </a:rPr>
            </a:br>
            <a:r>
              <a:rPr lang="en-US" sz="3600" b="1" dirty="0" smtClean="0">
                <a:solidFill>
                  <a:srgbClr val="000000"/>
                </a:solidFill>
              </a:rPr>
              <a:t>Worker </a:t>
            </a:r>
            <a:r>
              <a:rPr lang="en-US" sz="3600" b="1" dirty="0">
                <a:solidFill>
                  <a:srgbClr val="000000"/>
                </a:solidFill>
              </a:rPr>
              <a:t>Protection Standard (WPS) Affect Organic Farms/Growers</a:t>
            </a:r>
            <a:endParaRPr lang="en-US" altLang="en-US" sz="3600" b="1" dirty="0"/>
          </a:p>
        </p:txBody>
      </p:sp>
      <p:sp>
        <p:nvSpPr>
          <p:cNvPr id="21507" name="Rectangle 3"/>
          <p:cNvSpPr>
            <a:spLocks noGrp="1" noChangeArrowheads="1"/>
          </p:cNvSpPr>
          <p:nvPr>
            <p:ph type="body" idx="1"/>
          </p:nvPr>
        </p:nvSpPr>
        <p:spPr>
          <a:xfrm>
            <a:off x="794029" y="5487238"/>
            <a:ext cx="7555942" cy="989762"/>
          </a:xfrm>
        </p:spPr>
        <p:txBody>
          <a:bodyPr/>
          <a:lstStyle/>
          <a:p>
            <a:pPr marL="0" lvl="0" indent="0" algn="ctr">
              <a:spcBef>
                <a:spcPct val="0"/>
              </a:spcBef>
              <a:buNone/>
            </a:pPr>
            <a:r>
              <a:rPr lang="en-US" sz="2400" kern="1200" dirty="0">
                <a:solidFill>
                  <a:srgbClr val="000000"/>
                </a:solidFill>
                <a:latin typeface="Arial" panose="020B0604020202020204" pitchFamily="34" charset="0"/>
                <a:ea typeface="ＭＳ Ｐゴシック" panose="020B0600070205080204" pitchFamily="34" charset="-128"/>
              </a:rPr>
              <a:t>EPA Office of Pesticide Programs</a:t>
            </a:r>
            <a:br>
              <a:rPr lang="en-US" sz="2400" kern="1200" dirty="0">
                <a:solidFill>
                  <a:srgbClr val="000000"/>
                </a:solidFill>
                <a:latin typeface="Arial" panose="020B0604020202020204" pitchFamily="34" charset="0"/>
                <a:ea typeface="ＭＳ Ｐゴシック" panose="020B0600070205080204" pitchFamily="34" charset="-128"/>
              </a:rPr>
            </a:br>
            <a:r>
              <a:rPr lang="en-US" sz="2400" kern="1200" dirty="0">
                <a:solidFill>
                  <a:srgbClr val="000000"/>
                </a:solidFill>
                <a:latin typeface="Arial" panose="020B0604020202020204" pitchFamily="34" charset="0"/>
                <a:ea typeface="ＭＳ Ｐゴシック" panose="020B0600070205080204" pitchFamily="34" charset="-128"/>
              </a:rPr>
              <a:t> June 2016</a:t>
            </a:r>
          </a:p>
          <a:p>
            <a:pPr marL="0" indent="0" eaLnBrk="1" hangingPunct="1">
              <a:buNone/>
            </a:pPr>
            <a:endParaRPr lang="en-US" altLang="en-US" sz="2400" dirty="0" smtClean="0"/>
          </a:p>
        </p:txBody>
      </p:sp>
      <p:sp>
        <p:nvSpPr>
          <p:cNvPr id="2150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solidFill>
                  <a:srgbClr val="000000"/>
                </a:solidFill>
              </a:rPr>
              <a:t> </a:t>
            </a:r>
          </a:p>
        </p:txBody>
      </p:sp>
    </p:spTree>
    <p:extLst>
      <p:ext uri="{BB962C8B-B14F-4D97-AF65-F5344CB8AC3E}">
        <p14:creationId xmlns:p14="http://schemas.microsoft.com/office/powerpoint/2010/main" val="2233355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050"/>
          <p:cNvSpPr>
            <a:spLocks noGrp="1" noChangeArrowheads="1"/>
          </p:cNvSpPr>
          <p:nvPr>
            <p:ph type="title"/>
          </p:nvPr>
        </p:nvSpPr>
        <p:spPr>
          <a:xfrm>
            <a:off x="138021" y="1066800"/>
            <a:ext cx="8793163" cy="1295400"/>
          </a:xfrm>
        </p:spPr>
        <p:txBody>
          <a:bodyPr/>
          <a:lstStyle/>
          <a:p>
            <a:r>
              <a:rPr lang="en-US" altLang="en-US" b="1" dirty="0"/>
              <a:t>Organic Materials Review </a:t>
            </a:r>
            <a:r>
              <a:rPr lang="en-US" altLang="en-US" b="1" dirty="0" smtClean="0"/>
              <a:t>Institute </a:t>
            </a:r>
            <a:br>
              <a:rPr lang="en-US" altLang="en-US" b="1" dirty="0" smtClean="0"/>
            </a:br>
            <a:r>
              <a:rPr lang="en-US" altLang="en-US" b="1" dirty="0" smtClean="0"/>
              <a:t>(OMRI) </a:t>
            </a:r>
            <a:r>
              <a:rPr lang="en-US" altLang="en-US" b="1" dirty="0"/>
              <a:t>C</a:t>
            </a:r>
            <a:r>
              <a:rPr lang="en-US" altLang="en-US" b="1" dirty="0" smtClean="0"/>
              <a:t>ategories </a:t>
            </a:r>
            <a:r>
              <a:rPr lang="en-US" altLang="en-US" b="1" dirty="0"/>
              <a:t>T</a:t>
            </a:r>
            <a:r>
              <a:rPr lang="en-US" altLang="en-US" b="1" dirty="0" smtClean="0"/>
              <a:t>hat </a:t>
            </a:r>
            <a:r>
              <a:rPr lang="en-US" altLang="en-US" b="1" dirty="0"/>
              <a:t>A</a:t>
            </a:r>
            <a:r>
              <a:rPr lang="en-US" altLang="en-US" b="1" dirty="0" smtClean="0"/>
              <a:t>re </a:t>
            </a:r>
            <a:r>
              <a:rPr lang="en-US" altLang="en-US" b="1" dirty="0"/>
              <a:t>P</a:t>
            </a:r>
            <a:r>
              <a:rPr lang="en-US" altLang="en-US" b="1" dirty="0" smtClean="0"/>
              <a:t>esticides</a:t>
            </a:r>
            <a:endParaRPr lang="en-US" altLang="en-US" b="1" dirty="0"/>
          </a:p>
        </p:txBody>
      </p:sp>
      <p:sp>
        <p:nvSpPr>
          <p:cNvPr id="183299" name="Rectangle 2051"/>
          <p:cNvSpPr>
            <a:spLocks noGrp="1" noChangeArrowheads="1"/>
          </p:cNvSpPr>
          <p:nvPr>
            <p:ph type="body" sz="half" idx="1"/>
          </p:nvPr>
        </p:nvSpPr>
        <p:spPr/>
        <p:txBody>
          <a:bodyPr/>
          <a:lstStyle/>
          <a:p>
            <a:pPr>
              <a:lnSpc>
                <a:spcPct val="90000"/>
              </a:lnSpc>
            </a:pPr>
            <a:r>
              <a:rPr lang="en-US" altLang="en-US" sz="2000" dirty="0"/>
              <a:t>Acetic Acid</a:t>
            </a:r>
          </a:p>
          <a:p>
            <a:pPr>
              <a:lnSpc>
                <a:spcPct val="90000"/>
              </a:lnSpc>
            </a:pPr>
            <a:r>
              <a:rPr lang="en-US" altLang="en-US" sz="2000" dirty="0"/>
              <a:t>Animal Repellents</a:t>
            </a:r>
          </a:p>
          <a:p>
            <a:pPr>
              <a:lnSpc>
                <a:spcPct val="90000"/>
              </a:lnSpc>
            </a:pPr>
            <a:r>
              <a:rPr lang="en-US" altLang="en-US" sz="2000" dirty="0"/>
              <a:t>Bacillus Thuringiensis</a:t>
            </a:r>
          </a:p>
          <a:p>
            <a:pPr>
              <a:lnSpc>
                <a:spcPct val="90000"/>
              </a:lnSpc>
            </a:pPr>
            <a:r>
              <a:rPr lang="en-US" altLang="en-US" sz="2000" dirty="0"/>
              <a:t>Beauveria Bassiana</a:t>
            </a:r>
          </a:p>
          <a:p>
            <a:pPr>
              <a:lnSpc>
                <a:spcPct val="90000"/>
              </a:lnSpc>
            </a:pPr>
            <a:r>
              <a:rPr lang="en-US" altLang="en-US" sz="2000" dirty="0"/>
              <a:t>Biological Controls</a:t>
            </a:r>
          </a:p>
          <a:p>
            <a:pPr>
              <a:lnSpc>
                <a:spcPct val="90000"/>
              </a:lnSpc>
            </a:pPr>
            <a:r>
              <a:rPr lang="en-US" altLang="en-US" sz="2000" dirty="0"/>
              <a:t>Boric Acid</a:t>
            </a:r>
          </a:p>
          <a:p>
            <a:pPr>
              <a:lnSpc>
                <a:spcPct val="90000"/>
              </a:lnSpc>
            </a:pPr>
            <a:r>
              <a:rPr lang="en-US" altLang="en-US" sz="2000" dirty="0"/>
              <a:t>Botanical Pesticides</a:t>
            </a:r>
          </a:p>
          <a:p>
            <a:pPr>
              <a:lnSpc>
                <a:spcPct val="90000"/>
              </a:lnSpc>
            </a:pPr>
            <a:r>
              <a:rPr lang="en-US" altLang="en-US" sz="2000" dirty="0"/>
              <a:t>Calcium Polysulfide</a:t>
            </a:r>
          </a:p>
          <a:p>
            <a:pPr>
              <a:lnSpc>
                <a:spcPct val="90000"/>
              </a:lnSpc>
            </a:pPr>
            <a:r>
              <a:rPr lang="en-US" altLang="en-US" sz="2000" dirty="0"/>
              <a:t>Chlorine Dioxide</a:t>
            </a:r>
          </a:p>
          <a:p>
            <a:pPr>
              <a:lnSpc>
                <a:spcPct val="90000"/>
              </a:lnSpc>
            </a:pPr>
            <a:r>
              <a:rPr lang="en-US" altLang="en-US" sz="2000" dirty="0"/>
              <a:t>Chlorine Materials</a:t>
            </a:r>
          </a:p>
          <a:p>
            <a:pPr>
              <a:lnSpc>
                <a:spcPct val="90000"/>
              </a:lnSpc>
            </a:pPr>
            <a:r>
              <a:rPr lang="en-US" altLang="en-US" sz="2000" dirty="0"/>
              <a:t>Compost Tea?</a:t>
            </a:r>
          </a:p>
          <a:p>
            <a:pPr>
              <a:lnSpc>
                <a:spcPct val="90000"/>
              </a:lnSpc>
            </a:pPr>
            <a:r>
              <a:rPr lang="en-US" altLang="en-US" sz="2000" dirty="0"/>
              <a:t>Copper Products</a:t>
            </a:r>
          </a:p>
        </p:txBody>
      </p:sp>
      <p:sp>
        <p:nvSpPr>
          <p:cNvPr id="183301" name="Rectangle 2053"/>
          <p:cNvSpPr>
            <a:spLocks noGrp="1" noChangeArrowheads="1"/>
          </p:cNvSpPr>
          <p:nvPr>
            <p:ph type="body" sz="half" idx="2"/>
          </p:nvPr>
        </p:nvSpPr>
        <p:spPr>
          <a:xfrm>
            <a:off x="4776157" y="2664125"/>
            <a:ext cx="4144963" cy="4114800"/>
          </a:xfrm>
        </p:spPr>
        <p:txBody>
          <a:bodyPr/>
          <a:lstStyle/>
          <a:p>
            <a:pPr>
              <a:lnSpc>
                <a:spcPct val="90000"/>
              </a:lnSpc>
            </a:pPr>
            <a:r>
              <a:rPr lang="en-US" altLang="en-US" sz="2000" dirty="0"/>
              <a:t>Corn Gluten</a:t>
            </a:r>
          </a:p>
          <a:p>
            <a:pPr>
              <a:lnSpc>
                <a:spcPct val="90000"/>
              </a:lnSpc>
            </a:pPr>
            <a:r>
              <a:rPr lang="en-US" altLang="en-US" sz="2000" dirty="0"/>
              <a:t>Cytokinins</a:t>
            </a:r>
          </a:p>
          <a:p>
            <a:pPr>
              <a:lnSpc>
                <a:spcPct val="90000"/>
              </a:lnSpc>
            </a:pPr>
            <a:r>
              <a:rPr lang="en-US" altLang="en-US" sz="2000" dirty="0"/>
              <a:t>D-limonene</a:t>
            </a:r>
          </a:p>
          <a:p>
            <a:pPr>
              <a:lnSpc>
                <a:spcPct val="90000"/>
              </a:lnSpc>
            </a:pPr>
            <a:r>
              <a:rPr lang="en-US" altLang="en-US" sz="2000" dirty="0"/>
              <a:t>Diatomaceous Earth Disinfectants</a:t>
            </a:r>
          </a:p>
          <a:p>
            <a:pPr>
              <a:lnSpc>
                <a:spcPct val="90000"/>
              </a:lnSpc>
            </a:pPr>
            <a:r>
              <a:rPr lang="en-US" altLang="en-US" sz="2000" dirty="0"/>
              <a:t>Ferric Phosphate</a:t>
            </a:r>
          </a:p>
          <a:p>
            <a:pPr>
              <a:lnSpc>
                <a:spcPct val="90000"/>
              </a:lnSpc>
            </a:pPr>
            <a:r>
              <a:rPr lang="en-US" altLang="en-US" sz="2000" dirty="0" err="1"/>
              <a:t>Nonsynthetic</a:t>
            </a:r>
            <a:r>
              <a:rPr lang="en-US" altLang="en-US" sz="2000" dirty="0"/>
              <a:t> Fungicides</a:t>
            </a:r>
          </a:p>
          <a:p>
            <a:pPr>
              <a:lnSpc>
                <a:spcPct val="90000"/>
              </a:lnSpc>
            </a:pPr>
            <a:r>
              <a:rPr lang="en-US" altLang="en-US" sz="2000" dirty="0"/>
              <a:t>Garlic</a:t>
            </a:r>
          </a:p>
          <a:p>
            <a:pPr>
              <a:lnSpc>
                <a:spcPct val="90000"/>
              </a:lnSpc>
            </a:pPr>
            <a:r>
              <a:rPr lang="en-US" altLang="en-US" sz="2000" dirty="0"/>
              <a:t>Gibberellic Acid</a:t>
            </a:r>
          </a:p>
          <a:p>
            <a:pPr>
              <a:lnSpc>
                <a:spcPct val="90000"/>
              </a:lnSpc>
            </a:pPr>
            <a:r>
              <a:rPr lang="en-US" altLang="en-US" sz="2000" dirty="0" err="1"/>
              <a:t>Nonsynthetic</a:t>
            </a:r>
            <a:r>
              <a:rPr lang="en-US" altLang="en-US" sz="2000" dirty="0"/>
              <a:t> Herbicides</a:t>
            </a:r>
          </a:p>
          <a:p>
            <a:pPr>
              <a:lnSpc>
                <a:spcPct val="90000"/>
              </a:lnSpc>
            </a:pPr>
            <a:r>
              <a:rPr lang="en-US" altLang="en-US" sz="2000" dirty="0"/>
              <a:t>Hydrogen Peroxide</a:t>
            </a:r>
          </a:p>
          <a:p>
            <a:pPr>
              <a:lnSpc>
                <a:spcPct val="90000"/>
              </a:lnSpc>
            </a:pPr>
            <a:r>
              <a:rPr lang="en-US" altLang="en-US" sz="2000" dirty="0"/>
              <a:t>Inoculants</a:t>
            </a:r>
          </a:p>
        </p:txBody>
      </p:sp>
    </p:spTree>
    <p:extLst>
      <p:ext uri="{BB962C8B-B14F-4D97-AF65-F5344CB8AC3E}">
        <p14:creationId xmlns:p14="http://schemas.microsoft.com/office/powerpoint/2010/main" val="3106605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838200" y="1219200"/>
            <a:ext cx="7620000" cy="990600"/>
          </a:xfrm>
        </p:spPr>
        <p:txBody>
          <a:bodyPr/>
          <a:lstStyle/>
          <a:p>
            <a:r>
              <a:rPr lang="en-US" altLang="en-US" b="1" dirty="0"/>
              <a:t>OMRI </a:t>
            </a:r>
            <a:r>
              <a:rPr lang="en-US" altLang="en-US" b="1" dirty="0" smtClean="0"/>
              <a:t>Categories </a:t>
            </a:r>
            <a:r>
              <a:rPr lang="en-US" altLang="en-US" b="1" dirty="0"/>
              <a:t>T</a:t>
            </a:r>
            <a:r>
              <a:rPr lang="en-US" altLang="en-US" b="1" dirty="0" smtClean="0"/>
              <a:t>hat </a:t>
            </a:r>
            <a:r>
              <a:rPr lang="en-US" altLang="en-US" b="1" dirty="0"/>
              <a:t>A</a:t>
            </a:r>
            <a:r>
              <a:rPr lang="en-US" altLang="en-US" b="1" dirty="0" smtClean="0"/>
              <a:t>re Pesticides</a:t>
            </a:r>
            <a:endParaRPr lang="en-US" altLang="en-US" b="1" dirty="0"/>
          </a:p>
        </p:txBody>
      </p:sp>
      <p:sp>
        <p:nvSpPr>
          <p:cNvPr id="186371" name="Rectangle 3"/>
          <p:cNvSpPr>
            <a:spLocks noGrp="1" noChangeArrowheads="1"/>
          </p:cNvSpPr>
          <p:nvPr>
            <p:ph type="body" sz="half" idx="1"/>
          </p:nvPr>
        </p:nvSpPr>
        <p:spPr>
          <a:xfrm>
            <a:off x="762000" y="2465716"/>
            <a:ext cx="3810000" cy="4239883"/>
          </a:xfrm>
        </p:spPr>
        <p:txBody>
          <a:bodyPr/>
          <a:lstStyle/>
          <a:p>
            <a:pPr>
              <a:lnSpc>
                <a:spcPct val="90000"/>
              </a:lnSpc>
            </a:pPr>
            <a:r>
              <a:rPr lang="en-US" altLang="en-US" sz="2000" dirty="0"/>
              <a:t>Lime Sulfur</a:t>
            </a:r>
          </a:p>
          <a:p>
            <a:pPr>
              <a:lnSpc>
                <a:spcPct val="90000"/>
              </a:lnSpc>
            </a:pPr>
            <a:r>
              <a:rPr lang="en-US" altLang="en-US" sz="2000" dirty="0"/>
              <a:t>Microbial Products</a:t>
            </a:r>
          </a:p>
          <a:p>
            <a:pPr>
              <a:lnSpc>
                <a:spcPct val="90000"/>
              </a:lnSpc>
            </a:pPr>
            <a:r>
              <a:rPr lang="en-US" altLang="en-US" sz="2000" dirty="0"/>
              <a:t>Mined Minerals (Surround)</a:t>
            </a:r>
          </a:p>
          <a:p>
            <a:pPr>
              <a:lnSpc>
                <a:spcPct val="90000"/>
              </a:lnSpc>
            </a:pPr>
            <a:r>
              <a:rPr lang="en-US" altLang="en-US" sz="2000" dirty="0"/>
              <a:t>Neem Extract &amp; Oils</a:t>
            </a:r>
          </a:p>
          <a:p>
            <a:pPr>
              <a:lnSpc>
                <a:spcPct val="90000"/>
              </a:lnSpc>
            </a:pPr>
            <a:r>
              <a:rPr lang="en-US" altLang="en-US" sz="2000" dirty="0" err="1"/>
              <a:t>Nonsynthetic</a:t>
            </a:r>
            <a:r>
              <a:rPr lang="en-US" altLang="en-US" sz="2000" dirty="0"/>
              <a:t> Nematicides</a:t>
            </a:r>
          </a:p>
          <a:p>
            <a:pPr>
              <a:lnSpc>
                <a:spcPct val="90000"/>
              </a:lnSpc>
            </a:pPr>
            <a:r>
              <a:rPr lang="en-US" altLang="en-US" sz="2000" dirty="0"/>
              <a:t>Narrow Range Oils</a:t>
            </a:r>
          </a:p>
          <a:p>
            <a:pPr>
              <a:lnSpc>
                <a:spcPct val="90000"/>
              </a:lnSpc>
            </a:pPr>
            <a:r>
              <a:rPr lang="en-US" altLang="en-US" sz="2000" dirty="0" err="1"/>
              <a:t>Nonsynthetic</a:t>
            </a:r>
            <a:r>
              <a:rPr lang="en-US" altLang="en-US" sz="2000" dirty="0"/>
              <a:t> Oils</a:t>
            </a:r>
          </a:p>
          <a:p>
            <a:pPr>
              <a:lnSpc>
                <a:spcPct val="90000"/>
              </a:lnSpc>
            </a:pPr>
            <a:r>
              <a:rPr lang="en-US" altLang="en-US" sz="2000" dirty="0"/>
              <a:t>Peracetic Acid</a:t>
            </a:r>
          </a:p>
          <a:p>
            <a:pPr>
              <a:lnSpc>
                <a:spcPct val="90000"/>
              </a:lnSpc>
            </a:pPr>
            <a:r>
              <a:rPr lang="en-US" altLang="en-US" sz="2000" dirty="0"/>
              <a:t>Pheromones</a:t>
            </a:r>
          </a:p>
          <a:p>
            <a:pPr>
              <a:lnSpc>
                <a:spcPct val="90000"/>
              </a:lnSpc>
            </a:pPr>
            <a:r>
              <a:rPr lang="en-US" altLang="en-US" sz="2000" dirty="0"/>
              <a:t>Plant Extracts</a:t>
            </a:r>
          </a:p>
          <a:p>
            <a:pPr>
              <a:lnSpc>
                <a:spcPct val="90000"/>
              </a:lnSpc>
            </a:pPr>
            <a:r>
              <a:rPr lang="en-US" altLang="en-US" sz="2000" dirty="0"/>
              <a:t>Potassium Bicarbonate</a:t>
            </a:r>
          </a:p>
          <a:p>
            <a:pPr>
              <a:lnSpc>
                <a:spcPct val="90000"/>
              </a:lnSpc>
            </a:pPr>
            <a:r>
              <a:rPr lang="en-US" altLang="en-US" sz="2000" dirty="0"/>
              <a:t>Pseudomonas</a:t>
            </a:r>
          </a:p>
          <a:p>
            <a:pPr>
              <a:lnSpc>
                <a:spcPct val="90000"/>
              </a:lnSpc>
            </a:pPr>
            <a:endParaRPr lang="en-US" altLang="en-US" sz="2000" dirty="0"/>
          </a:p>
        </p:txBody>
      </p:sp>
      <p:sp>
        <p:nvSpPr>
          <p:cNvPr id="186372" name="Rectangle 4"/>
          <p:cNvSpPr>
            <a:spLocks noGrp="1" noChangeArrowheads="1"/>
          </p:cNvSpPr>
          <p:nvPr>
            <p:ph type="body" sz="half" idx="2"/>
          </p:nvPr>
        </p:nvSpPr>
        <p:spPr>
          <a:xfrm>
            <a:off x="4800600" y="2438400"/>
            <a:ext cx="3810000" cy="3429000"/>
          </a:xfrm>
        </p:spPr>
        <p:txBody>
          <a:bodyPr/>
          <a:lstStyle/>
          <a:p>
            <a:pPr>
              <a:lnSpc>
                <a:spcPct val="90000"/>
              </a:lnSpc>
            </a:pPr>
            <a:r>
              <a:rPr lang="en-US" altLang="en-US" sz="2000" dirty="0"/>
              <a:t>Pyrethrum </a:t>
            </a:r>
          </a:p>
          <a:p>
            <a:pPr>
              <a:lnSpc>
                <a:spcPct val="90000"/>
              </a:lnSpc>
            </a:pPr>
            <a:r>
              <a:rPr lang="en-US" altLang="en-US" sz="2000" dirty="0"/>
              <a:t>Sanitizers</a:t>
            </a:r>
          </a:p>
          <a:p>
            <a:pPr>
              <a:lnSpc>
                <a:spcPct val="90000"/>
              </a:lnSpc>
            </a:pPr>
            <a:r>
              <a:rPr lang="en-US" altLang="en-US" sz="2000" dirty="0"/>
              <a:t>Seed Treatments</a:t>
            </a:r>
          </a:p>
          <a:p>
            <a:pPr>
              <a:lnSpc>
                <a:spcPct val="90000"/>
              </a:lnSpc>
            </a:pPr>
            <a:r>
              <a:rPr lang="en-US" altLang="en-US" sz="2000" dirty="0"/>
              <a:t>Soap</a:t>
            </a:r>
          </a:p>
          <a:p>
            <a:pPr>
              <a:lnSpc>
                <a:spcPct val="90000"/>
              </a:lnSpc>
            </a:pPr>
            <a:r>
              <a:rPr lang="en-US" altLang="en-US" sz="2000" dirty="0"/>
              <a:t>Sodium Carbonate</a:t>
            </a:r>
          </a:p>
          <a:p>
            <a:pPr>
              <a:lnSpc>
                <a:spcPct val="90000"/>
              </a:lnSpc>
            </a:pPr>
            <a:r>
              <a:rPr lang="en-US" altLang="en-US" sz="2000" dirty="0"/>
              <a:t>Spinosad</a:t>
            </a:r>
          </a:p>
          <a:p>
            <a:pPr>
              <a:lnSpc>
                <a:spcPct val="90000"/>
              </a:lnSpc>
            </a:pPr>
            <a:r>
              <a:rPr lang="en-US" altLang="en-US" sz="2000" dirty="0"/>
              <a:t>Streptomycin Sulphate</a:t>
            </a:r>
          </a:p>
          <a:p>
            <a:pPr>
              <a:lnSpc>
                <a:spcPct val="90000"/>
              </a:lnSpc>
            </a:pPr>
            <a:r>
              <a:rPr lang="en-US" altLang="en-US" sz="2000" dirty="0"/>
              <a:t>Sulfur</a:t>
            </a:r>
          </a:p>
          <a:p>
            <a:pPr>
              <a:lnSpc>
                <a:spcPct val="90000"/>
              </a:lnSpc>
            </a:pPr>
            <a:r>
              <a:rPr lang="en-US" altLang="en-US" sz="2000" dirty="0"/>
              <a:t>Tetracycline</a:t>
            </a:r>
          </a:p>
          <a:p>
            <a:pPr>
              <a:lnSpc>
                <a:spcPct val="90000"/>
              </a:lnSpc>
            </a:pPr>
            <a:r>
              <a:rPr lang="en-US" altLang="en-US" sz="2000" dirty="0"/>
              <a:t>Trichoderma</a:t>
            </a:r>
          </a:p>
          <a:p>
            <a:pPr>
              <a:lnSpc>
                <a:spcPct val="90000"/>
              </a:lnSpc>
            </a:pPr>
            <a:r>
              <a:rPr lang="en-US" altLang="en-US" sz="2000" dirty="0"/>
              <a:t>Virus Sprays</a:t>
            </a:r>
          </a:p>
          <a:p>
            <a:pPr>
              <a:lnSpc>
                <a:spcPct val="90000"/>
              </a:lnSpc>
            </a:pPr>
            <a:r>
              <a:rPr lang="en-US" altLang="en-US" sz="2000" dirty="0"/>
              <a:t>Yucca</a:t>
            </a:r>
          </a:p>
        </p:txBody>
      </p:sp>
    </p:spTree>
    <p:extLst>
      <p:ext uri="{BB962C8B-B14F-4D97-AF65-F5344CB8AC3E}">
        <p14:creationId xmlns:p14="http://schemas.microsoft.com/office/powerpoint/2010/main" val="2086314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10" y="914400"/>
            <a:ext cx="7886700" cy="914400"/>
          </a:xfrm>
        </p:spPr>
        <p:txBody>
          <a:bodyPr/>
          <a:lstStyle/>
          <a:p>
            <a:r>
              <a:rPr lang="en-US" b="1" dirty="0" smtClean="0"/>
              <a:t>Some “Organic” Pesticide Examples</a:t>
            </a:r>
            <a:endParaRPr lang="en-US" b="1" dirty="0"/>
          </a:p>
        </p:txBody>
      </p:sp>
      <p:sp>
        <p:nvSpPr>
          <p:cNvPr id="3" name="Content Placeholder 2"/>
          <p:cNvSpPr>
            <a:spLocks noGrp="1"/>
          </p:cNvSpPr>
          <p:nvPr>
            <p:ph idx="1"/>
          </p:nvPr>
        </p:nvSpPr>
        <p:spPr>
          <a:xfrm>
            <a:off x="461010" y="1981199"/>
            <a:ext cx="7082790" cy="4572001"/>
          </a:xfrm>
        </p:spPr>
        <p:txBody>
          <a:bodyPr>
            <a:normAutofit fontScale="92500" lnSpcReduction="10000"/>
          </a:bodyPr>
          <a:lstStyle/>
          <a:p>
            <a:r>
              <a:rPr lang="en-US" dirty="0" smtClean="0"/>
              <a:t>Trilogy: Neem Oil, 4 </a:t>
            </a:r>
            <a:r>
              <a:rPr lang="en-US" dirty="0"/>
              <a:t>hour </a:t>
            </a:r>
            <a:r>
              <a:rPr lang="en-US" dirty="0" smtClean="0"/>
              <a:t>REI</a:t>
            </a:r>
            <a:br>
              <a:rPr lang="en-US" dirty="0" smtClean="0"/>
            </a:br>
            <a:endParaRPr lang="en-US" dirty="0"/>
          </a:p>
          <a:p>
            <a:r>
              <a:rPr lang="en-US" dirty="0" smtClean="0"/>
              <a:t>Javelin: </a:t>
            </a:r>
            <a:r>
              <a:rPr lang="en-US" dirty="0" err="1" smtClean="0"/>
              <a:t>Btk</a:t>
            </a:r>
            <a:r>
              <a:rPr lang="en-US" dirty="0" smtClean="0"/>
              <a:t>, 4 hour REI, </a:t>
            </a:r>
            <a:r>
              <a:rPr lang="en-US" dirty="0" smtClean="0">
                <a:solidFill>
                  <a:srgbClr val="FF0000"/>
                </a:solidFill>
              </a:rPr>
              <a:t>dust/mist </a:t>
            </a:r>
            <a:r>
              <a:rPr lang="en-US" dirty="0">
                <a:solidFill>
                  <a:srgbClr val="FF0000"/>
                </a:solidFill>
              </a:rPr>
              <a:t>filtering respirator for applicators </a:t>
            </a:r>
            <a:r>
              <a:rPr lang="en-US" dirty="0" smtClean="0"/>
              <a:t/>
            </a:r>
            <a:br>
              <a:rPr lang="en-US" dirty="0" smtClean="0"/>
            </a:br>
            <a:endParaRPr lang="en-US" dirty="0"/>
          </a:p>
          <a:p>
            <a:r>
              <a:rPr lang="en-US" dirty="0" smtClean="0"/>
              <a:t>DES-X: </a:t>
            </a:r>
            <a:r>
              <a:rPr lang="en-US" dirty="0"/>
              <a:t>insecticidal </a:t>
            </a:r>
            <a:r>
              <a:rPr lang="en-US" dirty="0" smtClean="0"/>
              <a:t>soap, 12 </a:t>
            </a:r>
            <a:r>
              <a:rPr lang="en-US" dirty="0"/>
              <a:t>hour REI, eyewear, </a:t>
            </a:r>
            <a:r>
              <a:rPr lang="en-US" dirty="0" smtClean="0"/>
              <a:t>coveralls, </a:t>
            </a:r>
            <a:r>
              <a:rPr lang="en-US" dirty="0" err="1" smtClean="0"/>
              <a:t>chem</a:t>
            </a:r>
            <a:r>
              <a:rPr lang="en-US" dirty="0" smtClean="0"/>
              <a:t>-resist footwear and gloves</a:t>
            </a:r>
            <a:br>
              <a:rPr lang="en-US" dirty="0" smtClean="0"/>
            </a:br>
            <a:endParaRPr lang="en-US" dirty="0" smtClean="0"/>
          </a:p>
          <a:p>
            <a:r>
              <a:rPr lang="en-US" dirty="0" smtClean="0"/>
              <a:t>Champion: copper hydroxide, 48 </a:t>
            </a:r>
            <a:r>
              <a:rPr lang="en-US" dirty="0"/>
              <a:t>hour REI, </a:t>
            </a:r>
            <a:r>
              <a:rPr lang="en-US" dirty="0" smtClean="0">
                <a:solidFill>
                  <a:srgbClr val="FF0000"/>
                </a:solidFill>
              </a:rPr>
              <a:t>eyewear</a:t>
            </a:r>
            <a:r>
              <a:rPr lang="en-US" dirty="0">
                <a:solidFill>
                  <a:srgbClr val="FF0000"/>
                </a:solidFill>
              </a:rPr>
              <a:t> </a:t>
            </a:r>
            <a:r>
              <a:rPr lang="en-US" dirty="0" smtClean="0">
                <a:solidFill>
                  <a:srgbClr val="FF0000"/>
                </a:solidFill>
              </a:rPr>
              <a:t>required</a:t>
            </a:r>
            <a:endParaRPr lang="en-US" dirty="0">
              <a:solidFill>
                <a:srgbClr val="FF0000"/>
              </a:solidFill>
            </a:endParaRPr>
          </a:p>
          <a:p>
            <a:endParaRPr lang="en-US" dirty="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1981199"/>
            <a:ext cx="1609377" cy="2453640"/>
          </a:xfrm>
          <a:prstGeom prst="rect">
            <a:avLst/>
          </a:prstGeom>
        </p:spPr>
      </p:pic>
    </p:spTree>
    <p:extLst>
      <p:ext uri="{BB962C8B-B14F-4D97-AF65-F5344CB8AC3E}">
        <p14:creationId xmlns:p14="http://schemas.microsoft.com/office/powerpoint/2010/main" val="4193574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620000" cy="990600"/>
          </a:xfrm>
        </p:spPr>
        <p:txBody>
          <a:bodyPr/>
          <a:lstStyle/>
          <a:p>
            <a:r>
              <a:rPr lang="en-US" sz="3600" b="1" dirty="0">
                <a:solidFill>
                  <a:srgbClr val="000000"/>
                </a:solidFill>
              </a:rPr>
              <a:t>Scope and Applicability</a:t>
            </a:r>
            <a:r>
              <a:rPr lang="en-US" dirty="0" smtClean="0">
                <a:latin typeface="Century Schoolbook" panose="02040604050505020304" pitchFamily="18" charset="0"/>
              </a:rPr>
              <a:t/>
            </a:r>
            <a:br>
              <a:rPr lang="en-US" dirty="0" smtClean="0">
                <a:latin typeface="Century Schoolbook" panose="02040604050505020304" pitchFamily="18" charset="0"/>
              </a:rPr>
            </a:br>
            <a:endParaRPr lang="en-US" dirty="0">
              <a:latin typeface="Century Schoolbook" panose="02040604050505020304" pitchFamily="18" charset="0"/>
            </a:endParaRPr>
          </a:p>
        </p:txBody>
      </p:sp>
      <p:sp>
        <p:nvSpPr>
          <p:cNvPr id="3" name="Content Placeholder 2"/>
          <p:cNvSpPr>
            <a:spLocks noGrp="1"/>
          </p:cNvSpPr>
          <p:nvPr>
            <p:ph idx="1"/>
          </p:nvPr>
        </p:nvSpPr>
        <p:spPr>
          <a:xfrm>
            <a:off x="990600" y="2438400"/>
            <a:ext cx="7239000" cy="3970338"/>
          </a:xfrm>
        </p:spPr>
        <p:txBody>
          <a:bodyPr>
            <a:normAutofit/>
          </a:bodyPr>
          <a:lstStyle/>
          <a:p>
            <a:r>
              <a:rPr lang="en-US" sz="3200" dirty="0"/>
              <a:t>The USDA National List of allowed pesticides for organic growers </a:t>
            </a:r>
            <a:r>
              <a:rPr lang="en-US" sz="3200" dirty="0" smtClean="0"/>
              <a:t>includes many EPA registered pesticides that include WPS labeling and compliance with the WPS requirements.</a:t>
            </a:r>
          </a:p>
        </p:txBody>
      </p:sp>
    </p:spTree>
    <p:extLst>
      <p:ext uri="{BB962C8B-B14F-4D97-AF65-F5344CB8AC3E}">
        <p14:creationId xmlns:p14="http://schemas.microsoft.com/office/powerpoint/2010/main" val="14082280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1447800"/>
            <a:ext cx="8382000" cy="579437"/>
          </a:xfrm>
        </p:spPr>
        <p:txBody>
          <a:bodyPr anchor="t"/>
          <a:lstStyle/>
          <a:p>
            <a:pPr eaLnBrk="1" hangingPunct="1"/>
            <a:r>
              <a:rPr lang="en-US" altLang="en-US" sz="3600" b="1" dirty="0" smtClean="0"/>
              <a:t>Scope </a:t>
            </a:r>
            <a:r>
              <a:rPr lang="en-US" altLang="en-US" sz="3600" b="1" dirty="0"/>
              <a:t>and Applicability</a:t>
            </a:r>
          </a:p>
        </p:txBody>
      </p:sp>
      <p:sp>
        <p:nvSpPr>
          <p:cNvPr id="21507" name="Rectangle 3"/>
          <p:cNvSpPr>
            <a:spLocks noGrp="1" noChangeArrowheads="1"/>
          </p:cNvSpPr>
          <p:nvPr>
            <p:ph type="body" idx="1"/>
          </p:nvPr>
        </p:nvSpPr>
        <p:spPr>
          <a:xfrm>
            <a:off x="1054658" y="2590799"/>
            <a:ext cx="7555942" cy="3885363"/>
          </a:xfrm>
        </p:spPr>
        <p:txBody>
          <a:bodyPr/>
          <a:lstStyle/>
          <a:p>
            <a:pPr lvl="0" eaLnBrk="1" hangingPunct="1"/>
            <a:r>
              <a:rPr lang="en-US" altLang="en-US" sz="3200" dirty="0">
                <a:solidFill>
                  <a:srgbClr val="000000"/>
                </a:solidFill>
              </a:rPr>
              <a:t>Keys to </a:t>
            </a:r>
            <a:r>
              <a:rPr lang="en-US" altLang="en-US" sz="3200" dirty="0" smtClean="0">
                <a:solidFill>
                  <a:srgbClr val="000000"/>
                </a:solidFill>
              </a:rPr>
              <a:t>WPS </a:t>
            </a:r>
            <a:r>
              <a:rPr lang="en-US" altLang="en-US" sz="3200" dirty="0">
                <a:solidFill>
                  <a:srgbClr val="000000"/>
                </a:solidFill>
              </a:rPr>
              <a:t>applicability:</a:t>
            </a:r>
          </a:p>
          <a:p>
            <a:pPr lvl="1" eaLnBrk="1" hangingPunct="1"/>
            <a:r>
              <a:rPr lang="en-US" altLang="en-US" sz="3200" dirty="0">
                <a:solidFill>
                  <a:srgbClr val="000000"/>
                </a:solidFill>
              </a:rPr>
              <a:t>Use of a WPS-labeled pesticide product on an “agricultural establishment” directly related to the production of an “agricultural plant</a:t>
            </a:r>
            <a:r>
              <a:rPr lang="en-US" altLang="en-US" sz="3200" dirty="0" smtClean="0">
                <a:solidFill>
                  <a:srgbClr val="000000"/>
                </a:solidFill>
              </a:rPr>
              <a:t>”</a:t>
            </a:r>
          </a:p>
          <a:p>
            <a:pPr marL="0" indent="0" eaLnBrk="1" hangingPunct="1">
              <a:buNone/>
            </a:pPr>
            <a:endParaRPr lang="en-US" altLang="en-US" sz="2400" dirty="0" smtClean="0"/>
          </a:p>
        </p:txBody>
      </p:sp>
      <p:sp>
        <p:nvSpPr>
          <p:cNvPr id="2150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E9902C-7FDE-45D3-9C46-5A0DA345CC29}" type="slidenum">
              <a:rPr lang="en-US" altLang="en-US" sz="1400">
                <a:solidFill>
                  <a:srgbClr val="000000"/>
                </a:solidFill>
              </a:rPr>
              <a:pPr>
                <a:spcBef>
                  <a:spcPct val="0"/>
                </a:spcBef>
                <a:buFontTx/>
                <a:buNone/>
              </a:pPr>
              <a:t>14</a:t>
            </a:fld>
            <a:endParaRPr lang="en-US" altLang="en-US" sz="1400">
              <a:solidFill>
                <a:srgbClr val="000000"/>
              </a:solidFill>
            </a:endParaRPr>
          </a:p>
        </p:txBody>
      </p:sp>
    </p:spTree>
    <p:extLst>
      <p:ext uri="{BB962C8B-B14F-4D97-AF65-F5344CB8AC3E}">
        <p14:creationId xmlns:p14="http://schemas.microsoft.com/office/powerpoint/2010/main" val="1376990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1219200"/>
            <a:ext cx="8991600" cy="914400"/>
          </a:xfrm>
        </p:spPr>
        <p:txBody>
          <a:bodyPr anchor="t"/>
          <a:lstStyle/>
          <a:p>
            <a:pPr eaLnBrk="1" hangingPunct="1"/>
            <a:r>
              <a:rPr lang="en-US" sz="3600" b="1" dirty="0"/>
              <a:t>Scope and Applicability</a:t>
            </a:r>
            <a:endParaRPr lang="en-US" altLang="en-US" sz="3600" dirty="0"/>
          </a:p>
        </p:txBody>
      </p:sp>
      <p:sp>
        <p:nvSpPr>
          <p:cNvPr id="21507" name="Rectangle 3"/>
          <p:cNvSpPr>
            <a:spLocks noGrp="1" noChangeArrowheads="1"/>
          </p:cNvSpPr>
          <p:nvPr>
            <p:ph type="body" idx="1"/>
          </p:nvPr>
        </p:nvSpPr>
        <p:spPr>
          <a:xfrm>
            <a:off x="476250" y="2133600"/>
            <a:ext cx="8343900" cy="4453023"/>
          </a:xfrm>
        </p:spPr>
        <p:txBody>
          <a:bodyPr/>
          <a:lstStyle/>
          <a:p>
            <a:pPr marL="457200" lvl="1" indent="0" eaLnBrk="1" hangingPunct="1">
              <a:spcBef>
                <a:spcPts val="0"/>
              </a:spcBef>
              <a:buNone/>
            </a:pPr>
            <a:r>
              <a:rPr lang="en-US" altLang="en-US" dirty="0" smtClean="0"/>
              <a:t>WPS requirements are incorporated onto pesticide labeling of agricultural use products by WPS reference statement contained in the “Agricultural Use Requirements” box</a:t>
            </a:r>
          </a:p>
        </p:txBody>
      </p:sp>
      <p:sp>
        <p:nvSpPr>
          <p:cNvPr id="2150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E9902C-7FDE-45D3-9C46-5A0DA345CC29}" type="slidenum">
              <a:rPr lang="en-US" altLang="en-US" sz="1400">
                <a:solidFill>
                  <a:srgbClr val="000000"/>
                </a:solidFill>
              </a:rPr>
              <a:pPr>
                <a:spcBef>
                  <a:spcPct val="0"/>
                </a:spcBef>
                <a:buFontTx/>
                <a:buNone/>
              </a:pPr>
              <a:t>15</a:t>
            </a:fld>
            <a:endParaRPr lang="en-US" altLang="en-US" sz="1400">
              <a:solidFill>
                <a:srgbClr val="000000"/>
              </a:solidFill>
            </a:endParaRPr>
          </a:p>
        </p:txBody>
      </p:sp>
      <p:pic>
        <p:nvPicPr>
          <p:cNvPr id="5" name="Picture 2" descr="D:\Worker protection pictures\006LABEL.PC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8137" y="4065299"/>
            <a:ext cx="3480126" cy="241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6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59666" y="1185069"/>
            <a:ext cx="9144000" cy="86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4000" b="1" dirty="0" smtClean="0">
                <a:ea typeface="Gotham-Bold"/>
              </a:rPr>
              <a:t>Find this statement on the label:</a:t>
            </a:r>
          </a:p>
        </p:txBody>
      </p:sp>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790" y="1905000"/>
            <a:ext cx="7726419" cy="482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Rectangle 4"/>
          <p:cNvSpPr>
            <a:spLocks noChangeArrowheads="1"/>
          </p:cNvSpPr>
          <p:nvPr/>
        </p:nvSpPr>
        <p:spPr bwMode="auto">
          <a:xfrm>
            <a:off x="889601" y="2286000"/>
            <a:ext cx="7364795" cy="2287446"/>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24582" name="Rectangle 6"/>
          <p:cNvSpPr>
            <a:spLocks noChangeArrowheads="1"/>
          </p:cNvSpPr>
          <p:nvPr/>
        </p:nvSpPr>
        <p:spPr bwMode="auto">
          <a:xfrm>
            <a:off x="914400" y="4648200"/>
            <a:ext cx="7339996" cy="1981200"/>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Tree>
    <p:custDataLst>
      <p:tags r:id="rId1"/>
    </p:custDataLst>
    <p:extLst>
      <p:ext uri="{BB962C8B-B14F-4D97-AF65-F5344CB8AC3E}">
        <p14:creationId xmlns:p14="http://schemas.microsoft.com/office/powerpoint/2010/main" val="8212937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620000" cy="990600"/>
          </a:xfrm>
        </p:spPr>
        <p:txBody>
          <a:bodyPr/>
          <a:lstStyle/>
          <a:p>
            <a:r>
              <a:rPr lang="en-US" sz="3600" b="1" dirty="0">
                <a:solidFill>
                  <a:srgbClr val="000000"/>
                </a:solidFill>
              </a:rPr>
              <a:t>Scope and Applicability</a:t>
            </a:r>
            <a:r>
              <a:rPr lang="en-US" dirty="0" smtClean="0">
                <a:latin typeface="Century Schoolbook" panose="02040604050505020304" pitchFamily="18" charset="0"/>
              </a:rPr>
              <a:t/>
            </a:r>
            <a:br>
              <a:rPr lang="en-US" dirty="0" smtClean="0">
                <a:latin typeface="Century Schoolbook" panose="02040604050505020304" pitchFamily="18" charset="0"/>
              </a:rPr>
            </a:br>
            <a:endParaRPr lang="en-US" dirty="0">
              <a:latin typeface="Century Schoolbook" panose="020406040505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2667000"/>
            <a:ext cx="3303914" cy="2289175"/>
          </a:xfrm>
          <a:prstGeom prst="rect">
            <a:avLst/>
          </a:prstGeom>
        </p:spPr>
      </p:pic>
      <p:sp>
        <p:nvSpPr>
          <p:cNvPr id="3" name="Content Placeholder 2"/>
          <p:cNvSpPr>
            <a:spLocks noGrp="1"/>
          </p:cNvSpPr>
          <p:nvPr>
            <p:ph idx="1"/>
          </p:nvPr>
        </p:nvSpPr>
        <p:spPr>
          <a:xfrm>
            <a:off x="457200" y="2057400"/>
            <a:ext cx="4468091" cy="4351338"/>
          </a:xfrm>
        </p:spPr>
        <p:txBody>
          <a:bodyPr>
            <a:normAutofit lnSpcReduction="10000"/>
          </a:bodyPr>
          <a:lstStyle/>
          <a:p>
            <a:r>
              <a:rPr lang="en-US" sz="3200" dirty="0" smtClean="0"/>
              <a:t>Statement found on pesticide labels with crop uses:</a:t>
            </a:r>
          </a:p>
          <a:p>
            <a:pPr lvl="1"/>
            <a:r>
              <a:rPr lang="en-US" sz="3200" dirty="0" smtClean="0"/>
              <a:t>Restricted-use pesticides</a:t>
            </a:r>
          </a:p>
          <a:p>
            <a:pPr lvl="1"/>
            <a:r>
              <a:rPr lang="en-US" sz="3200" dirty="0" smtClean="0"/>
              <a:t>General-use pesticides</a:t>
            </a:r>
          </a:p>
          <a:p>
            <a:pPr lvl="1"/>
            <a:r>
              <a:rPr lang="en-US" sz="3200" dirty="0" smtClean="0">
                <a:solidFill>
                  <a:srgbClr val="FF0000"/>
                </a:solidFill>
              </a:rPr>
              <a:t>Pesticides for organic production </a:t>
            </a:r>
          </a:p>
          <a:p>
            <a:pPr lvl="1"/>
            <a:endParaRPr lang="en-US" sz="3200" dirty="0">
              <a:latin typeface="Century Schoolbook" panose="02040604050505020304" pitchFamily="18" charset="0"/>
            </a:endParaRPr>
          </a:p>
        </p:txBody>
      </p:sp>
    </p:spTree>
    <p:extLst>
      <p:ext uri="{BB962C8B-B14F-4D97-AF65-F5344CB8AC3E}">
        <p14:creationId xmlns:p14="http://schemas.microsoft.com/office/powerpoint/2010/main" val="11651036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1447800"/>
            <a:ext cx="8382000" cy="579437"/>
          </a:xfrm>
        </p:spPr>
        <p:txBody>
          <a:bodyPr anchor="t"/>
          <a:lstStyle/>
          <a:p>
            <a:pPr eaLnBrk="1" hangingPunct="1"/>
            <a:r>
              <a:rPr lang="en-US" altLang="en-US" sz="3600" b="1" dirty="0" smtClean="0"/>
              <a:t>Scope </a:t>
            </a:r>
            <a:r>
              <a:rPr lang="en-US" altLang="en-US" sz="3600" b="1" dirty="0"/>
              <a:t>and Applicability</a:t>
            </a:r>
          </a:p>
        </p:txBody>
      </p:sp>
      <p:sp>
        <p:nvSpPr>
          <p:cNvPr id="21507" name="Rectangle 3"/>
          <p:cNvSpPr>
            <a:spLocks noGrp="1" noChangeArrowheads="1"/>
          </p:cNvSpPr>
          <p:nvPr>
            <p:ph type="body" idx="1"/>
          </p:nvPr>
        </p:nvSpPr>
        <p:spPr>
          <a:xfrm>
            <a:off x="1054658" y="2285163"/>
            <a:ext cx="7174942" cy="4191000"/>
          </a:xfrm>
        </p:spPr>
        <p:txBody>
          <a:bodyPr/>
          <a:lstStyle/>
          <a:p>
            <a:pPr lvl="0" eaLnBrk="1" hangingPunct="1"/>
            <a:r>
              <a:rPr lang="en-US" altLang="en-US" dirty="0">
                <a:solidFill>
                  <a:srgbClr val="000000"/>
                </a:solidFill>
              </a:rPr>
              <a:t>Keys to </a:t>
            </a:r>
            <a:r>
              <a:rPr lang="en-US" altLang="en-US" dirty="0" smtClean="0">
                <a:solidFill>
                  <a:srgbClr val="000000"/>
                </a:solidFill>
              </a:rPr>
              <a:t>WPS </a:t>
            </a:r>
            <a:r>
              <a:rPr lang="en-US" altLang="en-US" dirty="0">
                <a:solidFill>
                  <a:srgbClr val="000000"/>
                </a:solidFill>
              </a:rPr>
              <a:t>applicability:</a:t>
            </a:r>
          </a:p>
          <a:p>
            <a:pPr lvl="1" eaLnBrk="1" hangingPunct="1"/>
            <a:r>
              <a:rPr lang="en-US" altLang="en-US" dirty="0">
                <a:solidFill>
                  <a:srgbClr val="000000"/>
                </a:solidFill>
              </a:rPr>
              <a:t>Use of a WPS-labeled pesticide product on an “agricultural establishment” directly related to the production of an “agricultural plant</a:t>
            </a:r>
            <a:r>
              <a:rPr lang="en-US" altLang="en-US" dirty="0" smtClean="0">
                <a:solidFill>
                  <a:srgbClr val="000000"/>
                </a:solidFill>
              </a:rPr>
              <a:t>”</a:t>
            </a:r>
          </a:p>
          <a:p>
            <a:pPr lvl="1" eaLnBrk="1" hangingPunct="1"/>
            <a:r>
              <a:rPr lang="en-US" altLang="en-US" dirty="0" smtClean="0">
                <a:solidFill>
                  <a:srgbClr val="FF0000"/>
                </a:solidFill>
              </a:rPr>
              <a:t>Employment of workers or handlers</a:t>
            </a:r>
          </a:p>
          <a:p>
            <a:pPr lvl="2" eaLnBrk="1" hangingPunct="1"/>
            <a:r>
              <a:rPr lang="en-US" altLang="en-US" dirty="0" smtClean="0">
                <a:solidFill>
                  <a:srgbClr val="FF0000"/>
                </a:solidFill>
              </a:rPr>
              <a:t>Even farm owners that don’t employ workers or handlers have WPS responsibilities applicable to owners and their immediate family</a:t>
            </a:r>
            <a:endParaRPr lang="en-US" altLang="en-US" dirty="0">
              <a:solidFill>
                <a:srgbClr val="FF0000"/>
              </a:solidFill>
            </a:endParaRPr>
          </a:p>
          <a:p>
            <a:pPr marL="0" indent="0" eaLnBrk="1" hangingPunct="1">
              <a:buNone/>
            </a:pPr>
            <a:endParaRPr lang="en-US" altLang="en-US" sz="2400" dirty="0" smtClean="0"/>
          </a:p>
        </p:txBody>
      </p:sp>
      <p:sp>
        <p:nvSpPr>
          <p:cNvPr id="2150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E9902C-7FDE-45D3-9C46-5A0DA345CC29}" type="slidenum">
              <a:rPr lang="en-US" altLang="en-US" sz="1400">
                <a:solidFill>
                  <a:srgbClr val="000000"/>
                </a:solidFill>
              </a:rPr>
              <a:pPr>
                <a:spcBef>
                  <a:spcPct val="0"/>
                </a:spcBef>
                <a:buFontTx/>
                <a:buNone/>
              </a:pPr>
              <a:t>18</a:t>
            </a:fld>
            <a:endParaRPr lang="en-US" altLang="en-US" sz="1400">
              <a:solidFill>
                <a:srgbClr val="000000"/>
              </a:solidFill>
            </a:endParaRPr>
          </a:p>
        </p:txBody>
      </p:sp>
    </p:spTree>
    <p:extLst>
      <p:ext uri="{BB962C8B-B14F-4D97-AF65-F5344CB8AC3E}">
        <p14:creationId xmlns:p14="http://schemas.microsoft.com/office/powerpoint/2010/main" val="25329372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19200"/>
            <a:ext cx="8839199" cy="990600"/>
          </a:xfrm>
        </p:spPr>
        <p:txBody>
          <a:bodyPr>
            <a:noAutofit/>
          </a:bodyPr>
          <a:lstStyle/>
          <a:p>
            <a:r>
              <a:rPr lang="en-US" sz="3600" b="1" dirty="0"/>
              <a:t>Scope and Applicability</a:t>
            </a:r>
            <a:endParaRPr lang="en-US" b="1" dirty="0"/>
          </a:p>
        </p:txBody>
      </p:sp>
      <p:sp>
        <p:nvSpPr>
          <p:cNvPr id="3" name="Content Placeholder 2"/>
          <p:cNvSpPr>
            <a:spLocks noGrp="1"/>
          </p:cNvSpPr>
          <p:nvPr>
            <p:ph idx="1"/>
          </p:nvPr>
        </p:nvSpPr>
        <p:spPr>
          <a:xfrm>
            <a:off x="838200" y="2438401"/>
            <a:ext cx="7543800" cy="4114800"/>
          </a:xfrm>
        </p:spPr>
        <p:txBody>
          <a:bodyPr>
            <a:normAutofit/>
          </a:bodyPr>
          <a:lstStyle/>
          <a:p>
            <a:pPr marL="0" indent="0">
              <a:buNone/>
            </a:pPr>
            <a:r>
              <a:rPr lang="en-US" b="1" dirty="0" smtClean="0"/>
              <a:t>Who is responsible for providing the protections?</a:t>
            </a:r>
          </a:p>
          <a:p>
            <a:r>
              <a:rPr lang="en-US" sz="2600" dirty="0" smtClean="0">
                <a:solidFill>
                  <a:srgbClr val="FF0000"/>
                </a:solidFill>
              </a:rPr>
              <a:t>Agricultural employers on crop-producing  establishments </a:t>
            </a:r>
          </a:p>
          <a:p>
            <a:pPr marL="0" indent="0">
              <a:spcBef>
                <a:spcPts val="1200"/>
              </a:spcBef>
              <a:buNone/>
            </a:pPr>
            <a:r>
              <a:rPr lang="en-US" b="1" dirty="0" smtClean="0"/>
              <a:t>Who is protected?</a:t>
            </a:r>
          </a:p>
          <a:p>
            <a:r>
              <a:rPr lang="en-US" sz="2600" dirty="0" smtClean="0"/>
              <a:t>Farmworkers </a:t>
            </a:r>
          </a:p>
          <a:p>
            <a:r>
              <a:rPr lang="en-US" sz="2600" dirty="0" smtClean="0"/>
              <a:t>Pesticide handlers</a:t>
            </a:r>
          </a:p>
          <a:p>
            <a:r>
              <a:rPr lang="en-US" sz="2600" dirty="0" smtClean="0"/>
              <a:t>Other persons during pesticide applications</a:t>
            </a:r>
          </a:p>
        </p:txBody>
      </p:sp>
      <p:sp>
        <p:nvSpPr>
          <p:cNvPr id="4" name="Slide Number Placeholder 3"/>
          <p:cNvSpPr>
            <a:spLocks noGrp="1"/>
          </p:cNvSpPr>
          <p:nvPr>
            <p:ph type="sldNum" sz="quarter" idx="12"/>
          </p:nvPr>
        </p:nvSpPr>
        <p:spPr/>
        <p:txBody>
          <a:bodyPr/>
          <a:lstStyle/>
          <a:p>
            <a:r>
              <a:rPr lang="en-US" dirty="0" smtClean="0">
                <a:solidFill>
                  <a:srgbClr val="E7DEC9">
                    <a:shade val="50000"/>
                    <a:satMod val="200000"/>
                  </a:srgbClr>
                </a:solidFill>
              </a:rPr>
              <a:t> </a:t>
            </a:r>
            <a:endParaRPr lang="en-US" dirty="0">
              <a:solidFill>
                <a:srgbClr val="E7DEC9">
                  <a:shade val="50000"/>
                  <a:satMod val="200000"/>
                </a:srgbClr>
              </a:solidFill>
            </a:endParaRPr>
          </a:p>
        </p:txBody>
      </p:sp>
    </p:spTree>
    <p:extLst>
      <p:ext uri="{BB962C8B-B14F-4D97-AF65-F5344CB8AC3E}">
        <p14:creationId xmlns:p14="http://schemas.microsoft.com/office/powerpoint/2010/main" val="35490766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1752600"/>
            <a:ext cx="8382000" cy="762000"/>
          </a:xfrm>
        </p:spPr>
        <p:txBody>
          <a:bodyPr anchor="t"/>
          <a:lstStyle/>
          <a:p>
            <a:pPr eaLnBrk="1" hangingPunct="1"/>
            <a:r>
              <a:rPr lang="en-US" sz="4000" b="1" dirty="0">
                <a:solidFill>
                  <a:srgbClr val="000000"/>
                </a:solidFill>
              </a:rPr>
              <a:t>Acknowledgements</a:t>
            </a:r>
            <a:endParaRPr lang="en-US" altLang="en-US" sz="3600" b="1" dirty="0"/>
          </a:p>
        </p:txBody>
      </p:sp>
      <p:sp>
        <p:nvSpPr>
          <p:cNvPr id="21507" name="Rectangle 3"/>
          <p:cNvSpPr>
            <a:spLocks noGrp="1" noChangeArrowheads="1"/>
          </p:cNvSpPr>
          <p:nvPr>
            <p:ph type="body" idx="1"/>
          </p:nvPr>
        </p:nvSpPr>
        <p:spPr>
          <a:xfrm>
            <a:off x="1600200" y="3048000"/>
            <a:ext cx="6096000" cy="2057400"/>
          </a:xfrm>
        </p:spPr>
        <p:txBody>
          <a:bodyPr/>
          <a:lstStyle/>
          <a:p>
            <a:pPr marL="0" lvl="0" indent="0">
              <a:spcBef>
                <a:spcPct val="0"/>
              </a:spcBef>
              <a:buNone/>
            </a:pPr>
            <a:r>
              <a:rPr lang="en-US" sz="2400" kern="1200" dirty="0">
                <a:solidFill>
                  <a:srgbClr val="000000"/>
                </a:solidFill>
                <a:latin typeface="Arial" panose="020B0604020202020204" pitchFamily="34" charset="0"/>
                <a:ea typeface="ＭＳ Ｐゴシック" panose="020B0600070205080204" pitchFamily="34" charset="-128"/>
              </a:rPr>
              <a:t>Thanks to Gary Fish, Pat Hastings, Thia Walker and Jane Larson for permitting the use of some of their previously developed slides and images for this presentation.</a:t>
            </a:r>
          </a:p>
          <a:p>
            <a:pPr marL="0" indent="0" eaLnBrk="1" hangingPunct="1">
              <a:buNone/>
            </a:pPr>
            <a:endParaRPr lang="en-US" altLang="en-US" sz="2400" dirty="0" smtClean="0"/>
          </a:p>
        </p:txBody>
      </p:sp>
      <p:sp>
        <p:nvSpPr>
          <p:cNvPr id="2150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solidFill>
                  <a:srgbClr val="000000"/>
                </a:solidFill>
              </a:rPr>
              <a:t> </a:t>
            </a:r>
          </a:p>
        </p:txBody>
      </p:sp>
    </p:spTree>
    <p:extLst>
      <p:ext uri="{BB962C8B-B14F-4D97-AF65-F5344CB8AC3E}">
        <p14:creationId xmlns:p14="http://schemas.microsoft.com/office/powerpoint/2010/main" val="39593889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1219200"/>
            <a:ext cx="8382000" cy="808037"/>
          </a:xfrm>
        </p:spPr>
        <p:txBody>
          <a:bodyPr anchor="t"/>
          <a:lstStyle/>
          <a:p>
            <a:pPr eaLnBrk="1" hangingPunct="1"/>
            <a:r>
              <a:rPr lang="en-US" altLang="en-US" sz="3600" b="1" dirty="0" smtClean="0"/>
              <a:t>WPS Requirements at a Glance</a:t>
            </a:r>
            <a:endParaRPr lang="en-US" altLang="en-US" sz="3600" b="1" dirty="0"/>
          </a:p>
        </p:txBody>
      </p:sp>
      <p:sp>
        <p:nvSpPr>
          <p:cNvPr id="21507" name="Rectangle 3"/>
          <p:cNvSpPr>
            <a:spLocks noGrp="1" noChangeArrowheads="1"/>
          </p:cNvSpPr>
          <p:nvPr>
            <p:ph type="body" idx="1"/>
          </p:nvPr>
        </p:nvSpPr>
        <p:spPr>
          <a:xfrm>
            <a:off x="1752600" y="2209800"/>
            <a:ext cx="5791200" cy="3733800"/>
          </a:xfrm>
        </p:spPr>
        <p:txBody>
          <a:bodyPr/>
          <a:lstStyle/>
          <a:p>
            <a:r>
              <a:rPr lang="en-US" sz="3200" dirty="0" smtClean="0"/>
              <a:t>Inform</a:t>
            </a:r>
          </a:p>
          <a:p>
            <a:pPr lvl="1"/>
            <a:r>
              <a:rPr lang="en-US" dirty="0" smtClean="0"/>
              <a:t>Training</a:t>
            </a:r>
          </a:p>
          <a:p>
            <a:pPr lvl="1"/>
            <a:r>
              <a:rPr lang="en-US" dirty="0" smtClean="0"/>
              <a:t>Pesticide safety information</a:t>
            </a:r>
          </a:p>
          <a:p>
            <a:pPr lvl="1"/>
            <a:r>
              <a:rPr lang="en-US" dirty="0" smtClean="0"/>
              <a:t>Notification</a:t>
            </a:r>
          </a:p>
          <a:p>
            <a:pPr lvl="1"/>
            <a:r>
              <a:rPr lang="en-US" dirty="0" smtClean="0"/>
              <a:t>Information exchange</a:t>
            </a:r>
          </a:p>
          <a:p>
            <a:pPr lvl="1"/>
            <a:endParaRPr lang="en-US" dirty="0" smtClean="0"/>
          </a:p>
          <a:p>
            <a:pPr marL="0" indent="0" eaLnBrk="1" hangingPunct="1">
              <a:buNone/>
            </a:pPr>
            <a:endParaRPr lang="en-US" altLang="en-US" sz="4800" dirty="0" smtClean="0"/>
          </a:p>
        </p:txBody>
      </p:sp>
      <p:sp>
        <p:nvSpPr>
          <p:cNvPr id="2150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E9902C-7FDE-45D3-9C46-5A0DA345CC29}" type="slidenum">
              <a:rPr lang="en-US" altLang="en-US" sz="1400">
                <a:solidFill>
                  <a:srgbClr val="000000"/>
                </a:solidFill>
              </a:rPr>
              <a:pPr>
                <a:spcBef>
                  <a:spcPct val="0"/>
                </a:spcBef>
                <a:buFontTx/>
                <a:buNone/>
              </a:pPr>
              <a:t>20</a:t>
            </a:fld>
            <a:endParaRPr lang="en-US" altLang="en-US" sz="1400">
              <a:solidFill>
                <a:srgbClr val="00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2150613"/>
            <a:ext cx="1743659" cy="27432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620" y="4800600"/>
            <a:ext cx="2667000" cy="1778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4944782"/>
            <a:ext cx="1755091" cy="1316318"/>
          </a:xfrm>
          <a:prstGeom prst="rect">
            <a:avLst/>
          </a:prstGeom>
        </p:spPr>
      </p:pic>
    </p:spTree>
    <p:extLst>
      <p:ext uri="{BB962C8B-B14F-4D97-AF65-F5344CB8AC3E}">
        <p14:creationId xmlns:p14="http://schemas.microsoft.com/office/powerpoint/2010/main" val="18059513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1219200"/>
            <a:ext cx="8382000" cy="808037"/>
          </a:xfrm>
        </p:spPr>
        <p:txBody>
          <a:bodyPr anchor="t"/>
          <a:lstStyle/>
          <a:p>
            <a:pPr eaLnBrk="1" hangingPunct="1"/>
            <a:r>
              <a:rPr lang="en-US" altLang="en-US" sz="3600" b="1" dirty="0"/>
              <a:t>WPS Requirements at a Glance</a:t>
            </a:r>
          </a:p>
        </p:txBody>
      </p:sp>
      <p:sp>
        <p:nvSpPr>
          <p:cNvPr id="21507" name="Rectangle 3"/>
          <p:cNvSpPr>
            <a:spLocks noGrp="1" noChangeArrowheads="1"/>
          </p:cNvSpPr>
          <p:nvPr>
            <p:ph type="body" idx="1"/>
          </p:nvPr>
        </p:nvSpPr>
        <p:spPr>
          <a:xfrm>
            <a:off x="990600" y="2475471"/>
            <a:ext cx="6172200" cy="3352800"/>
          </a:xfrm>
        </p:spPr>
        <p:txBody>
          <a:bodyPr/>
          <a:lstStyle/>
          <a:p>
            <a:pPr lvl="0"/>
            <a:r>
              <a:rPr lang="en-US" sz="3200" dirty="0" smtClean="0">
                <a:solidFill>
                  <a:srgbClr val="000000"/>
                </a:solidFill>
              </a:rPr>
              <a:t>Protect</a:t>
            </a:r>
            <a:endParaRPr lang="en-US" sz="3200" dirty="0">
              <a:solidFill>
                <a:srgbClr val="000000"/>
              </a:solidFill>
            </a:endParaRPr>
          </a:p>
          <a:p>
            <a:pPr lvl="1"/>
            <a:r>
              <a:rPr lang="en-US" dirty="0" smtClean="0">
                <a:solidFill>
                  <a:srgbClr val="000000"/>
                </a:solidFill>
              </a:rPr>
              <a:t>Restricted entry intervals (REIs)</a:t>
            </a:r>
          </a:p>
          <a:p>
            <a:pPr lvl="1"/>
            <a:r>
              <a:rPr lang="en-US" dirty="0" smtClean="0">
                <a:solidFill>
                  <a:srgbClr val="000000"/>
                </a:solidFill>
              </a:rPr>
              <a:t>Personal protective equipment (PPE)</a:t>
            </a:r>
          </a:p>
          <a:p>
            <a:pPr lvl="1"/>
            <a:r>
              <a:rPr lang="en-US" dirty="0" smtClean="0">
                <a:solidFill>
                  <a:srgbClr val="000000"/>
                </a:solidFill>
              </a:rPr>
              <a:t>Application exclusion zones (AEZs)</a:t>
            </a:r>
          </a:p>
          <a:p>
            <a:pPr lvl="1"/>
            <a:r>
              <a:rPr lang="en-US" dirty="0" smtClean="0">
                <a:solidFill>
                  <a:srgbClr val="000000"/>
                </a:solidFill>
              </a:rPr>
              <a:t>Suspend applications</a:t>
            </a:r>
          </a:p>
          <a:p>
            <a:pPr lvl="1"/>
            <a:endParaRPr lang="en-US" dirty="0">
              <a:solidFill>
                <a:srgbClr val="000000"/>
              </a:solidFill>
            </a:endParaRPr>
          </a:p>
          <a:p>
            <a:pPr marL="0" indent="0" eaLnBrk="1" hangingPunct="1">
              <a:buNone/>
            </a:pPr>
            <a:endParaRPr lang="en-US" altLang="en-US" sz="4800" dirty="0" smtClean="0"/>
          </a:p>
        </p:txBody>
      </p:sp>
      <p:sp>
        <p:nvSpPr>
          <p:cNvPr id="2150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E9902C-7FDE-45D3-9C46-5A0DA345CC29}" type="slidenum">
              <a:rPr lang="en-US" altLang="en-US" sz="1400">
                <a:solidFill>
                  <a:srgbClr val="000000"/>
                </a:solidFill>
              </a:rPr>
              <a:pPr>
                <a:spcBef>
                  <a:spcPct val="0"/>
                </a:spcBef>
                <a:buFontTx/>
                <a:buNone/>
              </a:pPr>
              <a:t>21</a:t>
            </a:fld>
            <a:endParaRPr lang="en-US" altLang="en-US" sz="1400">
              <a:solidFill>
                <a:srgbClr val="00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5075796"/>
            <a:ext cx="2006600" cy="15049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8688" y="4560651"/>
            <a:ext cx="2450841" cy="164385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2194718"/>
            <a:ext cx="1727200" cy="1295400"/>
          </a:xfrm>
          <a:prstGeom prst="rect">
            <a:avLst/>
          </a:prstGeom>
        </p:spPr>
      </p:pic>
    </p:spTree>
    <p:extLst>
      <p:ext uri="{BB962C8B-B14F-4D97-AF65-F5344CB8AC3E}">
        <p14:creationId xmlns:p14="http://schemas.microsoft.com/office/powerpoint/2010/main" val="3133384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1295400"/>
            <a:ext cx="8382000" cy="731837"/>
          </a:xfrm>
        </p:spPr>
        <p:txBody>
          <a:bodyPr anchor="t"/>
          <a:lstStyle/>
          <a:p>
            <a:pPr eaLnBrk="1" hangingPunct="1"/>
            <a:r>
              <a:rPr lang="en-US" altLang="en-US" sz="3600" b="1" dirty="0"/>
              <a:t>WPS Requirements at a Glance</a:t>
            </a:r>
          </a:p>
        </p:txBody>
      </p:sp>
      <p:sp>
        <p:nvSpPr>
          <p:cNvPr id="21507" name="Rectangle 3"/>
          <p:cNvSpPr>
            <a:spLocks noGrp="1" noChangeArrowheads="1"/>
          </p:cNvSpPr>
          <p:nvPr>
            <p:ph type="body" idx="1"/>
          </p:nvPr>
        </p:nvSpPr>
        <p:spPr>
          <a:xfrm>
            <a:off x="990600" y="2475471"/>
            <a:ext cx="6172200" cy="3352800"/>
          </a:xfrm>
        </p:spPr>
        <p:txBody>
          <a:bodyPr/>
          <a:lstStyle/>
          <a:p>
            <a:pPr lvl="0"/>
            <a:r>
              <a:rPr lang="en-US" sz="3200" dirty="0" smtClean="0">
                <a:solidFill>
                  <a:srgbClr val="000000"/>
                </a:solidFill>
              </a:rPr>
              <a:t>Mitigate</a:t>
            </a:r>
            <a:endParaRPr lang="en-US" sz="3200" dirty="0">
              <a:solidFill>
                <a:srgbClr val="000000"/>
              </a:solidFill>
            </a:endParaRPr>
          </a:p>
          <a:p>
            <a:pPr lvl="1"/>
            <a:r>
              <a:rPr lang="en-US" dirty="0" smtClean="0">
                <a:solidFill>
                  <a:srgbClr val="000000"/>
                </a:solidFill>
              </a:rPr>
              <a:t>Routine decontamination supplies</a:t>
            </a:r>
          </a:p>
          <a:p>
            <a:pPr lvl="1"/>
            <a:r>
              <a:rPr lang="en-US" dirty="0" smtClean="0">
                <a:solidFill>
                  <a:srgbClr val="000000"/>
                </a:solidFill>
              </a:rPr>
              <a:t>Emergency eyewash</a:t>
            </a:r>
          </a:p>
          <a:p>
            <a:pPr lvl="1"/>
            <a:r>
              <a:rPr lang="en-US" dirty="0" smtClean="0">
                <a:solidFill>
                  <a:srgbClr val="000000"/>
                </a:solidFill>
              </a:rPr>
              <a:t>Emergency assistance</a:t>
            </a:r>
          </a:p>
          <a:p>
            <a:pPr lvl="1"/>
            <a:endParaRPr lang="en-US" dirty="0" smtClean="0">
              <a:solidFill>
                <a:srgbClr val="000000"/>
              </a:solidFill>
            </a:endParaRPr>
          </a:p>
          <a:p>
            <a:pPr marL="457200" lvl="1" indent="0">
              <a:buNone/>
            </a:pPr>
            <a:endParaRPr lang="en-US" dirty="0" smtClean="0">
              <a:solidFill>
                <a:srgbClr val="000000"/>
              </a:solidFill>
            </a:endParaRPr>
          </a:p>
          <a:p>
            <a:pPr lvl="1"/>
            <a:endParaRPr lang="en-US" dirty="0">
              <a:solidFill>
                <a:srgbClr val="000000"/>
              </a:solidFill>
            </a:endParaRPr>
          </a:p>
          <a:p>
            <a:pPr marL="0" indent="0" eaLnBrk="1" hangingPunct="1">
              <a:buNone/>
            </a:pPr>
            <a:endParaRPr lang="en-US" altLang="en-US" sz="4800" dirty="0" smtClean="0"/>
          </a:p>
        </p:txBody>
      </p:sp>
      <p:sp>
        <p:nvSpPr>
          <p:cNvPr id="2150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E9902C-7FDE-45D3-9C46-5A0DA345CC29}" type="slidenum">
              <a:rPr lang="en-US" altLang="en-US" sz="1400">
                <a:solidFill>
                  <a:srgbClr val="000000"/>
                </a:solidFill>
              </a:rPr>
              <a:pPr>
                <a:spcBef>
                  <a:spcPct val="0"/>
                </a:spcBef>
                <a:buFontTx/>
                <a:buNone/>
              </a:pPr>
              <a:t>22</a:t>
            </a:fld>
            <a:endParaRPr lang="en-US" altLang="en-US" sz="1400">
              <a:solidFill>
                <a:srgbClr val="00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4800600"/>
            <a:ext cx="2540000" cy="1752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2420472"/>
            <a:ext cx="1981200" cy="14859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0" y="4424264"/>
            <a:ext cx="2976816" cy="1852241"/>
          </a:xfrm>
          <a:prstGeom prst="rect">
            <a:avLst/>
          </a:prstGeom>
        </p:spPr>
      </p:pic>
    </p:spTree>
    <p:extLst>
      <p:ext uri="{BB962C8B-B14F-4D97-AF65-F5344CB8AC3E}">
        <p14:creationId xmlns:p14="http://schemas.microsoft.com/office/powerpoint/2010/main" val="20661234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2286000"/>
            <a:ext cx="8382000" cy="1828800"/>
          </a:xfrm>
        </p:spPr>
        <p:txBody>
          <a:bodyPr anchor="t"/>
          <a:lstStyle/>
          <a:p>
            <a:pPr eaLnBrk="1" hangingPunct="1"/>
            <a:r>
              <a:rPr lang="en-US" sz="4900" b="1" dirty="0">
                <a:solidFill>
                  <a:srgbClr val="000000"/>
                </a:solidFill>
              </a:rPr>
              <a:t>Summary of Key WPS Revisions</a:t>
            </a:r>
            <a:endParaRPr lang="en-US" altLang="en-US" sz="3600" b="1" dirty="0"/>
          </a:p>
        </p:txBody>
      </p:sp>
      <p:sp>
        <p:nvSpPr>
          <p:cNvPr id="21507" name="Rectangle 3"/>
          <p:cNvSpPr>
            <a:spLocks noGrp="1" noChangeArrowheads="1"/>
          </p:cNvSpPr>
          <p:nvPr>
            <p:ph type="body" idx="1"/>
          </p:nvPr>
        </p:nvSpPr>
        <p:spPr>
          <a:xfrm>
            <a:off x="1600200" y="3048000"/>
            <a:ext cx="6096000" cy="2057400"/>
          </a:xfrm>
        </p:spPr>
        <p:txBody>
          <a:bodyPr/>
          <a:lstStyle/>
          <a:p>
            <a:pPr marL="0" indent="0" eaLnBrk="1" hangingPunct="1">
              <a:buNone/>
            </a:pPr>
            <a:r>
              <a:rPr lang="en-US" altLang="en-US" sz="2400" dirty="0" smtClean="0"/>
              <a:t> </a:t>
            </a:r>
          </a:p>
        </p:txBody>
      </p:sp>
      <p:sp>
        <p:nvSpPr>
          <p:cNvPr id="2150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solidFill>
                  <a:srgbClr val="000000"/>
                </a:solidFill>
              </a:rPr>
              <a:t> </a:t>
            </a:r>
          </a:p>
        </p:txBody>
      </p:sp>
    </p:spTree>
    <p:extLst>
      <p:ext uri="{BB962C8B-B14F-4D97-AF65-F5344CB8AC3E}">
        <p14:creationId xmlns:p14="http://schemas.microsoft.com/office/powerpoint/2010/main" val="23079440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7620000" cy="990600"/>
          </a:xfrm>
        </p:spPr>
        <p:txBody>
          <a:bodyPr>
            <a:normAutofit/>
          </a:bodyPr>
          <a:lstStyle/>
          <a:p>
            <a:r>
              <a:rPr lang="en-US" sz="3600" b="1" dirty="0" smtClean="0"/>
              <a:t>Pesticide Safety Training</a:t>
            </a:r>
            <a:endParaRPr lang="en-US" sz="3600" b="1" dirty="0"/>
          </a:p>
        </p:txBody>
      </p:sp>
      <p:sp>
        <p:nvSpPr>
          <p:cNvPr id="3" name="Content Placeholder 2"/>
          <p:cNvSpPr>
            <a:spLocks noGrp="1"/>
          </p:cNvSpPr>
          <p:nvPr>
            <p:ph idx="1"/>
          </p:nvPr>
        </p:nvSpPr>
        <p:spPr>
          <a:xfrm>
            <a:off x="594360" y="2057400"/>
            <a:ext cx="7955280" cy="4114800"/>
          </a:xfrm>
        </p:spPr>
        <p:txBody>
          <a:bodyPr>
            <a:noAutofit/>
          </a:bodyPr>
          <a:lstStyle/>
          <a:p>
            <a:pPr>
              <a:lnSpc>
                <a:spcPct val="80000"/>
              </a:lnSpc>
              <a:buNone/>
            </a:pPr>
            <a:r>
              <a:rPr lang="en-US" sz="3200" dirty="0" smtClean="0"/>
              <a:t>Key Requirements:</a:t>
            </a:r>
          </a:p>
          <a:p>
            <a:pPr>
              <a:lnSpc>
                <a:spcPct val="80000"/>
              </a:lnSpc>
              <a:buNone/>
            </a:pPr>
            <a:endParaRPr lang="en-US" sz="2800" u="sng" dirty="0" smtClean="0"/>
          </a:p>
          <a:p>
            <a:pPr>
              <a:lnSpc>
                <a:spcPct val="80000"/>
              </a:lnSpc>
            </a:pPr>
            <a:r>
              <a:rPr lang="en-US" sz="2400" dirty="0" smtClean="0"/>
              <a:t>Pesticide training every year </a:t>
            </a:r>
          </a:p>
          <a:p>
            <a:pPr>
              <a:lnSpc>
                <a:spcPct val="80000"/>
              </a:lnSpc>
            </a:pPr>
            <a:r>
              <a:rPr lang="en-US" sz="2400" dirty="0" smtClean="0"/>
              <a:t>Expand training content </a:t>
            </a:r>
            <a:r>
              <a:rPr lang="en-US" sz="2000" i="1" dirty="0" smtClean="0">
                <a:solidFill>
                  <a:srgbClr val="FF0000"/>
                </a:solidFill>
              </a:rPr>
              <a:t>[Delayed implementation]</a:t>
            </a:r>
          </a:p>
          <a:p>
            <a:pPr>
              <a:lnSpc>
                <a:spcPct val="80000"/>
              </a:lnSpc>
            </a:pPr>
            <a:r>
              <a:rPr lang="en-US" sz="2400" dirty="0" smtClean="0"/>
              <a:t>Require recordkeeping of training for 2 years</a:t>
            </a:r>
            <a:endParaRPr lang="en-US" sz="2000" i="1" dirty="0" smtClean="0"/>
          </a:p>
          <a:p>
            <a:pPr lvl="1">
              <a:lnSpc>
                <a:spcPct val="80000"/>
              </a:lnSpc>
            </a:pPr>
            <a:r>
              <a:rPr lang="en-US" sz="2000" dirty="0" smtClean="0"/>
              <a:t>Provide worker or handler a copy upon request </a:t>
            </a:r>
            <a:endParaRPr lang="en-US" sz="1600" i="1" dirty="0" smtClean="0"/>
          </a:p>
          <a:p>
            <a:pPr>
              <a:lnSpc>
                <a:spcPct val="80000"/>
              </a:lnSpc>
            </a:pPr>
            <a:r>
              <a:rPr lang="en-US" sz="2400" dirty="0" smtClean="0"/>
              <a:t>No “grace period”</a:t>
            </a:r>
            <a:endParaRPr lang="en-US" sz="2000" i="1" dirty="0" smtClean="0"/>
          </a:p>
          <a:p>
            <a:pPr>
              <a:lnSpc>
                <a:spcPct val="80000"/>
              </a:lnSpc>
            </a:pPr>
            <a:r>
              <a:rPr lang="en-US" sz="2400" dirty="0" smtClean="0"/>
              <a:t>Keep certified applicators as trainers </a:t>
            </a:r>
            <a:endParaRPr lang="en-US" sz="2000" dirty="0" smtClean="0"/>
          </a:p>
          <a:p>
            <a:pPr>
              <a:lnSpc>
                <a:spcPct val="80000"/>
              </a:lnSpc>
            </a:pPr>
            <a:r>
              <a:rPr lang="en-US" sz="2400" dirty="0" smtClean="0"/>
              <a:t>Train-the-trainer programs must be approved by EPA</a:t>
            </a:r>
            <a:endParaRPr lang="en-US" sz="2200" u="sng" dirty="0" smtClean="0"/>
          </a:p>
        </p:txBody>
      </p:sp>
      <p:sp>
        <p:nvSpPr>
          <p:cNvPr id="4" name="Slide Number Placeholder 3"/>
          <p:cNvSpPr>
            <a:spLocks noGrp="1"/>
          </p:cNvSpPr>
          <p:nvPr>
            <p:ph type="sldNum" sz="quarter" idx="12"/>
          </p:nvPr>
        </p:nvSpPr>
        <p:spPr/>
        <p:txBody>
          <a:bodyPr/>
          <a:lstStyle/>
          <a:p>
            <a:fld id="{CAF1F7DA-1900-4020-977A-7670A494C18A}" type="slidenum">
              <a:rPr lang="en-US" smtClean="0"/>
              <a:pPr/>
              <a:t>24</a:t>
            </a:fld>
            <a:endParaRPr lang="en-US" dirty="0"/>
          </a:p>
        </p:txBody>
      </p:sp>
    </p:spTree>
    <p:extLst>
      <p:ext uri="{BB962C8B-B14F-4D97-AF65-F5344CB8AC3E}">
        <p14:creationId xmlns:p14="http://schemas.microsoft.com/office/powerpoint/2010/main" val="32889028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7620000" cy="990600"/>
          </a:xfrm>
        </p:spPr>
        <p:txBody>
          <a:bodyPr>
            <a:normAutofit/>
          </a:bodyPr>
          <a:lstStyle/>
          <a:p>
            <a:r>
              <a:rPr lang="en-US" sz="3600" b="1" dirty="0" smtClean="0"/>
              <a:t>Notification</a:t>
            </a:r>
            <a:endParaRPr lang="en-US" sz="3600" b="1" dirty="0"/>
          </a:p>
        </p:txBody>
      </p:sp>
      <p:sp>
        <p:nvSpPr>
          <p:cNvPr id="3" name="Content Placeholder 2"/>
          <p:cNvSpPr>
            <a:spLocks noGrp="1"/>
          </p:cNvSpPr>
          <p:nvPr>
            <p:ph idx="1"/>
          </p:nvPr>
        </p:nvSpPr>
        <p:spPr>
          <a:xfrm>
            <a:off x="152401" y="1905001"/>
            <a:ext cx="6400800" cy="4913488"/>
          </a:xfrm>
        </p:spPr>
        <p:txBody>
          <a:bodyPr>
            <a:normAutofit fontScale="32500" lnSpcReduction="20000"/>
          </a:bodyPr>
          <a:lstStyle/>
          <a:p>
            <a:pPr lvl="0">
              <a:lnSpc>
                <a:spcPct val="80000"/>
              </a:lnSpc>
              <a:buNone/>
            </a:pPr>
            <a:r>
              <a:rPr lang="en-US" sz="9800" dirty="0" smtClean="0">
                <a:solidFill>
                  <a:srgbClr val="000000"/>
                </a:solidFill>
              </a:rPr>
              <a:t>Key </a:t>
            </a:r>
            <a:r>
              <a:rPr lang="en-US" sz="9800" dirty="0">
                <a:solidFill>
                  <a:srgbClr val="000000"/>
                </a:solidFill>
              </a:rPr>
              <a:t>Requirements</a:t>
            </a:r>
            <a:r>
              <a:rPr lang="en-US" sz="9800" dirty="0" smtClean="0">
                <a:solidFill>
                  <a:srgbClr val="000000"/>
                </a:solidFill>
              </a:rPr>
              <a:t>:</a:t>
            </a:r>
          </a:p>
          <a:p>
            <a:pPr lvl="0">
              <a:lnSpc>
                <a:spcPct val="80000"/>
              </a:lnSpc>
              <a:buNone/>
            </a:pPr>
            <a:endParaRPr lang="en-US" sz="9800" dirty="0">
              <a:solidFill>
                <a:srgbClr val="000000"/>
              </a:solidFill>
            </a:endParaRPr>
          </a:p>
          <a:p>
            <a:r>
              <a:rPr lang="en-US" sz="8000" dirty="0" smtClean="0"/>
              <a:t>Post </a:t>
            </a:r>
            <a:r>
              <a:rPr lang="en-US" sz="8000" dirty="0"/>
              <a:t>outdoor treated areas when REI is greater than 48 </a:t>
            </a:r>
            <a:r>
              <a:rPr lang="en-US" sz="8000" dirty="0" smtClean="0"/>
              <a:t>hours </a:t>
            </a:r>
            <a:r>
              <a:rPr lang="en-US" sz="7200" i="1" dirty="0" smtClean="0"/>
              <a:t> </a:t>
            </a:r>
            <a:endParaRPr lang="en-US" sz="8000" i="1" dirty="0" smtClean="0"/>
          </a:p>
          <a:p>
            <a:r>
              <a:rPr lang="en-US" sz="8000" dirty="0" smtClean="0"/>
              <a:t>Early-entry </a:t>
            </a:r>
            <a:r>
              <a:rPr lang="en-US" sz="8000" dirty="0"/>
              <a:t>workers must be provided </a:t>
            </a:r>
            <a:r>
              <a:rPr lang="en-US" sz="8000" dirty="0" smtClean="0"/>
              <a:t>PPE &amp; </a:t>
            </a:r>
            <a:r>
              <a:rPr lang="en-US" sz="8000" dirty="0"/>
              <a:t>oral notification </a:t>
            </a:r>
            <a:r>
              <a:rPr lang="en-US" sz="8000" dirty="0" smtClean="0"/>
              <a:t>of:</a:t>
            </a:r>
          </a:p>
          <a:p>
            <a:pPr lvl="1"/>
            <a:r>
              <a:rPr lang="en-US" sz="7200" dirty="0"/>
              <a:t>information about the pesticide </a:t>
            </a:r>
            <a:r>
              <a:rPr lang="en-US" sz="7200" dirty="0" smtClean="0"/>
              <a:t>application</a:t>
            </a:r>
            <a:r>
              <a:rPr lang="en-US" sz="7200" i="1" dirty="0" smtClean="0"/>
              <a:t> </a:t>
            </a:r>
            <a:endParaRPr lang="en-US" sz="7200" dirty="0"/>
          </a:p>
          <a:p>
            <a:pPr lvl="1"/>
            <a:r>
              <a:rPr lang="en-US" sz="7200" dirty="0"/>
              <a:t>specific task to be performed</a:t>
            </a:r>
            <a:r>
              <a:rPr lang="en-US" sz="7200" i="1" dirty="0"/>
              <a:t> </a:t>
            </a:r>
            <a:r>
              <a:rPr lang="en-US" sz="7200" i="1" dirty="0" smtClean="0"/>
              <a:t> </a:t>
            </a:r>
            <a:endParaRPr lang="en-US" sz="7200" strike="sngStrike" dirty="0"/>
          </a:p>
          <a:p>
            <a:pPr lvl="1"/>
            <a:r>
              <a:rPr lang="en-US" sz="7200" dirty="0"/>
              <a:t>amount of time that the worker is allowed to remain in the treated </a:t>
            </a:r>
            <a:r>
              <a:rPr lang="en-US" sz="7200" dirty="0" smtClean="0"/>
              <a:t>area</a:t>
            </a:r>
            <a:r>
              <a:rPr lang="en-US" sz="7200" i="1" dirty="0" smtClean="0"/>
              <a:t> </a:t>
            </a:r>
            <a:endParaRPr lang="en-US" sz="7200" dirty="0"/>
          </a:p>
          <a:p>
            <a:pPr lvl="1"/>
            <a:r>
              <a:rPr lang="en-US" sz="7200" dirty="0"/>
              <a:t>the PPE required by the label</a:t>
            </a:r>
            <a:r>
              <a:rPr lang="en-US" sz="7200" i="1" dirty="0"/>
              <a:t> </a:t>
            </a:r>
            <a:r>
              <a:rPr lang="en-US" sz="7200" i="1" dirty="0" smtClean="0"/>
              <a:t> </a:t>
            </a:r>
            <a:endParaRPr lang="en-US" sz="7200" dirty="0"/>
          </a:p>
          <a:p>
            <a:pPr marL="342900" lvl="1" indent="-342900">
              <a:buFontTx/>
              <a:buChar char="•"/>
            </a:pPr>
            <a:r>
              <a:rPr lang="en-US" sz="8000" dirty="0" smtClean="0"/>
              <a:t>No recordkeeping of info provided to early-entry workers </a:t>
            </a:r>
            <a:endParaRPr lang="en-US" sz="8000" i="1" dirty="0"/>
          </a:p>
          <a:p>
            <a:endParaRPr lang="en-US" sz="2400" dirty="0" smtClean="0"/>
          </a:p>
          <a:p>
            <a:pPr>
              <a:buNone/>
            </a:pPr>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CAF1F7DA-1900-4020-977A-7670A494C18A}" type="slidenum">
              <a:rPr lang="en-US" smtClean="0"/>
              <a:pPr/>
              <a:t>25</a:t>
            </a:fld>
            <a:endParaRPr lang="en-US" dirty="0"/>
          </a:p>
        </p:txBody>
      </p:sp>
      <p:pic>
        <p:nvPicPr>
          <p:cNvPr id="5" name="Picture 4" descr="http://www.gemplers.com/img/gemplers-wps-bilingual-D1895-lrg.jpg"/>
          <p:cNvPicPr/>
          <p:nvPr/>
        </p:nvPicPr>
        <p:blipFill rotWithShape="1">
          <a:blip r:embed="rId3" cstate="print">
            <a:extLst>
              <a:ext uri="{28A0092B-C50C-407E-A947-70E740481C1C}">
                <a14:useLocalDpi xmlns:a14="http://schemas.microsoft.com/office/drawing/2010/main" val="0"/>
              </a:ext>
            </a:extLst>
          </a:blip>
          <a:srcRect l="5375" t="2631" r="8639" b="2631"/>
          <a:stretch/>
        </p:blipFill>
        <p:spPr bwMode="auto">
          <a:xfrm>
            <a:off x="6553200" y="1929442"/>
            <a:ext cx="2438400" cy="2743200"/>
          </a:xfrm>
          <a:prstGeom prst="rect">
            <a:avLst/>
          </a:prstGeom>
          <a:noFill/>
          <a:ln>
            <a:noFill/>
          </a:ln>
        </p:spPr>
      </p:pic>
    </p:spTree>
    <p:extLst>
      <p:ext uri="{BB962C8B-B14F-4D97-AF65-F5344CB8AC3E}">
        <p14:creationId xmlns:p14="http://schemas.microsoft.com/office/powerpoint/2010/main" val="19445826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7638288" cy="990600"/>
          </a:xfrm>
        </p:spPr>
        <p:txBody>
          <a:bodyPr>
            <a:noAutofit/>
          </a:bodyPr>
          <a:lstStyle/>
          <a:p>
            <a:r>
              <a:rPr lang="en-US" sz="3600" b="1" dirty="0" smtClean="0"/>
              <a:t>Hazard Communication </a:t>
            </a:r>
            <a:endParaRPr lang="en-US" sz="3600" b="1" dirty="0"/>
          </a:p>
        </p:txBody>
      </p:sp>
      <p:sp>
        <p:nvSpPr>
          <p:cNvPr id="3" name="Content Placeholder 2"/>
          <p:cNvSpPr>
            <a:spLocks noGrp="1"/>
          </p:cNvSpPr>
          <p:nvPr>
            <p:ph idx="1"/>
          </p:nvPr>
        </p:nvSpPr>
        <p:spPr>
          <a:xfrm>
            <a:off x="533400" y="1905000"/>
            <a:ext cx="6324600" cy="4800600"/>
          </a:xfrm>
        </p:spPr>
        <p:txBody>
          <a:bodyPr>
            <a:normAutofit lnSpcReduction="10000"/>
          </a:bodyPr>
          <a:lstStyle/>
          <a:p>
            <a:pPr lvl="0">
              <a:lnSpc>
                <a:spcPct val="80000"/>
              </a:lnSpc>
              <a:buNone/>
            </a:pPr>
            <a:r>
              <a:rPr lang="en-US" sz="3200" dirty="0">
                <a:solidFill>
                  <a:srgbClr val="000000"/>
                </a:solidFill>
              </a:rPr>
              <a:t>Key Requirements</a:t>
            </a:r>
            <a:r>
              <a:rPr lang="en-US" sz="3200" dirty="0" smtClean="0">
                <a:solidFill>
                  <a:srgbClr val="000000"/>
                </a:solidFill>
              </a:rPr>
              <a:t>:</a:t>
            </a:r>
          </a:p>
          <a:p>
            <a:pPr lvl="0">
              <a:lnSpc>
                <a:spcPct val="80000"/>
              </a:lnSpc>
              <a:buNone/>
            </a:pPr>
            <a:endParaRPr lang="en-US" sz="3200" dirty="0">
              <a:solidFill>
                <a:srgbClr val="000000"/>
              </a:solidFill>
            </a:endParaRPr>
          </a:p>
          <a:p>
            <a:pPr lvl="0">
              <a:lnSpc>
                <a:spcPct val="80000"/>
              </a:lnSpc>
            </a:pPr>
            <a:r>
              <a:rPr lang="en-US" sz="2200" dirty="0" smtClean="0"/>
              <a:t>Hazard </a:t>
            </a:r>
            <a:r>
              <a:rPr lang="en-US" sz="2200" dirty="0"/>
              <a:t>information </a:t>
            </a:r>
            <a:r>
              <a:rPr lang="en-US" sz="2200" dirty="0" smtClean="0"/>
              <a:t>includes </a:t>
            </a:r>
            <a:r>
              <a:rPr lang="en-US" sz="2200" dirty="0"/>
              <a:t>the application-specific information and </a:t>
            </a:r>
            <a:r>
              <a:rPr lang="en-US" sz="2200" dirty="0" smtClean="0"/>
              <a:t>the pesticide safety data sheets (SDSs)</a:t>
            </a:r>
            <a:endParaRPr lang="en-US" sz="1800" i="1" dirty="0"/>
          </a:p>
          <a:p>
            <a:pPr>
              <a:lnSpc>
                <a:spcPct val="80000"/>
              </a:lnSpc>
            </a:pPr>
            <a:r>
              <a:rPr lang="en-US" sz="2200" dirty="0" smtClean="0"/>
              <a:t>Post hazard information at central display for 30 days after REI expires and retain for 2 years</a:t>
            </a:r>
            <a:endParaRPr lang="en-US" sz="1800" i="1" dirty="0" smtClean="0"/>
          </a:p>
          <a:p>
            <a:pPr>
              <a:lnSpc>
                <a:spcPct val="80000"/>
              </a:lnSpc>
            </a:pPr>
            <a:r>
              <a:rPr lang="en-US" sz="2200" dirty="0" smtClean="0"/>
              <a:t>Access available from display period through retention to:  </a:t>
            </a:r>
          </a:p>
          <a:p>
            <a:pPr lvl="1">
              <a:lnSpc>
                <a:spcPct val="80000"/>
              </a:lnSpc>
            </a:pPr>
            <a:r>
              <a:rPr lang="en-US" sz="2000" dirty="0" smtClean="0">
                <a:solidFill>
                  <a:prstClr val="black"/>
                </a:solidFill>
              </a:rPr>
              <a:t>Employee (upon oral or written request)</a:t>
            </a:r>
            <a:endParaRPr lang="en-US" sz="1800" i="1" dirty="0">
              <a:solidFill>
                <a:prstClr val="black"/>
              </a:solidFill>
            </a:endParaRPr>
          </a:p>
          <a:p>
            <a:pPr lvl="1">
              <a:lnSpc>
                <a:spcPct val="80000"/>
              </a:lnSpc>
            </a:pPr>
            <a:r>
              <a:rPr lang="en-US" sz="2000" dirty="0">
                <a:solidFill>
                  <a:prstClr val="black"/>
                </a:solidFill>
              </a:rPr>
              <a:t>Treating medical personnel and persons working under their supervision (oral or </a:t>
            </a:r>
            <a:r>
              <a:rPr lang="en-US" sz="2000" dirty="0" smtClean="0">
                <a:solidFill>
                  <a:prstClr val="black"/>
                </a:solidFill>
              </a:rPr>
              <a:t>written request)</a:t>
            </a:r>
            <a:endParaRPr lang="en-US" sz="1800" i="1" dirty="0">
              <a:solidFill>
                <a:prstClr val="black"/>
              </a:solidFill>
            </a:endParaRPr>
          </a:p>
          <a:p>
            <a:pPr lvl="1">
              <a:lnSpc>
                <a:spcPct val="80000"/>
              </a:lnSpc>
            </a:pPr>
            <a:r>
              <a:rPr lang="en-US" sz="2000" dirty="0">
                <a:solidFill>
                  <a:prstClr val="black"/>
                </a:solidFill>
              </a:rPr>
              <a:t>Designated representative (written </a:t>
            </a:r>
            <a:r>
              <a:rPr lang="en-US" sz="2000" dirty="0" smtClean="0">
                <a:solidFill>
                  <a:prstClr val="black"/>
                </a:solidFill>
              </a:rPr>
              <a:t>request only)</a:t>
            </a:r>
            <a:endParaRPr lang="en-US" sz="1800" i="1" dirty="0" smtClean="0">
              <a:solidFill>
                <a:prstClr val="black"/>
              </a:solidFill>
            </a:endParaRPr>
          </a:p>
          <a:p>
            <a:pPr lvl="1">
              <a:lnSpc>
                <a:spcPct val="80000"/>
              </a:lnSpc>
              <a:buClr>
                <a:srgbClr val="3891A7"/>
              </a:buClr>
            </a:pPr>
            <a:endParaRPr lang="en-US" sz="1400" dirty="0">
              <a:solidFill>
                <a:prstClr val="black"/>
              </a:solidFill>
            </a:endParaRPr>
          </a:p>
          <a:p>
            <a:pPr marL="82296" indent="0">
              <a:lnSpc>
                <a:spcPct val="80000"/>
              </a:lnSpc>
              <a:buClr>
                <a:srgbClr val="3891A7"/>
              </a:buClr>
              <a:buNone/>
            </a:pPr>
            <a:endParaRPr lang="en-US" sz="1700" dirty="0" smtClean="0">
              <a:solidFill>
                <a:prstClr val="black"/>
              </a:solidFill>
            </a:endParaRPr>
          </a:p>
          <a:p>
            <a:pPr lvl="1">
              <a:lnSpc>
                <a:spcPct val="80000"/>
              </a:lnSpc>
              <a:buClr>
                <a:srgbClr val="3891A7"/>
              </a:buClr>
            </a:pPr>
            <a:endParaRPr lang="en-US" sz="1400" dirty="0">
              <a:solidFill>
                <a:prstClr val="black"/>
              </a:solidFill>
            </a:endParaRPr>
          </a:p>
          <a:p>
            <a:pPr marL="402336" lvl="1" indent="0">
              <a:lnSpc>
                <a:spcPct val="80000"/>
              </a:lnSpc>
              <a:buClr>
                <a:srgbClr val="3891A7"/>
              </a:buClr>
              <a:buNone/>
            </a:pPr>
            <a:endParaRPr lang="en-US" sz="1400" dirty="0">
              <a:solidFill>
                <a:prstClr val="black"/>
              </a:solidFill>
            </a:endParaRPr>
          </a:p>
          <a:p>
            <a:pPr lvl="1">
              <a:lnSpc>
                <a:spcPct val="80000"/>
              </a:lnSpc>
            </a:pPr>
            <a:endParaRPr lang="en-US" sz="1800" dirty="0" smtClean="0"/>
          </a:p>
          <a:p>
            <a:pPr>
              <a:lnSpc>
                <a:spcPct val="80000"/>
              </a:lnSpc>
            </a:pPr>
            <a:endParaRPr lang="en-US" sz="2200" dirty="0" smtClean="0"/>
          </a:p>
          <a:p>
            <a:pPr>
              <a:lnSpc>
                <a:spcPct val="80000"/>
              </a:lnSpc>
            </a:pPr>
            <a:endParaRPr lang="en-US" sz="2200" dirty="0" smtClean="0"/>
          </a:p>
          <a:p>
            <a:pPr>
              <a:lnSpc>
                <a:spcPct val="80000"/>
              </a:lnSpc>
            </a:pPr>
            <a:endParaRPr lang="en-US" sz="2200" dirty="0" smtClean="0"/>
          </a:p>
          <a:p>
            <a:pPr>
              <a:lnSpc>
                <a:spcPct val="80000"/>
              </a:lnSpc>
              <a:buNone/>
            </a:pPr>
            <a:endParaRPr lang="en-US" sz="2200" dirty="0">
              <a:solidFill>
                <a:srgbClr val="FF0000"/>
              </a:solidFill>
            </a:endParaRPr>
          </a:p>
          <a:p>
            <a:pPr>
              <a:buNone/>
            </a:pPr>
            <a:endParaRPr lang="en-US" sz="2200" dirty="0"/>
          </a:p>
        </p:txBody>
      </p:sp>
      <p:sp>
        <p:nvSpPr>
          <p:cNvPr id="4" name="Slide Number Placeholder 3"/>
          <p:cNvSpPr>
            <a:spLocks noGrp="1"/>
          </p:cNvSpPr>
          <p:nvPr>
            <p:ph type="sldNum" sz="quarter" idx="12"/>
          </p:nvPr>
        </p:nvSpPr>
        <p:spPr/>
        <p:txBody>
          <a:bodyPr/>
          <a:lstStyle/>
          <a:p>
            <a:fld id="{CAF1F7DA-1900-4020-977A-7670A494C18A}" type="slidenum">
              <a:rPr lang="en-US" smtClean="0"/>
              <a:pPr/>
              <a:t>26</a:t>
            </a:fld>
            <a:endParaRPr lang="en-US" dirty="0"/>
          </a:p>
        </p:txBody>
      </p:sp>
      <p:pic>
        <p:nvPicPr>
          <p:cNvPr id="5" name="Picture 4"/>
          <p:cNvPicPr>
            <a:picLocks noChangeAspect="1"/>
          </p:cNvPicPr>
          <p:nvPr/>
        </p:nvPicPr>
        <p:blipFill>
          <a:blip r:embed="rId3"/>
          <a:stretch>
            <a:fillRect/>
          </a:stretch>
        </p:blipFill>
        <p:spPr>
          <a:xfrm>
            <a:off x="6705600" y="1828800"/>
            <a:ext cx="2274005" cy="2005758"/>
          </a:xfrm>
          <a:prstGeom prst="rect">
            <a:avLst/>
          </a:prstGeom>
        </p:spPr>
      </p:pic>
    </p:spTree>
    <p:extLst>
      <p:ext uri="{BB962C8B-B14F-4D97-AF65-F5344CB8AC3E}">
        <p14:creationId xmlns:p14="http://schemas.microsoft.com/office/powerpoint/2010/main" val="32688798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104900"/>
            <a:ext cx="7620000" cy="990600"/>
          </a:xfrm>
        </p:spPr>
        <p:txBody>
          <a:bodyPr/>
          <a:lstStyle/>
          <a:p>
            <a:r>
              <a:rPr lang="en-US" sz="3600" b="1" dirty="0" smtClean="0"/>
              <a:t>Pesticide Safety Information</a:t>
            </a:r>
            <a:endParaRPr lang="en-US" sz="3600" b="1" dirty="0"/>
          </a:p>
        </p:txBody>
      </p:sp>
      <p:sp>
        <p:nvSpPr>
          <p:cNvPr id="3" name="Content Placeholder 2"/>
          <p:cNvSpPr>
            <a:spLocks noGrp="1"/>
          </p:cNvSpPr>
          <p:nvPr>
            <p:ph idx="1"/>
          </p:nvPr>
        </p:nvSpPr>
        <p:spPr>
          <a:xfrm>
            <a:off x="685800" y="2209800"/>
            <a:ext cx="6019800" cy="4191000"/>
          </a:xfrm>
        </p:spPr>
        <p:txBody>
          <a:bodyPr>
            <a:normAutofit/>
          </a:bodyPr>
          <a:lstStyle/>
          <a:p>
            <a:pPr marL="82296" indent="0">
              <a:buNone/>
            </a:pPr>
            <a:r>
              <a:rPr lang="en-US" sz="3000" dirty="0" smtClean="0"/>
              <a:t>Key </a:t>
            </a:r>
            <a:r>
              <a:rPr lang="en-US" sz="3000" dirty="0"/>
              <a:t>Requirements</a:t>
            </a:r>
            <a:r>
              <a:rPr lang="en-US" sz="3000" dirty="0" smtClean="0"/>
              <a:t>:</a:t>
            </a:r>
          </a:p>
          <a:p>
            <a:pPr marL="82296" indent="0">
              <a:buNone/>
            </a:pPr>
            <a:endParaRPr lang="en-US" sz="3000" dirty="0"/>
          </a:p>
          <a:p>
            <a:r>
              <a:rPr lang="en-US" sz="3000" dirty="0" smtClean="0"/>
              <a:t>Safety </a:t>
            </a:r>
            <a:r>
              <a:rPr lang="en-US" sz="3000" dirty="0"/>
              <a:t>information </a:t>
            </a:r>
            <a:r>
              <a:rPr lang="en-US" sz="3000" dirty="0" smtClean="0"/>
              <a:t>displayed </a:t>
            </a:r>
            <a:r>
              <a:rPr lang="en-US" sz="3000" dirty="0"/>
              <a:t>at central location and certain decontamination </a:t>
            </a:r>
            <a:r>
              <a:rPr lang="en-US" sz="3000" dirty="0" smtClean="0"/>
              <a:t>sites</a:t>
            </a:r>
            <a:r>
              <a:rPr lang="en-US" sz="2200" i="1" dirty="0" smtClean="0"/>
              <a:t> </a:t>
            </a:r>
          </a:p>
          <a:p>
            <a:r>
              <a:rPr lang="en-US" sz="3000" dirty="0" smtClean="0"/>
              <a:t>Additional </a:t>
            </a:r>
            <a:r>
              <a:rPr lang="en-US" sz="3000" dirty="0"/>
              <a:t>information required on </a:t>
            </a:r>
            <a:r>
              <a:rPr lang="en-US" sz="3000" dirty="0" smtClean="0"/>
              <a:t>display</a:t>
            </a:r>
            <a:r>
              <a:rPr lang="en-US" sz="2200" i="1" dirty="0" smtClean="0"/>
              <a:t> </a:t>
            </a:r>
            <a:r>
              <a:rPr lang="en-US" sz="2200" i="1" dirty="0" smtClean="0">
                <a:solidFill>
                  <a:srgbClr val="FF0000"/>
                </a:solidFill>
              </a:rPr>
              <a:t>[Delayed implementation]</a:t>
            </a:r>
            <a:endParaRPr lang="en-US" sz="2200" i="1" dirty="0">
              <a:solidFill>
                <a:srgbClr val="FF0000"/>
              </a:solidFill>
            </a:endParaRPr>
          </a:p>
          <a:p>
            <a:pPr marL="457200" lvl="1" indent="0">
              <a:buNone/>
            </a:pPr>
            <a:endParaRPr lang="en-US" sz="2400" i="1" dirty="0" smtClean="0"/>
          </a:p>
          <a:p>
            <a:endParaRPr lang="en-US" dirty="0"/>
          </a:p>
        </p:txBody>
      </p:sp>
      <p:sp>
        <p:nvSpPr>
          <p:cNvPr id="4" name="Slide Number Placeholder 3"/>
          <p:cNvSpPr>
            <a:spLocks noGrp="1"/>
          </p:cNvSpPr>
          <p:nvPr>
            <p:ph type="sldNum" sz="quarter" idx="12"/>
          </p:nvPr>
        </p:nvSpPr>
        <p:spPr/>
        <p:txBody>
          <a:bodyPr/>
          <a:lstStyle/>
          <a:p>
            <a:fld id="{CAF1F7DA-1900-4020-977A-7670A494C18A}" type="slidenum">
              <a:rPr lang="en-US" smtClean="0"/>
              <a:pPr/>
              <a:t>27</a:t>
            </a:fld>
            <a:endParaRPr lang="en-US" dirty="0"/>
          </a:p>
        </p:txBody>
      </p:sp>
      <p:pic>
        <p:nvPicPr>
          <p:cNvPr id="5" name="Picture 4"/>
          <p:cNvPicPr>
            <a:picLocks noChangeAspect="1"/>
          </p:cNvPicPr>
          <p:nvPr/>
        </p:nvPicPr>
        <p:blipFill>
          <a:blip r:embed="rId2"/>
          <a:stretch>
            <a:fillRect/>
          </a:stretch>
        </p:blipFill>
        <p:spPr>
          <a:xfrm>
            <a:off x="7114101" y="2061716"/>
            <a:ext cx="1743607" cy="2743438"/>
          </a:xfrm>
          <a:prstGeom prst="rect">
            <a:avLst/>
          </a:prstGeom>
        </p:spPr>
      </p:pic>
    </p:spTree>
    <p:extLst>
      <p:ext uri="{BB962C8B-B14F-4D97-AF65-F5344CB8AC3E}">
        <p14:creationId xmlns:p14="http://schemas.microsoft.com/office/powerpoint/2010/main" val="41111558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95400"/>
            <a:ext cx="7620000" cy="990600"/>
          </a:xfrm>
        </p:spPr>
        <p:txBody>
          <a:bodyPr>
            <a:normAutofit fontScale="90000"/>
          </a:bodyPr>
          <a:lstStyle/>
          <a:p>
            <a:r>
              <a:rPr lang="en-US" sz="4000" b="1" dirty="0" smtClean="0"/>
              <a:t>Minimum Age for Handlers and Early-Entry </a:t>
            </a:r>
            <a:r>
              <a:rPr lang="en-US" sz="4000" b="1" dirty="0"/>
              <a:t>W</a:t>
            </a:r>
            <a:r>
              <a:rPr lang="en-US" sz="4000" b="1" dirty="0" smtClean="0"/>
              <a:t>orkers</a:t>
            </a:r>
            <a:endParaRPr lang="en-US" sz="4000" b="1" dirty="0"/>
          </a:p>
        </p:txBody>
      </p:sp>
      <p:sp>
        <p:nvSpPr>
          <p:cNvPr id="3" name="Content Placeholder 2"/>
          <p:cNvSpPr>
            <a:spLocks noGrp="1"/>
          </p:cNvSpPr>
          <p:nvPr>
            <p:ph idx="1"/>
          </p:nvPr>
        </p:nvSpPr>
        <p:spPr>
          <a:xfrm>
            <a:off x="685800" y="2590800"/>
            <a:ext cx="7772400" cy="3886200"/>
          </a:xfrm>
        </p:spPr>
        <p:txBody>
          <a:bodyPr>
            <a:normAutofit lnSpcReduction="10000"/>
          </a:bodyPr>
          <a:lstStyle/>
          <a:p>
            <a:pPr lvl="0">
              <a:lnSpc>
                <a:spcPct val="80000"/>
              </a:lnSpc>
              <a:buNone/>
            </a:pPr>
            <a:r>
              <a:rPr lang="en-US" sz="3200" dirty="0" smtClean="0">
                <a:solidFill>
                  <a:srgbClr val="000000"/>
                </a:solidFill>
              </a:rPr>
              <a:t>Key </a:t>
            </a:r>
            <a:r>
              <a:rPr lang="en-US" sz="3200" dirty="0">
                <a:solidFill>
                  <a:srgbClr val="000000"/>
                </a:solidFill>
              </a:rPr>
              <a:t>Requirements</a:t>
            </a:r>
            <a:r>
              <a:rPr lang="en-US" sz="3200" dirty="0" smtClean="0">
                <a:solidFill>
                  <a:srgbClr val="000000"/>
                </a:solidFill>
              </a:rPr>
              <a:t>:</a:t>
            </a:r>
          </a:p>
          <a:p>
            <a:pPr lvl="0">
              <a:lnSpc>
                <a:spcPct val="80000"/>
              </a:lnSpc>
              <a:buNone/>
            </a:pPr>
            <a:endParaRPr lang="en-US" sz="3200" dirty="0">
              <a:solidFill>
                <a:srgbClr val="000000"/>
              </a:solidFill>
            </a:endParaRPr>
          </a:p>
          <a:p>
            <a:r>
              <a:rPr lang="en-US" sz="2800" dirty="0" smtClean="0"/>
              <a:t>Requires a minimum age of 18 for pesticide handlers and early</a:t>
            </a:r>
            <a:r>
              <a:rPr lang="en-US" sz="2800" dirty="0">
                <a:solidFill>
                  <a:schemeClr val="accent1"/>
                </a:solidFill>
              </a:rPr>
              <a:t> </a:t>
            </a:r>
            <a:r>
              <a:rPr lang="en-US" sz="2800" dirty="0" smtClean="0"/>
              <a:t>entry workers (who enter </a:t>
            </a:r>
            <a:r>
              <a:rPr lang="en-US" dirty="0" smtClean="0"/>
              <a:t>field </a:t>
            </a:r>
            <a:r>
              <a:rPr lang="en-US" sz="2800" dirty="0" smtClean="0"/>
              <a:t>during restricted-entry interval (REI))</a:t>
            </a:r>
            <a:endParaRPr lang="en-US" sz="2400" i="1" dirty="0" smtClean="0"/>
          </a:p>
          <a:p>
            <a:pPr lvl="1"/>
            <a:r>
              <a:rPr lang="en-US" dirty="0" smtClean="0"/>
              <a:t>Members of owner’s immediate family are exempt from this requirement</a:t>
            </a:r>
          </a:p>
          <a:p>
            <a:pPr lvl="1"/>
            <a:r>
              <a:rPr lang="en-US" dirty="0" smtClean="0"/>
              <a:t>No minimum age in WPS </a:t>
            </a:r>
            <a:r>
              <a:rPr lang="en-US" dirty="0"/>
              <a:t>for workers entering field after </a:t>
            </a:r>
            <a:r>
              <a:rPr lang="en-US" dirty="0" smtClean="0"/>
              <a:t>REI expires</a:t>
            </a:r>
            <a:endParaRPr lang="en-US" dirty="0"/>
          </a:p>
        </p:txBody>
      </p:sp>
      <p:sp>
        <p:nvSpPr>
          <p:cNvPr id="4" name="Slide Number Placeholder 3"/>
          <p:cNvSpPr>
            <a:spLocks noGrp="1"/>
          </p:cNvSpPr>
          <p:nvPr>
            <p:ph type="sldNum" sz="quarter" idx="12"/>
          </p:nvPr>
        </p:nvSpPr>
        <p:spPr/>
        <p:txBody>
          <a:bodyPr/>
          <a:lstStyle/>
          <a:p>
            <a:fld id="{CAF1F7DA-1900-4020-977A-7670A494C18A}" type="slidenum">
              <a:rPr lang="en-US" smtClean="0"/>
              <a:pPr/>
              <a:t>28</a:t>
            </a:fld>
            <a:endParaRPr lang="en-US" dirty="0"/>
          </a:p>
        </p:txBody>
      </p:sp>
    </p:spTree>
    <p:extLst>
      <p:ext uri="{BB962C8B-B14F-4D97-AF65-F5344CB8AC3E}">
        <p14:creationId xmlns:p14="http://schemas.microsoft.com/office/powerpoint/2010/main" val="7260336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10" y="914400"/>
            <a:ext cx="7886700" cy="914400"/>
          </a:xfrm>
        </p:spPr>
        <p:txBody>
          <a:bodyPr/>
          <a:lstStyle/>
          <a:p>
            <a:r>
              <a:rPr lang="en-US" b="1" dirty="0" smtClean="0"/>
              <a:t>Some “Organic” Pesticide Examples</a:t>
            </a:r>
            <a:endParaRPr lang="en-US" b="1" dirty="0"/>
          </a:p>
        </p:txBody>
      </p:sp>
      <p:sp>
        <p:nvSpPr>
          <p:cNvPr id="3" name="Content Placeholder 2"/>
          <p:cNvSpPr>
            <a:spLocks noGrp="1"/>
          </p:cNvSpPr>
          <p:nvPr>
            <p:ph idx="1"/>
          </p:nvPr>
        </p:nvSpPr>
        <p:spPr>
          <a:xfrm>
            <a:off x="461010" y="1981199"/>
            <a:ext cx="7082790" cy="4572001"/>
          </a:xfrm>
        </p:spPr>
        <p:txBody>
          <a:bodyPr>
            <a:normAutofit fontScale="92500" lnSpcReduction="10000"/>
          </a:bodyPr>
          <a:lstStyle/>
          <a:p>
            <a:r>
              <a:rPr lang="en-US" dirty="0" smtClean="0"/>
              <a:t>Trilogy: Neem Oil, 4 </a:t>
            </a:r>
            <a:r>
              <a:rPr lang="en-US" dirty="0"/>
              <a:t>hour </a:t>
            </a:r>
            <a:r>
              <a:rPr lang="en-US" dirty="0" smtClean="0"/>
              <a:t>REI</a:t>
            </a:r>
            <a:br>
              <a:rPr lang="en-US" dirty="0" smtClean="0"/>
            </a:br>
            <a:endParaRPr lang="en-US" dirty="0"/>
          </a:p>
          <a:p>
            <a:r>
              <a:rPr lang="en-US" dirty="0" smtClean="0"/>
              <a:t>Javelin: </a:t>
            </a:r>
            <a:r>
              <a:rPr lang="en-US" dirty="0" err="1" smtClean="0"/>
              <a:t>Btk</a:t>
            </a:r>
            <a:r>
              <a:rPr lang="en-US" dirty="0" smtClean="0"/>
              <a:t>, 4 hour REI, </a:t>
            </a:r>
            <a:r>
              <a:rPr lang="en-US" dirty="0" smtClean="0">
                <a:solidFill>
                  <a:srgbClr val="FF0000"/>
                </a:solidFill>
              </a:rPr>
              <a:t>dust/mist </a:t>
            </a:r>
            <a:r>
              <a:rPr lang="en-US" dirty="0">
                <a:solidFill>
                  <a:srgbClr val="FF0000"/>
                </a:solidFill>
              </a:rPr>
              <a:t>filtering respirator for applicators </a:t>
            </a:r>
            <a:r>
              <a:rPr lang="en-US" dirty="0" smtClean="0"/>
              <a:t/>
            </a:r>
            <a:br>
              <a:rPr lang="en-US" dirty="0" smtClean="0"/>
            </a:br>
            <a:endParaRPr lang="en-US" dirty="0"/>
          </a:p>
          <a:p>
            <a:r>
              <a:rPr lang="en-US" dirty="0" smtClean="0"/>
              <a:t>DES-X: </a:t>
            </a:r>
            <a:r>
              <a:rPr lang="en-US" dirty="0"/>
              <a:t>insecticidal </a:t>
            </a:r>
            <a:r>
              <a:rPr lang="en-US" dirty="0" smtClean="0"/>
              <a:t>soap, 12 </a:t>
            </a:r>
            <a:r>
              <a:rPr lang="en-US" dirty="0"/>
              <a:t>hour REI, eyewear, </a:t>
            </a:r>
            <a:r>
              <a:rPr lang="en-US" dirty="0" smtClean="0"/>
              <a:t>coveralls, </a:t>
            </a:r>
            <a:r>
              <a:rPr lang="en-US" dirty="0" err="1" smtClean="0"/>
              <a:t>chem</a:t>
            </a:r>
            <a:r>
              <a:rPr lang="en-US" dirty="0" smtClean="0"/>
              <a:t>-resist footwear and gloves</a:t>
            </a:r>
            <a:br>
              <a:rPr lang="en-US" dirty="0" smtClean="0"/>
            </a:br>
            <a:endParaRPr lang="en-US" dirty="0" smtClean="0"/>
          </a:p>
          <a:p>
            <a:r>
              <a:rPr lang="en-US" dirty="0" smtClean="0"/>
              <a:t>Champion: copper hydroxide, 48 </a:t>
            </a:r>
            <a:r>
              <a:rPr lang="en-US" dirty="0"/>
              <a:t>hour REI, </a:t>
            </a:r>
            <a:r>
              <a:rPr lang="en-US" dirty="0" smtClean="0">
                <a:solidFill>
                  <a:srgbClr val="FF0000"/>
                </a:solidFill>
              </a:rPr>
              <a:t>eyewear</a:t>
            </a:r>
            <a:r>
              <a:rPr lang="en-US" dirty="0">
                <a:solidFill>
                  <a:srgbClr val="FF0000"/>
                </a:solidFill>
              </a:rPr>
              <a:t> </a:t>
            </a:r>
            <a:r>
              <a:rPr lang="en-US" dirty="0" smtClean="0">
                <a:solidFill>
                  <a:srgbClr val="FF0000"/>
                </a:solidFill>
              </a:rPr>
              <a:t>required</a:t>
            </a:r>
            <a:endParaRPr lang="en-US" dirty="0">
              <a:solidFill>
                <a:srgbClr val="FF0000"/>
              </a:solidFill>
            </a:endParaRPr>
          </a:p>
          <a:p>
            <a:endParaRPr lang="en-US" dirty="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1981199"/>
            <a:ext cx="1609377" cy="2453640"/>
          </a:xfrm>
          <a:prstGeom prst="rect">
            <a:avLst/>
          </a:prstGeom>
        </p:spPr>
      </p:pic>
    </p:spTree>
    <p:extLst>
      <p:ext uri="{BB962C8B-B14F-4D97-AF65-F5344CB8AC3E}">
        <p14:creationId xmlns:p14="http://schemas.microsoft.com/office/powerpoint/2010/main" val="40648753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904" y="1143001"/>
            <a:ext cx="7620000" cy="914400"/>
          </a:xfrm>
        </p:spPr>
        <p:txBody>
          <a:bodyPr/>
          <a:lstStyle/>
          <a:p>
            <a:r>
              <a:rPr lang="en-US" sz="3600" b="1" dirty="0" smtClean="0"/>
              <a:t>Outline</a:t>
            </a:r>
            <a:endParaRPr lang="en-US" sz="3600" b="1" dirty="0"/>
          </a:p>
        </p:txBody>
      </p:sp>
      <p:sp>
        <p:nvSpPr>
          <p:cNvPr id="3" name="Content Placeholder 2"/>
          <p:cNvSpPr>
            <a:spLocks noGrp="1"/>
          </p:cNvSpPr>
          <p:nvPr>
            <p:ph idx="1"/>
          </p:nvPr>
        </p:nvSpPr>
        <p:spPr>
          <a:xfrm>
            <a:off x="685800" y="2209800"/>
            <a:ext cx="7772400" cy="3886200"/>
          </a:xfrm>
        </p:spPr>
        <p:txBody>
          <a:bodyPr>
            <a:normAutofit fontScale="92500" lnSpcReduction="10000"/>
          </a:bodyPr>
          <a:lstStyle/>
          <a:p>
            <a:r>
              <a:rPr lang="en-US" dirty="0" smtClean="0"/>
              <a:t>WPS Background</a:t>
            </a:r>
          </a:p>
          <a:p>
            <a:r>
              <a:rPr lang="en-US" dirty="0" smtClean="0"/>
              <a:t>What is a Pesticide / Organic Pesticides</a:t>
            </a:r>
          </a:p>
          <a:p>
            <a:r>
              <a:rPr lang="en-US" dirty="0" smtClean="0"/>
              <a:t>Scope and Applicability of the WPS</a:t>
            </a:r>
          </a:p>
          <a:p>
            <a:r>
              <a:rPr lang="en-US" dirty="0" smtClean="0"/>
              <a:t>WPS Requirements at a Glance</a:t>
            </a:r>
          </a:p>
          <a:p>
            <a:r>
              <a:rPr lang="en-US" dirty="0" smtClean="0"/>
              <a:t>Summary of Key WPS Revisions </a:t>
            </a:r>
          </a:p>
          <a:p>
            <a:r>
              <a:rPr lang="en-US" dirty="0" smtClean="0"/>
              <a:t>Implementation Schedule</a:t>
            </a:r>
            <a:endParaRPr lang="en-US" dirty="0"/>
          </a:p>
          <a:p>
            <a:r>
              <a:rPr lang="en-US" dirty="0" smtClean="0"/>
              <a:t>Questions?</a:t>
            </a:r>
          </a:p>
          <a:p>
            <a:r>
              <a:rPr lang="en-US" dirty="0" smtClean="0"/>
              <a:t>Additional </a:t>
            </a:r>
            <a:r>
              <a:rPr lang="en-US" dirty="0"/>
              <a:t>Examples of “Organic” Pesticide Product Labels </a:t>
            </a:r>
            <a:endParaRPr lang="en-US" dirty="0" smtClean="0"/>
          </a:p>
          <a:p>
            <a:endParaRPr lang="en-US" dirty="0" smtClean="0"/>
          </a:p>
          <a:p>
            <a:endParaRPr lang="en-US" dirty="0" smtClean="0"/>
          </a:p>
        </p:txBody>
      </p:sp>
      <p:sp>
        <p:nvSpPr>
          <p:cNvPr id="4" name="Slide Number Placeholder 3"/>
          <p:cNvSpPr>
            <a:spLocks noGrp="1"/>
          </p:cNvSpPr>
          <p:nvPr>
            <p:ph type="sldNum" sz="quarter" idx="12"/>
          </p:nvPr>
        </p:nvSpPr>
        <p:spPr/>
        <p:txBody>
          <a:bodyPr/>
          <a:lstStyle/>
          <a:p>
            <a:r>
              <a:rPr lang="en-US" dirty="0" smtClean="0"/>
              <a:t> </a:t>
            </a:r>
            <a:endParaRPr lang="en-US" dirty="0"/>
          </a:p>
        </p:txBody>
      </p:sp>
    </p:spTree>
    <p:extLst>
      <p:ext uri="{BB962C8B-B14F-4D97-AF65-F5344CB8AC3E}">
        <p14:creationId xmlns:p14="http://schemas.microsoft.com/office/powerpoint/2010/main" val="8016927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2243" y="1143000"/>
            <a:ext cx="7620000" cy="609600"/>
          </a:xfrm>
        </p:spPr>
        <p:txBody>
          <a:bodyPr/>
          <a:lstStyle/>
          <a:p>
            <a:r>
              <a:rPr lang="en-US" b="1" dirty="0" smtClean="0"/>
              <a:t>Respirator Requirements</a:t>
            </a:r>
            <a:endParaRPr lang="en-US" b="1" dirty="0"/>
          </a:p>
        </p:txBody>
      </p:sp>
      <p:sp>
        <p:nvSpPr>
          <p:cNvPr id="7" name="Content Placeholder 6"/>
          <p:cNvSpPr>
            <a:spLocks noGrp="1"/>
          </p:cNvSpPr>
          <p:nvPr>
            <p:ph idx="1"/>
          </p:nvPr>
        </p:nvSpPr>
        <p:spPr>
          <a:xfrm>
            <a:off x="457200" y="1981200"/>
            <a:ext cx="8305799" cy="4876800"/>
          </a:xfrm>
        </p:spPr>
        <p:txBody>
          <a:bodyPr/>
          <a:lstStyle/>
          <a:p>
            <a:pPr marL="82296" lvl="0" indent="0">
              <a:buNone/>
            </a:pPr>
            <a:r>
              <a:rPr lang="en-US" sz="3000" dirty="0">
                <a:solidFill>
                  <a:srgbClr val="000000"/>
                </a:solidFill>
              </a:rPr>
              <a:t>Key Requirements:</a:t>
            </a:r>
          </a:p>
          <a:p>
            <a:r>
              <a:rPr lang="en-US" sz="2400" dirty="0" smtClean="0"/>
              <a:t>Adopts </a:t>
            </a:r>
            <a:r>
              <a:rPr lang="en-US" sz="2400" dirty="0"/>
              <a:t>by reference a subset of </a:t>
            </a:r>
            <a:r>
              <a:rPr lang="en-US" sz="2400" dirty="0" smtClean="0"/>
              <a:t>OSHA’s</a:t>
            </a:r>
          </a:p>
          <a:p>
            <a:pPr marL="0" indent="0">
              <a:buNone/>
            </a:pPr>
            <a:r>
              <a:rPr lang="en-US" sz="2400" dirty="0"/>
              <a:t> </a:t>
            </a:r>
            <a:r>
              <a:rPr lang="en-US" sz="2400" dirty="0" smtClean="0"/>
              <a:t>   </a:t>
            </a:r>
            <a:r>
              <a:rPr lang="en-US" sz="2400" dirty="0"/>
              <a:t>standard for respirators </a:t>
            </a:r>
          </a:p>
          <a:p>
            <a:r>
              <a:rPr lang="en-US" sz="2400" u="sng" dirty="0" smtClean="0"/>
              <a:t>When a respirator is required by the labeling</a:t>
            </a:r>
            <a:r>
              <a:rPr lang="en-US" sz="2400" dirty="0" smtClean="0"/>
              <a:t>, handler employer must provide handlers with the following </a:t>
            </a:r>
            <a:r>
              <a:rPr lang="en-US" sz="2400" u="sng" dirty="0" smtClean="0"/>
              <a:t>before</a:t>
            </a:r>
            <a:r>
              <a:rPr lang="en-US" sz="2400" dirty="0" smtClean="0"/>
              <a:t> the handler performs any activity requiring the respirator:</a:t>
            </a:r>
          </a:p>
          <a:p>
            <a:pPr lvl="1"/>
            <a:r>
              <a:rPr lang="en-US" sz="2000" dirty="0"/>
              <a:t>M</a:t>
            </a:r>
            <a:r>
              <a:rPr lang="en-US" sz="2000" dirty="0" smtClean="0"/>
              <a:t>edical evaluation</a:t>
            </a:r>
          </a:p>
          <a:p>
            <a:pPr lvl="1"/>
            <a:r>
              <a:rPr lang="en-US" sz="2000" dirty="0" smtClean="0"/>
              <a:t>Fit test</a:t>
            </a:r>
          </a:p>
          <a:p>
            <a:pPr lvl="1"/>
            <a:r>
              <a:rPr lang="en-US" sz="2000" dirty="0" smtClean="0"/>
              <a:t>Respirator training</a:t>
            </a:r>
          </a:p>
          <a:p>
            <a:r>
              <a:rPr lang="en-US" sz="2400" dirty="0" smtClean="0"/>
              <a:t>Handler employer must maintain records for 2 years documenting completion of these</a:t>
            </a:r>
            <a:endParaRPr lang="en-US" sz="2400" dirty="0"/>
          </a:p>
        </p:txBody>
      </p:sp>
      <p:sp>
        <p:nvSpPr>
          <p:cNvPr id="5" name="Slide Number Placeholder 4"/>
          <p:cNvSpPr>
            <a:spLocks noGrp="1"/>
          </p:cNvSpPr>
          <p:nvPr>
            <p:ph type="sldNum" sz="quarter" idx="12"/>
          </p:nvPr>
        </p:nvSpPr>
        <p:spPr/>
        <p:txBody>
          <a:bodyPr/>
          <a:lstStyle/>
          <a:p>
            <a:pPr>
              <a:defRPr/>
            </a:pPr>
            <a:r>
              <a:rPr lang="en-US" altLang="en-US" dirty="0" smtClean="0">
                <a:solidFill>
                  <a:srgbClr val="000000"/>
                </a:solidFill>
              </a:rPr>
              <a:t> </a:t>
            </a:r>
            <a:endParaRPr lang="en-US" altLang="en-US" dirty="0">
              <a:solidFill>
                <a:srgbClr val="000000"/>
              </a:solidFill>
            </a:endParaRPr>
          </a:p>
        </p:txBody>
      </p:sp>
      <p:pic>
        <p:nvPicPr>
          <p:cNvPr id="2" name="Picture 1"/>
          <p:cNvPicPr>
            <a:picLocks noChangeAspect="1"/>
          </p:cNvPicPr>
          <p:nvPr/>
        </p:nvPicPr>
        <p:blipFill>
          <a:blip r:embed="rId3"/>
          <a:stretch>
            <a:fillRect/>
          </a:stretch>
        </p:blipFill>
        <p:spPr>
          <a:xfrm>
            <a:off x="6705600" y="1768415"/>
            <a:ext cx="2214627" cy="1575968"/>
          </a:xfrm>
          <a:prstGeom prst="rect">
            <a:avLst/>
          </a:prstGeom>
        </p:spPr>
      </p:pic>
    </p:spTree>
    <p:extLst>
      <p:ext uri="{BB962C8B-B14F-4D97-AF65-F5344CB8AC3E}">
        <p14:creationId xmlns:p14="http://schemas.microsoft.com/office/powerpoint/2010/main" val="38923987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088" y="1066800"/>
            <a:ext cx="8153400" cy="868362"/>
          </a:xfrm>
        </p:spPr>
        <p:txBody>
          <a:bodyPr>
            <a:noAutofit/>
          </a:bodyPr>
          <a:lstStyle/>
          <a:p>
            <a:r>
              <a:rPr lang="en-US" sz="3600" b="1" dirty="0" smtClean="0"/>
              <a:t>Decontamination Supplies</a:t>
            </a:r>
            <a:endParaRPr lang="en-US" sz="3600" b="1" dirty="0"/>
          </a:p>
        </p:txBody>
      </p:sp>
      <p:sp>
        <p:nvSpPr>
          <p:cNvPr id="3" name="Content Placeholder 2"/>
          <p:cNvSpPr>
            <a:spLocks noGrp="1"/>
          </p:cNvSpPr>
          <p:nvPr>
            <p:ph idx="1"/>
          </p:nvPr>
        </p:nvSpPr>
        <p:spPr>
          <a:xfrm>
            <a:off x="228600" y="2057400"/>
            <a:ext cx="5791200" cy="4947356"/>
          </a:xfrm>
        </p:spPr>
        <p:txBody>
          <a:bodyPr>
            <a:normAutofit/>
          </a:bodyPr>
          <a:lstStyle/>
          <a:p>
            <a:pPr lvl="0">
              <a:lnSpc>
                <a:spcPct val="80000"/>
              </a:lnSpc>
              <a:buNone/>
            </a:pPr>
            <a:r>
              <a:rPr lang="en-US" sz="3200" dirty="0" smtClean="0">
                <a:solidFill>
                  <a:srgbClr val="000000"/>
                </a:solidFill>
              </a:rPr>
              <a:t>Key </a:t>
            </a:r>
            <a:r>
              <a:rPr lang="en-US" sz="3200" dirty="0">
                <a:solidFill>
                  <a:srgbClr val="000000"/>
                </a:solidFill>
              </a:rPr>
              <a:t>Requirements</a:t>
            </a:r>
            <a:r>
              <a:rPr lang="en-US" sz="3200" dirty="0" smtClean="0">
                <a:solidFill>
                  <a:srgbClr val="000000"/>
                </a:solidFill>
              </a:rPr>
              <a:t>:</a:t>
            </a:r>
          </a:p>
          <a:p>
            <a:pPr lvl="0">
              <a:lnSpc>
                <a:spcPct val="80000"/>
              </a:lnSpc>
              <a:buNone/>
            </a:pPr>
            <a:endParaRPr lang="en-US" sz="3200" dirty="0">
              <a:solidFill>
                <a:srgbClr val="000000"/>
              </a:solidFill>
            </a:endParaRPr>
          </a:p>
          <a:p>
            <a:r>
              <a:rPr lang="en-US" sz="2400" dirty="0" smtClean="0"/>
              <a:t>If handler is mixing/loading a product that requires eye protection, eyeflush water must be immediately available at the mix/load site for handler eye flushing</a:t>
            </a:r>
            <a:r>
              <a:rPr lang="en-US" sz="2000" dirty="0" smtClean="0"/>
              <a:t> </a:t>
            </a:r>
          </a:p>
          <a:p>
            <a:r>
              <a:rPr lang="en-US" sz="2400" dirty="0" smtClean="0"/>
              <a:t>If </a:t>
            </a:r>
            <a:r>
              <a:rPr lang="en-US" sz="2400" u="sng" dirty="0" smtClean="0"/>
              <a:t>applicator</a:t>
            </a:r>
            <a:r>
              <a:rPr lang="en-US" sz="2400" dirty="0" smtClean="0"/>
              <a:t> is </a:t>
            </a:r>
            <a:r>
              <a:rPr lang="en-US" sz="2400" dirty="0"/>
              <a:t>using a product that requires eye protection, one pint of water must be immediately available to each </a:t>
            </a:r>
            <a:r>
              <a:rPr lang="en-US" sz="2400" u="sng" dirty="0" smtClean="0"/>
              <a:t>applicator</a:t>
            </a:r>
            <a:endParaRPr lang="en-US" sz="2400" i="1" dirty="0" smtClean="0"/>
          </a:p>
        </p:txBody>
      </p:sp>
      <p:sp>
        <p:nvSpPr>
          <p:cNvPr id="4" name="Slide Number Placeholder 3"/>
          <p:cNvSpPr>
            <a:spLocks noGrp="1"/>
          </p:cNvSpPr>
          <p:nvPr>
            <p:ph type="sldNum" sz="quarter" idx="12"/>
          </p:nvPr>
        </p:nvSpPr>
        <p:spPr>
          <a:xfrm>
            <a:off x="7162800" y="6248400"/>
            <a:ext cx="1905000" cy="457200"/>
          </a:xfrm>
        </p:spPr>
        <p:txBody>
          <a:bodyPr/>
          <a:lstStyle/>
          <a:p>
            <a:fld id="{CAF1F7DA-1900-4020-977A-7670A494C18A}" type="slidenum">
              <a:rPr lang="en-US">
                <a:solidFill>
                  <a:srgbClr val="000000"/>
                </a:solidFill>
              </a:rPr>
              <a:pPr/>
              <a:t>31</a:t>
            </a:fld>
            <a:endParaRPr lang="en-US" dirty="0">
              <a:solidFill>
                <a:srgbClr val="000000"/>
              </a:solidFill>
            </a:endParaRPr>
          </a:p>
        </p:txBody>
      </p:sp>
      <p:pic>
        <p:nvPicPr>
          <p:cNvPr id="5" name="Picture 4"/>
          <p:cNvPicPr>
            <a:picLocks noChangeAspect="1"/>
          </p:cNvPicPr>
          <p:nvPr/>
        </p:nvPicPr>
        <p:blipFill>
          <a:blip r:embed="rId3"/>
          <a:stretch>
            <a:fillRect/>
          </a:stretch>
        </p:blipFill>
        <p:spPr>
          <a:xfrm>
            <a:off x="6082877" y="2362200"/>
            <a:ext cx="2786113" cy="2060275"/>
          </a:xfrm>
          <a:prstGeom prst="rect">
            <a:avLst/>
          </a:prstGeom>
        </p:spPr>
      </p:pic>
    </p:spTree>
    <p:extLst>
      <p:ext uri="{BB962C8B-B14F-4D97-AF65-F5344CB8AC3E}">
        <p14:creationId xmlns:p14="http://schemas.microsoft.com/office/powerpoint/2010/main" val="33245344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990600"/>
            <a:ext cx="7498080" cy="1066800"/>
          </a:xfrm>
        </p:spPr>
        <p:txBody>
          <a:bodyPr>
            <a:noAutofit/>
          </a:bodyPr>
          <a:lstStyle/>
          <a:p>
            <a:r>
              <a:rPr lang="en-US" sz="3600" b="1" dirty="0" smtClean="0"/>
              <a:t>Emergency Assistance </a:t>
            </a:r>
            <a:endParaRPr lang="en-US" sz="3600" b="1" dirty="0"/>
          </a:p>
        </p:txBody>
      </p:sp>
      <p:sp>
        <p:nvSpPr>
          <p:cNvPr id="3" name="Content Placeholder 2"/>
          <p:cNvSpPr>
            <a:spLocks noGrp="1"/>
          </p:cNvSpPr>
          <p:nvPr>
            <p:ph idx="1"/>
          </p:nvPr>
        </p:nvSpPr>
        <p:spPr>
          <a:xfrm>
            <a:off x="609600" y="1905000"/>
            <a:ext cx="7498080" cy="4495800"/>
          </a:xfrm>
        </p:spPr>
        <p:txBody>
          <a:bodyPr>
            <a:normAutofit/>
          </a:bodyPr>
          <a:lstStyle/>
          <a:p>
            <a:pPr lvl="0">
              <a:lnSpc>
                <a:spcPct val="80000"/>
              </a:lnSpc>
              <a:buNone/>
            </a:pPr>
            <a:r>
              <a:rPr lang="en-US" sz="3200" dirty="0" smtClean="0">
                <a:solidFill>
                  <a:srgbClr val="000000"/>
                </a:solidFill>
              </a:rPr>
              <a:t>Key </a:t>
            </a:r>
            <a:r>
              <a:rPr lang="en-US" sz="3200" dirty="0">
                <a:solidFill>
                  <a:srgbClr val="000000"/>
                </a:solidFill>
              </a:rPr>
              <a:t>Requirements</a:t>
            </a:r>
            <a:r>
              <a:rPr lang="en-US" sz="3200" dirty="0" smtClean="0">
                <a:solidFill>
                  <a:srgbClr val="000000"/>
                </a:solidFill>
              </a:rPr>
              <a:t>:</a:t>
            </a:r>
          </a:p>
          <a:p>
            <a:pPr lvl="0">
              <a:lnSpc>
                <a:spcPct val="80000"/>
              </a:lnSpc>
              <a:buNone/>
            </a:pPr>
            <a:endParaRPr lang="en-US" sz="3200" dirty="0">
              <a:solidFill>
                <a:srgbClr val="000000"/>
              </a:solidFill>
            </a:endParaRPr>
          </a:p>
          <a:p>
            <a:r>
              <a:rPr lang="en-US" sz="2400" dirty="0" smtClean="0"/>
              <a:t>Employer must provide prompt transportation to emergency medical treatment facility in case of pesticide illness or injury</a:t>
            </a:r>
            <a:endParaRPr lang="en-US" sz="2200" i="1" dirty="0" smtClean="0"/>
          </a:p>
          <a:p>
            <a:r>
              <a:rPr lang="en-US" sz="2400" dirty="0" smtClean="0"/>
              <a:t>Requires employers to provide for each product the SDS and specific information about the product, as well as the circumstances of the application and exposure, to treating medical personnel</a:t>
            </a:r>
            <a:endParaRPr lang="en-US" sz="2200" i="1" dirty="0" smtClean="0"/>
          </a:p>
          <a:p>
            <a:pPr>
              <a:buNone/>
            </a:pPr>
            <a:endParaRPr lang="en-US" sz="2400" u="sng" dirty="0" smtClean="0"/>
          </a:p>
        </p:txBody>
      </p:sp>
      <p:sp>
        <p:nvSpPr>
          <p:cNvPr id="4" name="Slide Number Placeholder 3"/>
          <p:cNvSpPr>
            <a:spLocks noGrp="1"/>
          </p:cNvSpPr>
          <p:nvPr>
            <p:ph type="sldNum" sz="quarter" idx="12"/>
          </p:nvPr>
        </p:nvSpPr>
        <p:spPr/>
        <p:txBody>
          <a:bodyPr/>
          <a:lstStyle/>
          <a:p>
            <a:fld id="{CAF1F7DA-1900-4020-977A-7670A494C18A}" type="slidenum">
              <a:rPr lang="en-US" smtClean="0"/>
              <a:pPr/>
              <a:t>32</a:t>
            </a:fld>
            <a:endParaRPr lang="en-US" dirty="0"/>
          </a:p>
        </p:txBody>
      </p:sp>
    </p:spTree>
    <p:extLst>
      <p:ext uri="{BB962C8B-B14F-4D97-AF65-F5344CB8AC3E}">
        <p14:creationId xmlns:p14="http://schemas.microsoft.com/office/powerpoint/2010/main" val="3855281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408" y="914400"/>
            <a:ext cx="7620000" cy="990600"/>
          </a:xfrm>
        </p:spPr>
        <p:txBody>
          <a:bodyPr/>
          <a:lstStyle/>
          <a:p>
            <a:r>
              <a:rPr lang="en-US" sz="3600" b="1" dirty="0" smtClean="0"/>
              <a:t>Implementation Timeline</a:t>
            </a:r>
            <a:endParaRPr lang="en-US" sz="3600" b="1" dirty="0"/>
          </a:p>
        </p:txBody>
      </p:sp>
      <p:graphicFrame>
        <p:nvGraphicFramePr>
          <p:cNvPr id="5" name="Content Placeholder 4"/>
          <p:cNvGraphicFramePr>
            <a:graphicFrameLocks noGrp="1"/>
          </p:cNvGraphicFramePr>
          <p:nvPr>
            <p:ph idx="1"/>
            <p:extLst/>
          </p:nvPr>
        </p:nvGraphicFramePr>
        <p:xfrm>
          <a:off x="381000" y="1718169"/>
          <a:ext cx="8346948" cy="4998720"/>
        </p:xfrm>
        <a:graphic>
          <a:graphicData uri="http://schemas.openxmlformats.org/drawingml/2006/table">
            <a:tbl>
              <a:tblPr firstRow="1" bandRow="1">
                <a:tableStyleId>{5C22544A-7EE6-4342-B048-85BDC9FD1C3A}</a:tableStyleId>
              </a:tblPr>
              <a:tblGrid>
                <a:gridCol w="2362200"/>
                <a:gridCol w="5984748"/>
              </a:tblGrid>
              <a:tr h="378496">
                <a:tc>
                  <a:txBody>
                    <a:bodyPr/>
                    <a:lstStyle/>
                    <a:p>
                      <a:r>
                        <a:rPr lang="en-US" sz="2000" dirty="0" smtClean="0"/>
                        <a:t>Date</a:t>
                      </a:r>
                      <a:endParaRPr lang="en-US" sz="2000" dirty="0"/>
                    </a:p>
                  </a:txBody>
                  <a:tcPr/>
                </a:tc>
                <a:tc>
                  <a:txBody>
                    <a:bodyPr/>
                    <a:lstStyle/>
                    <a:p>
                      <a:r>
                        <a:rPr lang="en-US" sz="2000" dirty="0" smtClean="0"/>
                        <a:t>Milestone</a:t>
                      </a:r>
                      <a:endParaRPr lang="en-US" sz="2000" dirty="0"/>
                    </a:p>
                  </a:txBody>
                  <a:tcPr/>
                </a:tc>
              </a:tr>
              <a:tr h="441960">
                <a:tc>
                  <a:txBody>
                    <a:bodyPr/>
                    <a:lstStyle/>
                    <a:p>
                      <a:r>
                        <a:rPr lang="en-US" sz="1800" dirty="0" smtClean="0"/>
                        <a:t>September 28,</a:t>
                      </a:r>
                      <a:r>
                        <a:rPr lang="en-US" sz="1800" baseline="0" dirty="0" smtClean="0"/>
                        <a:t> 2015</a:t>
                      </a:r>
                      <a:endParaRPr lang="en-US" sz="1800" dirty="0"/>
                    </a:p>
                  </a:txBody>
                  <a:tcPr/>
                </a:tc>
                <a:tc>
                  <a:txBody>
                    <a:bodyPr/>
                    <a:lstStyle/>
                    <a:p>
                      <a:r>
                        <a:rPr lang="en-US" sz="1800" dirty="0" smtClean="0"/>
                        <a:t>Revised WPS final rule signed</a:t>
                      </a:r>
                      <a:r>
                        <a:rPr lang="en-US" sz="1800" baseline="0" dirty="0" smtClean="0"/>
                        <a:t> and announced.</a:t>
                      </a:r>
                      <a:endParaRPr lang="en-US" sz="1800" dirty="0"/>
                    </a:p>
                  </a:txBody>
                  <a:tcPr/>
                </a:tc>
              </a:tr>
              <a:tr h="347168">
                <a:tc>
                  <a:txBody>
                    <a:bodyPr/>
                    <a:lstStyle/>
                    <a:p>
                      <a:r>
                        <a:rPr lang="en-US" sz="1800" dirty="0" smtClean="0"/>
                        <a:t>November 2</a:t>
                      </a:r>
                      <a:r>
                        <a:rPr lang="en-US" sz="1800" baseline="0" dirty="0" smtClean="0"/>
                        <a:t>, 2015</a:t>
                      </a:r>
                      <a:endParaRPr lang="en-US" sz="1800" dirty="0"/>
                    </a:p>
                  </a:txBody>
                  <a:tcPr/>
                </a:tc>
                <a:tc>
                  <a:txBody>
                    <a:bodyPr/>
                    <a:lstStyle/>
                    <a:p>
                      <a:r>
                        <a:rPr lang="en-US" sz="1800" dirty="0" smtClean="0"/>
                        <a:t>Revised WPS final rule published</a:t>
                      </a:r>
                      <a:r>
                        <a:rPr lang="en-US" sz="1800" baseline="0" dirty="0" smtClean="0"/>
                        <a:t> in the </a:t>
                      </a:r>
                      <a:r>
                        <a:rPr lang="en-US" sz="1800" i="1" baseline="0" dirty="0" smtClean="0"/>
                        <a:t>Federal Register</a:t>
                      </a:r>
                      <a:r>
                        <a:rPr lang="en-US" sz="1800" baseline="0" dirty="0" smtClean="0"/>
                        <a:t>. </a:t>
                      </a:r>
                      <a:endParaRPr lang="en-US" sz="1800" dirty="0"/>
                    </a:p>
                  </a:txBody>
                  <a:tcPr/>
                </a:tc>
              </a:tr>
              <a:tr h="868680">
                <a:tc>
                  <a:txBody>
                    <a:bodyPr/>
                    <a:lstStyle/>
                    <a:p>
                      <a:r>
                        <a:rPr lang="en-US" sz="1800" dirty="0" smtClean="0"/>
                        <a:t>January 1, 2016</a:t>
                      </a:r>
                    </a:p>
                  </a:txBody>
                  <a:tcPr/>
                </a:tc>
                <a:tc>
                  <a:txBody>
                    <a:bodyPr/>
                    <a:lstStyle/>
                    <a:p>
                      <a:r>
                        <a:rPr lang="en-US" sz="1800" dirty="0" smtClean="0"/>
                        <a:t>Revised WPS final rule becomes effective.</a:t>
                      </a:r>
                    </a:p>
                    <a:p>
                      <a:r>
                        <a:rPr lang="en-US" sz="1800" dirty="0" smtClean="0"/>
                        <a:t>[Compliance is required with </a:t>
                      </a:r>
                      <a:r>
                        <a:rPr lang="en-US" sz="1800" u="sng" dirty="0" smtClean="0"/>
                        <a:t>existing</a:t>
                      </a:r>
                      <a:r>
                        <a:rPr lang="en-US" sz="1800" dirty="0" smtClean="0"/>
                        <a:t> WPS during 2016.]</a:t>
                      </a:r>
                    </a:p>
                  </a:txBody>
                  <a:tcPr/>
                </a:tc>
              </a:tr>
              <a:tr h="609600">
                <a:tc>
                  <a:txBody>
                    <a:bodyPr/>
                    <a:lstStyle/>
                    <a:p>
                      <a:r>
                        <a:rPr lang="en-US" sz="1800" dirty="0" smtClean="0"/>
                        <a:t>January 2, 2017</a:t>
                      </a:r>
                    </a:p>
                  </a:txBody>
                  <a:tcPr/>
                </a:tc>
                <a:tc>
                  <a:txBody>
                    <a:bodyPr/>
                    <a:lstStyle/>
                    <a:p>
                      <a:r>
                        <a:rPr lang="en-US" sz="1800" dirty="0" smtClean="0"/>
                        <a:t>Compliance is required with </a:t>
                      </a:r>
                      <a:r>
                        <a:rPr lang="en-US" sz="1800" u="sng" dirty="0" smtClean="0"/>
                        <a:t>most</a:t>
                      </a:r>
                      <a:r>
                        <a:rPr lang="en-US" sz="1800" dirty="0" smtClean="0"/>
                        <a:t> of the </a:t>
                      </a:r>
                      <a:r>
                        <a:rPr lang="en-US" sz="1800" u="sng" dirty="0" smtClean="0"/>
                        <a:t>revised</a:t>
                      </a:r>
                      <a:r>
                        <a:rPr lang="en-US" sz="1800" dirty="0" smtClean="0"/>
                        <a:t> WPS requirements.</a:t>
                      </a:r>
                      <a:endParaRPr lang="en-US" sz="1800" dirty="0"/>
                    </a:p>
                  </a:txBody>
                  <a:tcPr/>
                </a:tc>
              </a:tr>
              <a:tr h="14737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January 1, 2018</a:t>
                      </a:r>
                    </a:p>
                  </a:txBody>
                  <a:tcPr/>
                </a:tc>
                <a:tc>
                  <a:txBody>
                    <a:bodyPr/>
                    <a:lstStyle/>
                    <a:p>
                      <a:r>
                        <a:rPr lang="en-US" sz="1800" i="0" dirty="0" smtClean="0"/>
                        <a:t>Compliance is required with </a:t>
                      </a:r>
                      <a:r>
                        <a:rPr lang="en-US" sz="1800" i="0" u="sng" dirty="0" smtClean="0"/>
                        <a:t>all</a:t>
                      </a:r>
                      <a:r>
                        <a:rPr lang="en-US" sz="1800" i="0" dirty="0" smtClean="0"/>
                        <a:t> of the </a:t>
                      </a:r>
                      <a:r>
                        <a:rPr lang="en-US" sz="1800" i="0" u="sng" dirty="0" smtClean="0"/>
                        <a:t>revised</a:t>
                      </a:r>
                      <a:r>
                        <a:rPr lang="en-US" sz="1800" i="0" dirty="0" smtClean="0"/>
                        <a:t> WPS requirements. Last three requirements: </a:t>
                      </a:r>
                    </a:p>
                    <a:p>
                      <a:pPr marL="285750" indent="-285750">
                        <a:buFont typeface="Arial" panose="020B0604020202020204" pitchFamily="34" charset="0"/>
                        <a:buChar char="•"/>
                      </a:pPr>
                      <a:r>
                        <a:rPr lang="en-US" sz="1800" i="0" dirty="0" smtClean="0"/>
                        <a:t>Cover new content in worker and handler training</a:t>
                      </a:r>
                    </a:p>
                    <a:p>
                      <a:pPr marL="285750" indent="-285750">
                        <a:buFont typeface="Arial" panose="020B0604020202020204" pitchFamily="34" charset="0"/>
                        <a:buChar char="•"/>
                      </a:pPr>
                      <a:r>
                        <a:rPr lang="en-US" sz="1800" i="0" dirty="0" smtClean="0"/>
                        <a:t>Include new content on pesticide safety information display</a:t>
                      </a:r>
                    </a:p>
                    <a:p>
                      <a:pPr marL="285750" indent="-285750">
                        <a:buFont typeface="Arial" panose="020B0604020202020204" pitchFamily="34" charset="0"/>
                        <a:buChar char="•"/>
                      </a:pPr>
                      <a:r>
                        <a:rPr lang="en-US" sz="1800" i="0" dirty="0" smtClean="0"/>
                        <a:t>Handlers suspend applications if anyone is in the application exclusion zone.</a:t>
                      </a:r>
                      <a:endParaRPr lang="en-US" sz="1800" i="0" dirty="0"/>
                    </a:p>
                  </a:txBody>
                  <a:tcPr/>
                </a:tc>
              </a:tr>
            </a:tbl>
          </a:graphicData>
        </a:graphic>
      </p:graphicFrame>
      <p:sp>
        <p:nvSpPr>
          <p:cNvPr id="4" name="Slide Number Placeholder 3"/>
          <p:cNvSpPr>
            <a:spLocks noGrp="1"/>
          </p:cNvSpPr>
          <p:nvPr>
            <p:ph type="sldNum" sz="quarter" idx="12"/>
          </p:nvPr>
        </p:nvSpPr>
        <p:spPr>
          <a:xfrm>
            <a:off x="7203831" y="6248400"/>
            <a:ext cx="1905000" cy="457200"/>
          </a:xfrm>
        </p:spPr>
        <p:txBody>
          <a:bodyPr/>
          <a:lstStyle/>
          <a:p>
            <a:r>
              <a:rPr lang="en-US" dirty="0" smtClean="0">
                <a:solidFill>
                  <a:srgbClr val="E7DEC9">
                    <a:shade val="50000"/>
                    <a:satMod val="200000"/>
                  </a:srgbClr>
                </a:solidFill>
              </a:rPr>
              <a:t> </a:t>
            </a:r>
            <a:endParaRPr lang="en-US" dirty="0">
              <a:solidFill>
                <a:srgbClr val="E7DEC9">
                  <a:shade val="50000"/>
                  <a:satMod val="200000"/>
                </a:srgbClr>
              </a:solidFill>
            </a:endParaRPr>
          </a:p>
        </p:txBody>
      </p:sp>
    </p:spTree>
    <p:extLst>
      <p:ext uri="{BB962C8B-B14F-4D97-AF65-F5344CB8AC3E}">
        <p14:creationId xmlns:p14="http://schemas.microsoft.com/office/powerpoint/2010/main" val="13136510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218" y="1143000"/>
            <a:ext cx="7620000" cy="990600"/>
          </a:xfrm>
        </p:spPr>
        <p:txBody>
          <a:bodyPr/>
          <a:lstStyle/>
          <a:p>
            <a:r>
              <a:rPr lang="en-US" sz="3600" b="1" dirty="0" smtClean="0"/>
              <a:t>Questions?</a:t>
            </a:r>
            <a:endParaRPr lang="en-US" sz="3600" b="1" dirty="0"/>
          </a:p>
        </p:txBody>
      </p:sp>
      <p:sp>
        <p:nvSpPr>
          <p:cNvPr id="3" name="Content Placeholder 2"/>
          <p:cNvSpPr>
            <a:spLocks noGrp="1"/>
          </p:cNvSpPr>
          <p:nvPr>
            <p:ph idx="1"/>
          </p:nvPr>
        </p:nvSpPr>
        <p:spPr>
          <a:xfrm>
            <a:off x="659423" y="2514600"/>
            <a:ext cx="7772400" cy="3505200"/>
          </a:xfrm>
        </p:spPr>
        <p:txBody>
          <a:bodyPr/>
          <a:lstStyle/>
          <a:p>
            <a:r>
              <a:rPr lang="en-US" dirty="0" smtClean="0"/>
              <a:t>Richard Pont</a:t>
            </a:r>
          </a:p>
          <a:p>
            <a:pPr lvl="1"/>
            <a:r>
              <a:rPr lang="en-US" dirty="0"/>
              <a:t>p</a:t>
            </a:r>
            <a:r>
              <a:rPr lang="en-US" dirty="0" smtClean="0"/>
              <a:t>ont.richard@epa.gov</a:t>
            </a:r>
          </a:p>
          <a:p>
            <a:pPr lvl="1"/>
            <a:r>
              <a:rPr lang="en-US" dirty="0" smtClean="0"/>
              <a:t>703-305-6448</a:t>
            </a:r>
          </a:p>
          <a:p>
            <a:endParaRPr lang="en-US" dirty="0"/>
          </a:p>
          <a:p>
            <a:pPr lvl="0"/>
            <a:r>
              <a:rPr lang="en-US" dirty="0">
                <a:solidFill>
                  <a:srgbClr val="000000"/>
                </a:solidFill>
              </a:rPr>
              <a:t>Web site: </a:t>
            </a:r>
            <a:r>
              <a:rPr lang="en-US" dirty="0">
                <a:solidFill>
                  <a:srgbClr val="000000"/>
                </a:solidFill>
                <a:hlinkClick r:id="rId2"/>
              </a:rPr>
              <a:t>http://www2.epa.gov/pesticide-worker-safety</a:t>
            </a:r>
            <a:endParaRPr lang="en-US" dirty="0">
              <a:solidFill>
                <a:srgbClr val="000000"/>
              </a:solidFill>
            </a:endParaRPr>
          </a:p>
          <a:p>
            <a:pPr marL="0" indent="0">
              <a:buNone/>
            </a:pPr>
            <a:endParaRPr lang="en-US" dirty="0" smtClean="0"/>
          </a:p>
        </p:txBody>
      </p:sp>
      <p:sp>
        <p:nvSpPr>
          <p:cNvPr id="4" name="Slide Number Placeholder 3"/>
          <p:cNvSpPr>
            <a:spLocks noGrp="1"/>
          </p:cNvSpPr>
          <p:nvPr>
            <p:ph type="sldNum" sz="quarter" idx="12"/>
          </p:nvPr>
        </p:nvSpPr>
        <p:spPr/>
        <p:txBody>
          <a:bodyPr/>
          <a:lstStyle/>
          <a:p>
            <a:r>
              <a:rPr lang="en-US" dirty="0" smtClean="0">
                <a:solidFill>
                  <a:srgbClr val="000000"/>
                </a:solidFill>
              </a:rPr>
              <a:t> </a:t>
            </a:r>
            <a:endParaRPr lang="en-US" dirty="0">
              <a:solidFill>
                <a:srgbClr val="000000"/>
              </a:solidFill>
            </a:endParaRPr>
          </a:p>
        </p:txBody>
      </p:sp>
    </p:spTree>
    <p:extLst>
      <p:ext uri="{BB962C8B-B14F-4D97-AF65-F5344CB8AC3E}">
        <p14:creationId xmlns:p14="http://schemas.microsoft.com/office/powerpoint/2010/main" val="27516312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2286000"/>
            <a:ext cx="8382000" cy="2590800"/>
          </a:xfrm>
        </p:spPr>
        <p:txBody>
          <a:bodyPr anchor="t"/>
          <a:lstStyle/>
          <a:p>
            <a:pPr eaLnBrk="1" hangingPunct="1"/>
            <a:r>
              <a:rPr lang="en-US" altLang="en-US" sz="3600" b="1" dirty="0" smtClean="0">
                <a:solidFill>
                  <a:srgbClr val="000000"/>
                </a:solidFill>
              </a:rPr>
              <a:t>Additional </a:t>
            </a:r>
            <a:r>
              <a:rPr lang="en-US" altLang="en-US" sz="3600" b="1" dirty="0">
                <a:solidFill>
                  <a:srgbClr val="000000"/>
                </a:solidFill>
              </a:rPr>
              <a:t>Examples of “Organic” Pesticide Product Labels </a:t>
            </a:r>
            <a:r>
              <a:rPr lang="en-US" altLang="en-US" sz="3600" b="1">
                <a:solidFill>
                  <a:srgbClr val="000000"/>
                </a:solidFill>
              </a:rPr>
              <a:t>and </a:t>
            </a:r>
            <a:r>
              <a:rPr lang="en-US" altLang="en-US" sz="3600" b="1" smtClean="0">
                <a:solidFill>
                  <a:srgbClr val="000000"/>
                </a:solidFill>
              </a:rPr>
              <a:t>Their Associated </a:t>
            </a:r>
            <a:r>
              <a:rPr lang="en-US" altLang="en-US" sz="3600" b="1" dirty="0">
                <a:solidFill>
                  <a:srgbClr val="000000"/>
                </a:solidFill>
              </a:rPr>
              <a:t>PPE </a:t>
            </a:r>
            <a:r>
              <a:rPr lang="en-US" altLang="en-US" sz="3600" b="1" dirty="0" smtClean="0">
                <a:solidFill>
                  <a:srgbClr val="000000"/>
                </a:solidFill>
              </a:rPr>
              <a:t>Requirements</a:t>
            </a:r>
            <a:endParaRPr lang="en-US" altLang="en-US" sz="3600" b="1" dirty="0"/>
          </a:p>
        </p:txBody>
      </p:sp>
      <p:sp>
        <p:nvSpPr>
          <p:cNvPr id="21507" name="Rectangle 3"/>
          <p:cNvSpPr>
            <a:spLocks noGrp="1" noChangeArrowheads="1"/>
          </p:cNvSpPr>
          <p:nvPr>
            <p:ph type="body" idx="1"/>
          </p:nvPr>
        </p:nvSpPr>
        <p:spPr>
          <a:xfrm>
            <a:off x="1600200" y="3048000"/>
            <a:ext cx="6096000" cy="2057400"/>
          </a:xfrm>
        </p:spPr>
        <p:txBody>
          <a:bodyPr/>
          <a:lstStyle/>
          <a:p>
            <a:pPr marL="0" indent="0" eaLnBrk="1" hangingPunct="1">
              <a:buNone/>
            </a:pPr>
            <a:r>
              <a:rPr lang="en-US" altLang="en-US" sz="2400" dirty="0" smtClean="0"/>
              <a:t> </a:t>
            </a:r>
          </a:p>
        </p:txBody>
      </p:sp>
      <p:sp>
        <p:nvSpPr>
          <p:cNvPr id="2150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solidFill>
                  <a:srgbClr val="000000"/>
                </a:solidFill>
              </a:rPr>
              <a:t> </a:t>
            </a:r>
          </a:p>
        </p:txBody>
      </p:sp>
    </p:spTree>
    <p:extLst>
      <p:ext uri="{BB962C8B-B14F-4D97-AF65-F5344CB8AC3E}">
        <p14:creationId xmlns:p14="http://schemas.microsoft.com/office/powerpoint/2010/main" val="2827726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3171" t="40859" r="33331" b="18154"/>
          <a:stretch/>
        </p:blipFill>
        <p:spPr bwMode="auto">
          <a:xfrm>
            <a:off x="613198" y="1066800"/>
            <a:ext cx="3345605" cy="5000458"/>
          </a:xfrm>
          <a:prstGeom prst="rect">
            <a:avLst/>
          </a:prstGeom>
          <a:noFill/>
          <a:ln w="9525">
            <a:solidFill>
              <a:schemeClr val="accent6"/>
            </a:solidFill>
            <a:miter lim="800000"/>
            <a:headEnd/>
            <a:tailEnd/>
          </a:ln>
          <a:scene3d>
            <a:camera prst="orthographicFront"/>
            <a:lightRig rig="threePt" dir="t"/>
          </a:scene3d>
          <a:sp3d contourW="12700">
            <a:bevelT/>
            <a:contourClr>
              <a:schemeClr val="accent6"/>
            </a:contourClr>
          </a:sp3d>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57200" y="6340475"/>
            <a:ext cx="4572000" cy="276225"/>
          </a:xfrm>
          <a:prstGeom prst="rect">
            <a:avLst/>
          </a:prstGeom>
        </p:spPr>
        <p:txBody>
          <a:bodyPr>
            <a:spAutoFit/>
          </a:bodyPr>
          <a:lstStyle/>
          <a:p>
            <a:pPr eaLnBrk="1" hangingPunct="1">
              <a:defRPr/>
            </a:pPr>
            <a:r>
              <a:rPr lang="en-US" sz="1200" b="0" i="1" dirty="0">
                <a:solidFill>
                  <a:schemeClr val="accent6"/>
                </a:solidFill>
                <a:latin typeface="Arial" charset="0"/>
                <a:cs typeface="Arial" charset="0"/>
              </a:rPr>
              <a:t>Source: http://www.cdms.net/ldat/ld5SH001.pdf</a:t>
            </a:r>
          </a:p>
        </p:txBody>
      </p:sp>
      <p:pic>
        <p:nvPicPr>
          <p:cNvPr id="2" name="Picture 1"/>
          <p:cNvPicPr>
            <a:picLocks noChangeAspect="1"/>
          </p:cNvPicPr>
          <p:nvPr/>
        </p:nvPicPr>
        <p:blipFill rotWithShape="1">
          <a:blip r:embed="rId4"/>
          <a:srcRect l="1667" t="1259"/>
          <a:stretch/>
        </p:blipFill>
        <p:spPr>
          <a:xfrm>
            <a:off x="4191000" y="1433513"/>
            <a:ext cx="4494213" cy="5045075"/>
          </a:xfrm>
          <a:prstGeom prst="rect">
            <a:avLst/>
          </a:prstGeom>
          <a:ln w="9525">
            <a:solidFill>
              <a:schemeClr val="tx2"/>
            </a:solidFill>
          </a:ln>
          <a:effectLst>
            <a:outerShdw blurRad="50800" dist="50800" dir="5400000" algn="ctr" rotWithShape="0">
              <a:schemeClr val="bg2">
                <a:lumMod val="60000"/>
                <a:lumOff val="40000"/>
              </a:schemeClr>
            </a:outerShdw>
          </a:effec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495800"/>
            <a:ext cx="28194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3747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800" t="22813" r="3406" b="6641"/>
          <a:stretch/>
        </p:blipFill>
        <p:spPr bwMode="auto">
          <a:xfrm>
            <a:off x="150881" y="1182511"/>
            <a:ext cx="8842238" cy="5638800"/>
          </a:xfrm>
          <a:prstGeom prst="rect">
            <a:avLst/>
          </a:prstGeom>
          <a:noFill/>
          <a:ln w="15875">
            <a:solidFill>
              <a:srgbClr val="00B050"/>
            </a:solidFill>
            <a:miter lim="800000"/>
            <a:headEnd/>
            <a:tailEnd/>
          </a:ln>
          <a:scene3d>
            <a:camera prst="orthographicFront"/>
            <a:lightRig rig="threePt" dir="t"/>
          </a:scene3d>
          <a:sp3d extrusionH="76200">
            <a:bevelT w="114300" h="114300"/>
            <a:extrusionClr>
              <a:schemeClr val="tx1"/>
            </a:extrusionClr>
          </a:sp3d>
          <a:extLst>
            <a:ext uri="{909E8E84-426E-40DD-AFC4-6F175D3DCCD1}">
              <a14:hiddenFill xmlns:a14="http://schemas.microsoft.com/office/drawing/2010/main">
                <a:solidFill>
                  <a:schemeClr val="accent1"/>
                </a:solidFill>
              </a14:hiddenFill>
            </a:ext>
          </a:extLst>
        </p:spPr>
      </p:pic>
      <p:sp>
        <p:nvSpPr>
          <p:cNvPr id="2" name="Content Placeholder 1"/>
          <p:cNvSpPr>
            <a:spLocks noGrp="1"/>
          </p:cNvSpPr>
          <p:nvPr>
            <p:ph idx="1"/>
          </p:nvPr>
        </p:nvSpPr>
        <p:spPr/>
        <p:txBody>
          <a:bodyPr/>
          <a:lstStyle/>
          <a:p>
            <a:pPr marL="0" indent="0">
              <a:buNone/>
            </a:pPr>
            <a:r>
              <a:rPr lang="en-US" dirty="0" smtClean="0"/>
              <a:t> </a:t>
            </a:r>
            <a:endParaRPr lang="en-US" dirty="0"/>
          </a:p>
        </p:txBody>
      </p:sp>
      <p:pic>
        <p:nvPicPr>
          <p:cNvPr id="43014" name="Picture 6"/>
          <p:cNvPicPr>
            <a:picLocks noChangeAspect="1" noChangeArrowheads="1"/>
          </p:cNvPicPr>
          <p:nvPr/>
        </p:nvPicPr>
        <p:blipFill>
          <a:blip r:embed="rId4">
            <a:extLst>
              <a:ext uri="{28A0092B-C50C-407E-A947-70E740481C1C}">
                <a14:useLocalDpi xmlns:a14="http://schemas.microsoft.com/office/drawing/2010/main" val="0"/>
              </a:ext>
            </a:extLst>
          </a:blip>
          <a:srcRect l="5614" t="55859" r="4411" b="24454"/>
          <a:stretch>
            <a:fillRect/>
          </a:stretch>
        </p:blipFill>
        <p:spPr bwMode="auto">
          <a:xfrm>
            <a:off x="228600" y="5456237"/>
            <a:ext cx="6827838" cy="1279525"/>
          </a:xfrm>
          <a:prstGeom prst="rect">
            <a:avLst/>
          </a:prstGeom>
          <a:noFill/>
          <a:ln w="1905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sp>
        <p:nvSpPr>
          <p:cNvPr id="3" name="Title 2"/>
          <p:cNvSpPr>
            <a:spLocks noGrp="1"/>
          </p:cNvSpPr>
          <p:nvPr>
            <p:ph type="title"/>
          </p:nvPr>
        </p:nvSpPr>
        <p:spPr/>
        <p:txBody>
          <a:bodyPr/>
          <a:lstStyle/>
          <a:p>
            <a:r>
              <a:rPr lang="en-US" dirty="0" smtClean="0"/>
              <a:t> </a:t>
            </a:r>
            <a:endParaRPr lang="en-US" dirty="0"/>
          </a:p>
        </p:txBody>
      </p:sp>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6333" y="4572000"/>
            <a:ext cx="155826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834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bioworksinc.com/images/products/rootshield-w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4078288" cy="552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7"/>
          <p:cNvSpPr>
            <a:spLocks noChangeArrowheads="1"/>
          </p:cNvSpPr>
          <p:nvPr/>
        </p:nvSpPr>
        <p:spPr bwMode="auto">
          <a:xfrm>
            <a:off x="3965575" y="6440488"/>
            <a:ext cx="50260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1200" b="0"/>
              <a:t>Source; www.plantproducts.com/us/images/rootshield-wp-label.pdf</a:t>
            </a:r>
          </a:p>
        </p:txBody>
      </p:sp>
      <p:pic>
        <p:nvPicPr>
          <p:cNvPr id="922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07673">
            <a:off x="4932363" y="1354138"/>
            <a:ext cx="3581400"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419600"/>
            <a:ext cx="12192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523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p:cNvPicPr>
            <a:picLocks noGrp="1" noChangeAspect="1" noChangeArrowheads="1"/>
          </p:cNvPicPr>
          <p:nvPr>
            <p:ph idx="1"/>
          </p:nvPr>
        </p:nvPicPr>
        <p:blipFill rotWithShape="1">
          <a:blip r:embed="rId2"/>
          <a:srcRect l="20381" t="16447" r="21971" b="1048"/>
          <a:stretch/>
        </p:blipFill>
        <p:spPr>
          <a:xfrm>
            <a:off x="4288866" y="1030705"/>
            <a:ext cx="4725210" cy="5795211"/>
          </a:xfrm>
          <a:ln w="34925">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pic>
        <p:nvPicPr>
          <p:cNvPr id="82946" name="Picture 2"/>
          <p:cNvPicPr>
            <a:picLocks noChangeAspect="1" noChangeArrowheads="1"/>
          </p:cNvPicPr>
          <p:nvPr/>
        </p:nvPicPr>
        <p:blipFill rotWithShape="1">
          <a:blip r:embed="rId3"/>
          <a:srcRect l="20527" t="15733" r="21254" b="1247"/>
          <a:stretch/>
        </p:blipFill>
        <p:spPr bwMode="auto">
          <a:xfrm>
            <a:off x="153987" y="152400"/>
            <a:ext cx="4418013" cy="5399088"/>
          </a:xfrm>
          <a:prstGeom prst="rect">
            <a:avLst/>
          </a:prstGeom>
          <a:noFill/>
          <a:ln w="349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 </a:t>
            </a:r>
            <a:endParaRPr lang="en-US" dirty="0"/>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276600"/>
            <a:ext cx="1858233" cy="58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689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2286000"/>
            <a:ext cx="8382000" cy="1143000"/>
          </a:xfrm>
        </p:spPr>
        <p:txBody>
          <a:bodyPr anchor="t"/>
          <a:lstStyle/>
          <a:p>
            <a:pPr eaLnBrk="1" hangingPunct="1"/>
            <a:r>
              <a:rPr lang="en-US" sz="5400" b="1" dirty="0">
                <a:solidFill>
                  <a:srgbClr val="000000"/>
                </a:solidFill>
              </a:rPr>
              <a:t>WPS Background</a:t>
            </a:r>
            <a:endParaRPr lang="en-US" altLang="en-US" sz="3600" b="1" dirty="0"/>
          </a:p>
        </p:txBody>
      </p:sp>
      <p:sp>
        <p:nvSpPr>
          <p:cNvPr id="21507" name="Rectangle 3"/>
          <p:cNvSpPr>
            <a:spLocks noGrp="1" noChangeArrowheads="1"/>
          </p:cNvSpPr>
          <p:nvPr>
            <p:ph type="body" idx="1"/>
          </p:nvPr>
        </p:nvSpPr>
        <p:spPr>
          <a:xfrm>
            <a:off x="1600200" y="3048000"/>
            <a:ext cx="6096000" cy="2057400"/>
          </a:xfrm>
        </p:spPr>
        <p:txBody>
          <a:bodyPr/>
          <a:lstStyle/>
          <a:p>
            <a:pPr marL="0" indent="0" eaLnBrk="1" hangingPunct="1">
              <a:buNone/>
            </a:pPr>
            <a:r>
              <a:rPr lang="en-US" altLang="en-US" sz="2400" dirty="0" smtClean="0"/>
              <a:t> </a:t>
            </a:r>
          </a:p>
        </p:txBody>
      </p:sp>
      <p:sp>
        <p:nvSpPr>
          <p:cNvPr id="2150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solidFill>
                  <a:srgbClr val="000000"/>
                </a:solidFill>
              </a:rPr>
              <a:t> </a:t>
            </a:r>
          </a:p>
        </p:txBody>
      </p:sp>
    </p:spTree>
    <p:extLst>
      <p:ext uri="{BB962C8B-B14F-4D97-AF65-F5344CB8AC3E}">
        <p14:creationId xmlns:p14="http://schemas.microsoft.com/office/powerpoint/2010/main" val="4249998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altLang="en-US" smtClean="0"/>
          </a:p>
        </p:txBody>
      </p:sp>
      <p:pic>
        <p:nvPicPr>
          <p:cNvPr id="94210" name="Picture 2"/>
          <p:cNvPicPr>
            <a:picLocks noGrp="1" noChangeAspect="1" noChangeArrowheads="1"/>
          </p:cNvPicPr>
          <p:nvPr>
            <p:ph idx="1"/>
          </p:nvPr>
        </p:nvPicPr>
        <p:blipFill rotWithShape="1">
          <a:blip r:embed="rId3"/>
          <a:srcRect l="22222" t="17440" r="23669" b="2195"/>
          <a:stretch/>
        </p:blipFill>
        <p:spPr>
          <a:xfrm>
            <a:off x="4953000" y="1504743"/>
            <a:ext cx="4071938" cy="5181600"/>
          </a:xfrm>
          <a:ln w="22225">
            <a:solidFill>
              <a:schemeClr val="tx2">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42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2084" t="17187" r="23690" b="3125"/>
          <a:stretch/>
        </p:blipFill>
        <p:spPr bwMode="auto">
          <a:xfrm>
            <a:off x="228600" y="152400"/>
            <a:ext cx="5181600" cy="6524978"/>
          </a:xfrm>
          <a:prstGeom prst="rect">
            <a:avLst/>
          </a:prstGeom>
          <a:noFill/>
          <a:ln w="15875">
            <a:solidFill>
              <a:schemeClr val="tx1"/>
            </a:solidFill>
            <a:miter lim="800000"/>
            <a:headEnd/>
            <a:tailEnd/>
          </a:ln>
          <a:scene3d>
            <a:camera prst="orthographicFront"/>
            <a:lightRig rig="threePt" dir="t"/>
          </a:scene3d>
          <a:sp3d extrusionH="95250" contourW="44450">
            <a:bevelT/>
            <a:extrusionClr>
              <a:schemeClr val="bg2"/>
            </a:extrusionClr>
            <a:contourClr>
              <a:schemeClr val="bg2">
                <a:lumMod val="20000"/>
                <a:lumOff val="80000"/>
              </a:schemeClr>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9463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74" y="609600"/>
            <a:ext cx="4273550" cy="5018087"/>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31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42" y="1262331"/>
            <a:ext cx="4404879" cy="54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31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33" y="3962400"/>
            <a:ext cx="12192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992095"/>
            <a:ext cx="12192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378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a:blip r:embed="rId3">
            <a:extLst>
              <a:ext uri="{28A0092B-C50C-407E-A947-70E740481C1C}">
                <a14:useLocalDpi xmlns:a14="http://schemas.microsoft.com/office/drawing/2010/main" val="0"/>
              </a:ext>
            </a:extLst>
          </a:blip>
          <a:srcRect l="22284" t="16249" r="24695" b="2188"/>
          <a:stretch>
            <a:fillRect/>
          </a:stretch>
        </p:blipFill>
        <p:spPr bwMode="auto">
          <a:xfrm rot="-322394">
            <a:off x="4768850" y="1241425"/>
            <a:ext cx="4022725" cy="5302250"/>
          </a:xfrm>
          <a:prstGeom prst="rect">
            <a:avLst/>
          </a:prstGeom>
          <a:noFill/>
          <a:ln w="222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4"/>
          <p:cNvPicPr>
            <a:picLocks noChangeAspect="1" noChangeArrowheads="1"/>
          </p:cNvPicPr>
          <p:nvPr/>
        </p:nvPicPr>
        <p:blipFill>
          <a:blip r:embed="rId4">
            <a:extLst>
              <a:ext uri="{28A0092B-C50C-407E-A947-70E740481C1C}">
                <a14:useLocalDpi xmlns:a14="http://schemas.microsoft.com/office/drawing/2010/main" val="0"/>
              </a:ext>
            </a:extLst>
          </a:blip>
          <a:srcRect l="22284" t="16484" r="24695" b="2892"/>
          <a:stretch>
            <a:fillRect/>
          </a:stretch>
        </p:blipFill>
        <p:spPr bwMode="auto">
          <a:xfrm rot="183761">
            <a:off x="2667000" y="1736725"/>
            <a:ext cx="4022725" cy="524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2" name="Title 1"/>
          <p:cNvSpPr>
            <a:spLocks noGrp="1"/>
          </p:cNvSpPr>
          <p:nvPr>
            <p:ph type="title"/>
          </p:nvPr>
        </p:nvSpPr>
        <p:spPr>
          <a:xfrm>
            <a:off x="898525" y="-20638"/>
            <a:ext cx="8229600" cy="838201"/>
          </a:xfrm>
        </p:spPr>
        <p:txBody>
          <a:bodyPr/>
          <a:lstStyle/>
          <a:p>
            <a:r>
              <a:rPr lang="en-US" altLang="en-US" dirty="0" smtClean="0"/>
              <a:t> </a:t>
            </a:r>
          </a:p>
        </p:txBody>
      </p:sp>
      <p:pic>
        <p:nvPicPr>
          <p:cNvPr id="7173"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22223" t="16763" r="24248" b="1518"/>
          <a:stretch>
            <a:fillRect/>
          </a:stretch>
        </p:blipFill>
        <p:spPr>
          <a:xfrm rot="21374250">
            <a:off x="320675" y="1309688"/>
            <a:ext cx="4038600" cy="5283200"/>
          </a:xfr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5660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5715000" y="2514600"/>
            <a:ext cx="2667000" cy="838200"/>
          </a:xfrm>
        </p:spPr>
        <p:txBody>
          <a:bodyPr/>
          <a:lstStyle/>
          <a:p>
            <a:r>
              <a:rPr lang="en-US" altLang="en-US" smtClean="0"/>
              <a:t>OMRI listed EPA REG NJ license npr HE respirator when mix</a:t>
            </a:r>
          </a:p>
        </p:txBody>
      </p:sp>
      <p:pic>
        <p:nvPicPr>
          <p:cNvPr id="90114" name="Picture 2"/>
          <p:cNvPicPr>
            <a:picLocks noGrp="1" noChangeAspect="1" noChangeArrowheads="1"/>
          </p:cNvPicPr>
          <p:nvPr>
            <p:ph idx="1"/>
          </p:nvPr>
        </p:nvPicPr>
        <p:blipFill rotWithShape="1">
          <a:blip r:embed="rId3"/>
          <a:srcRect l="33507" t="37362" r="36690" b="18403"/>
          <a:stretch/>
        </p:blipFill>
        <p:spPr>
          <a:xfrm>
            <a:off x="381000" y="1020763"/>
            <a:ext cx="4343400" cy="5524500"/>
          </a:xfrm>
          <a:ln w="1905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9700" name="Picture 3"/>
          <p:cNvPicPr>
            <a:picLocks noChangeAspect="1" noChangeArrowheads="1"/>
          </p:cNvPicPr>
          <p:nvPr/>
        </p:nvPicPr>
        <p:blipFill>
          <a:blip r:embed="rId4"/>
          <a:srcRect l="17667" t="39687" r="38551" b="19296"/>
          <a:stretch>
            <a:fillRect/>
          </a:stretch>
        </p:blipFill>
        <p:spPr bwMode="auto">
          <a:xfrm>
            <a:off x="4419600" y="1676400"/>
            <a:ext cx="4176713" cy="3352800"/>
          </a:xfrm>
          <a:prstGeom prst="rect">
            <a:avLst/>
          </a:prstGeom>
          <a:noFill/>
          <a:ln w="9525">
            <a:solidFill>
              <a:srgbClr val="007434"/>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638800" y="6407150"/>
            <a:ext cx="4572000" cy="276225"/>
          </a:xfrm>
          <a:prstGeom prst="rect">
            <a:avLst/>
          </a:prstGeom>
        </p:spPr>
        <p:txBody>
          <a:bodyPr>
            <a:spAutoFit/>
          </a:bodyPr>
          <a:lstStyle/>
          <a:p>
            <a:pPr eaLnBrk="1" hangingPunct="1">
              <a:defRPr/>
            </a:pPr>
            <a:r>
              <a:rPr lang="en-US" sz="1200" b="0" i="1" dirty="0">
                <a:solidFill>
                  <a:schemeClr val="accent6"/>
                </a:solidFill>
                <a:latin typeface="Arial" charset="0"/>
                <a:cs typeface="Arial" charset="0"/>
              </a:rPr>
              <a:t>Source: www.sipcamadvan.com/contans-wg</a:t>
            </a:r>
          </a:p>
        </p:txBody>
      </p:sp>
    </p:spTree>
    <p:extLst>
      <p:ext uri="{BB962C8B-B14F-4D97-AF65-F5344CB8AC3E}">
        <p14:creationId xmlns:p14="http://schemas.microsoft.com/office/powerpoint/2010/main" val="2387625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4829175" cy="537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
        <p:nvSpPr>
          <p:cNvPr id="23555" name="TextBox 1"/>
          <p:cNvSpPr txBox="1">
            <a:spLocks noChangeArrowheads="1"/>
          </p:cNvSpPr>
          <p:nvPr/>
        </p:nvSpPr>
        <p:spPr bwMode="auto">
          <a:xfrm>
            <a:off x="5222838" y="1905000"/>
            <a:ext cx="38503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200">
                <a:solidFill>
                  <a:schemeClr val="tx2"/>
                </a:solidFill>
                <a:latin typeface="Verdana" panose="020B0604030504040204" pitchFamily="34" charset="0"/>
              </a:defRPr>
            </a:lvl1pPr>
            <a:lvl2pPr marL="742950" indent="-285750">
              <a:spcBef>
                <a:spcPct val="20000"/>
              </a:spcBef>
              <a:buChar char="–"/>
              <a:defRPr sz="2000">
                <a:solidFill>
                  <a:schemeClr val="tx2"/>
                </a:solidFill>
                <a:latin typeface="Verdana" panose="020B0604030504040204" pitchFamily="34" charset="0"/>
              </a:defRPr>
            </a:lvl2pPr>
            <a:lvl3pPr marL="1143000" indent="-228600">
              <a:spcBef>
                <a:spcPct val="20000"/>
              </a:spcBef>
              <a:buChar char="•"/>
              <a:defRPr>
                <a:solidFill>
                  <a:schemeClr val="tx2"/>
                </a:solidFill>
                <a:latin typeface="Verdana" panose="020B0604030504040204" pitchFamily="34" charset="0"/>
              </a:defRPr>
            </a:lvl3pPr>
            <a:lvl4pPr marL="1600200" indent="-228600">
              <a:spcBef>
                <a:spcPct val="20000"/>
              </a:spcBef>
              <a:buChar char="–"/>
              <a:defRPr sz="1600">
                <a:solidFill>
                  <a:schemeClr val="tx2"/>
                </a:solidFill>
                <a:latin typeface="Verdana" panose="020B0604030504040204" pitchFamily="34" charset="0"/>
              </a:defRPr>
            </a:lvl4pPr>
            <a:lvl5pPr marL="2057400" indent="-228600">
              <a:spcBef>
                <a:spcPct val="20000"/>
              </a:spcBef>
              <a:buChar char="»"/>
              <a:defRPr sz="1400">
                <a:solidFill>
                  <a:schemeClr val="tx2"/>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2"/>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2"/>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2"/>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2"/>
                </a:solidFill>
                <a:latin typeface="Verdana" panose="020B0604030504040204" pitchFamily="34" charset="0"/>
              </a:defRPr>
            </a:lvl9pPr>
          </a:lstStyle>
          <a:p>
            <a:pPr eaLnBrk="1" hangingPunct="1">
              <a:spcBef>
                <a:spcPct val="0"/>
              </a:spcBef>
              <a:buFontTx/>
              <a:buNone/>
            </a:pPr>
            <a:r>
              <a:rPr lang="en-US" altLang="en-US" sz="1800" dirty="0">
                <a:solidFill>
                  <a:schemeClr val="tx1"/>
                </a:solidFill>
                <a:latin typeface="Arial" panose="020B0604020202020204" pitchFamily="34" charset="0"/>
              </a:rPr>
              <a:t>OMRI Listed </a:t>
            </a:r>
          </a:p>
          <a:p>
            <a:pPr eaLnBrk="1" hangingPunct="1">
              <a:spcBef>
                <a:spcPct val="0"/>
              </a:spcBef>
              <a:buFontTx/>
              <a:buNone/>
            </a:pPr>
            <a:r>
              <a:rPr lang="en-US" altLang="en-US" sz="1800" dirty="0">
                <a:solidFill>
                  <a:schemeClr val="tx1"/>
                </a:solidFill>
                <a:latin typeface="Arial" panose="020B0604020202020204" pitchFamily="34" charset="0"/>
              </a:rPr>
              <a:t>25b - no EPA Registration</a:t>
            </a:r>
          </a:p>
          <a:p>
            <a:pPr eaLnBrk="1" hangingPunct="1">
              <a:spcBef>
                <a:spcPct val="0"/>
              </a:spcBef>
              <a:buFontTx/>
              <a:buNone/>
            </a:pPr>
            <a:r>
              <a:rPr lang="en-US" altLang="en-US" sz="1800" dirty="0" smtClean="0">
                <a:solidFill>
                  <a:schemeClr val="tx1"/>
                </a:solidFill>
                <a:latin typeface="Arial" panose="020B0604020202020204" pitchFamily="34" charset="0"/>
              </a:rPr>
              <a:t>Not </a:t>
            </a:r>
            <a:r>
              <a:rPr lang="en-US" altLang="en-US" sz="1800" dirty="0">
                <a:solidFill>
                  <a:schemeClr val="tx1"/>
                </a:solidFill>
                <a:latin typeface="Arial" panose="020B0604020202020204" pitchFamily="34" charset="0"/>
              </a:rPr>
              <a:t>WPS-labeled</a:t>
            </a:r>
          </a:p>
        </p:txBody>
      </p:sp>
      <p:pic>
        <p:nvPicPr>
          <p:cNvPr id="235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15543" t="22501" r="9833" b="16719"/>
          <a:stretch>
            <a:fillRect/>
          </a:stretch>
        </p:blipFill>
        <p:spPr bwMode="auto">
          <a:xfrm>
            <a:off x="5257800" y="3276600"/>
            <a:ext cx="3533775"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85775" y="6443663"/>
            <a:ext cx="4572000" cy="261937"/>
          </a:xfrm>
          <a:prstGeom prst="rect">
            <a:avLst/>
          </a:prstGeom>
        </p:spPr>
        <p:txBody>
          <a:bodyPr>
            <a:spAutoFit/>
          </a:bodyPr>
          <a:lstStyle/>
          <a:p>
            <a:pPr eaLnBrk="1" hangingPunct="1">
              <a:defRPr/>
            </a:pPr>
            <a:r>
              <a:rPr lang="en-US" sz="1050" b="0" dirty="0">
                <a:solidFill>
                  <a:schemeClr val="accent6"/>
                </a:solidFill>
                <a:latin typeface="Arial" charset="0"/>
                <a:cs typeface="Arial" charset="0"/>
              </a:rPr>
              <a:t>http://www.brandt.co/Portals/0/PDFs/Insecticides/Ecotec-Label.pdf</a:t>
            </a:r>
          </a:p>
        </p:txBody>
      </p:sp>
    </p:spTree>
    <p:extLst>
      <p:ext uri="{BB962C8B-B14F-4D97-AF65-F5344CB8AC3E}">
        <p14:creationId xmlns:p14="http://schemas.microsoft.com/office/powerpoint/2010/main" val="188104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95400"/>
            <a:ext cx="7620000" cy="609600"/>
          </a:xfrm>
        </p:spPr>
        <p:txBody>
          <a:bodyPr/>
          <a:lstStyle/>
          <a:p>
            <a:r>
              <a:rPr lang="en-US" sz="3600" b="1" dirty="0" smtClean="0"/>
              <a:t>What is the WPS?</a:t>
            </a:r>
            <a:endParaRPr lang="en-US" sz="3600" b="1" dirty="0"/>
          </a:p>
        </p:txBody>
      </p:sp>
      <p:sp>
        <p:nvSpPr>
          <p:cNvPr id="5" name="Content Placeholder 4"/>
          <p:cNvSpPr>
            <a:spLocks noGrp="1"/>
          </p:cNvSpPr>
          <p:nvPr>
            <p:ph idx="1"/>
          </p:nvPr>
        </p:nvSpPr>
        <p:spPr>
          <a:xfrm>
            <a:off x="381000" y="2209800"/>
            <a:ext cx="7543800" cy="4389120"/>
          </a:xfrm>
        </p:spPr>
        <p:txBody>
          <a:bodyPr>
            <a:normAutofit fontScale="92500" lnSpcReduction="20000"/>
          </a:bodyPr>
          <a:lstStyle/>
          <a:p>
            <a:r>
              <a:rPr lang="en-US" dirty="0" smtClean="0"/>
              <a:t>Federal Regulation</a:t>
            </a:r>
          </a:p>
          <a:p>
            <a:r>
              <a:rPr lang="en-US" dirty="0" smtClean="0">
                <a:solidFill>
                  <a:prstClr val="black"/>
                </a:solidFill>
              </a:rPr>
              <a:t>1974 </a:t>
            </a:r>
            <a:r>
              <a:rPr lang="en-US" dirty="0">
                <a:solidFill>
                  <a:prstClr val="black"/>
                </a:solidFill>
              </a:rPr>
              <a:t>EPA published 40 CFR, Part 170   		      </a:t>
            </a:r>
            <a:r>
              <a:rPr lang="en-US" dirty="0" smtClean="0">
                <a:solidFill>
                  <a:prstClr val="black"/>
                </a:solidFill>
              </a:rPr>
              <a:t>    </a:t>
            </a:r>
            <a:endParaRPr lang="en-US" dirty="0">
              <a:solidFill>
                <a:prstClr val="black"/>
              </a:solidFill>
            </a:endParaRPr>
          </a:p>
          <a:p>
            <a:pPr marL="393192" lvl="1" indent="0" algn="ctr">
              <a:buClr>
                <a:srgbClr val="0F6FC6"/>
              </a:buClr>
              <a:buNone/>
            </a:pPr>
            <a:endParaRPr lang="en-US" i="1" dirty="0" smtClean="0">
              <a:solidFill>
                <a:prstClr val="black"/>
              </a:solidFill>
            </a:endParaRPr>
          </a:p>
          <a:p>
            <a:pPr marL="393192" lvl="1" indent="0" algn="ctr">
              <a:buClr>
                <a:srgbClr val="0F6FC6"/>
              </a:buClr>
              <a:buNone/>
            </a:pPr>
            <a:r>
              <a:rPr lang="en-US" i="1" dirty="0" smtClean="0">
                <a:solidFill>
                  <a:prstClr val="black"/>
                </a:solidFill>
              </a:rPr>
              <a:t>“</a:t>
            </a:r>
            <a:r>
              <a:rPr lang="en-US" i="1" dirty="0">
                <a:solidFill>
                  <a:prstClr val="black"/>
                </a:solidFill>
              </a:rPr>
              <a:t>A </a:t>
            </a:r>
            <a:r>
              <a:rPr lang="en-US" b="1" i="1" dirty="0">
                <a:solidFill>
                  <a:prstClr val="black"/>
                </a:solidFill>
              </a:rPr>
              <a:t>Worker Protection Standard </a:t>
            </a:r>
            <a:r>
              <a:rPr lang="en-US" i="1" dirty="0">
                <a:solidFill>
                  <a:prstClr val="black"/>
                </a:solidFill>
              </a:rPr>
              <a:t>for Agricultural Pesticides</a:t>
            </a:r>
            <a:r>
              <a:rPr lang="en-US" i="1" dirty="0" smtClean="0">
                <a:solidFill>
                  <a:prstClr val="black"/>
                </a:solidFill>
              </a:rPr>
              <a:t>”</a:t>
            </a:r>
            <a:endParaRPr lang="en-US" i="1" dirty="0">
              <a:solidFill>
                <a:prstClr val="black"/>
              </a:solidFill>
            </a:endParaRPr>
          </a:p>
          <a:p>
            <a:pPr lvl="1">
              <a:buClr>
                <a:srgbClr val="0F6FC6"/>
              </a:buClr>
              <a:buNone/>
            </a:pPr>
            <a:r>
              <a:rPr lang="en-US" i="1" dirty="0" smtClean="0">
                <a:solidFill>
                  <a:prstClr val="black"/>
                </a:solidFill>
              </a:rPr>
              <a:t> </a:t>
            </a:r>
          </a:p>
          <a:p>
            <a:pPr lvl="0"/>
            <a:r>
              <a:rPr lang="en-US" dirty="0" smtClean="0">
                <a:solidFill>
                  <a:prstClr val="black"/>
                </a:solidFill>
              </a:rPr>
              <a:t>Rule </a:t>
            </a:r>
            <a:r>
              <a:rPr lang="en-US" dirty="0">
                <a:solidFill>
                  <a:prstClr val="black"/>
                </a:solidFill>
              </a:rPr>
              <a:t>is </a:t>
            </a:r>
            <a:r>
              <a:rPr lang="en-US" dirty="0" smtClean="0">
                <a:solidFill>
                  <a:prstClr val="black"/>
                </a:solidFill>
              </a:rPr>
              <a:t>intended to </a:t>
            </a:r>
            <a:r>
              <a:rPr lang="en-US" dirty="0">
                <a:solidFill>
                  <a:prstClr val="black"/>
                </a:solidFill>
              </a:rPr>
              <a:t>reduce the risks of illness or </a:t>
            </a:r>
            <a:r>
              <a:rPr lang="en-US" dirty="0" smtClean="0">
                <a:solidFill>
                  <a:prstClr val="black"/>
                </a:solidFill>
              </a:rPr>
              <a:t>injury to </a:t>
            </a:r>
            <a:r>
              <a:rPr lang="en-US" dirty="0">
                <a:solidFill>
                  <a:prstClr val="black"/>
                </a:solidFill>
              </a:rPr>
              <a:t>workers and handlers resulting </a:t>
            </a:r>
            <a:r>
              <a:rPr lang="en-US" dirty="0" smtClean="0">
                <a:solidFill>
                  <a:prstClr val="black"/>
                </a:solidFill>
              </a:rPr>
              <a:t>from occupational </a:t>
            </a:r>
            <a:r>
              <a:rPr lang="en-US" dirty="0">
                <a:solidFill>
                  <a:prstClr val="black"/>
                </a:solidFill>
              </a:rPr>
              <a:t>exposures to </a:t>
            </a:r>
            <a:r>
              <a:rPr lang="en-US" dirty="0" smtClean="0">
                <a:solidFill>
                  <a:prstClr val="black"/>
                </a:solidFill>
              </a:rPr>
              <a:t>pesticides in the production of agricultural plants</a:t>
            </a:r>
          </a:p>
          <a:p>
            <a:pPr lvl="0"/>
            <a:r>
              <a:rPr lang="en-US" dirty="0" smtClean="0">
                <a:solidFill>
                  <a:prstClr val="black"/>
                </a:solidFill>
              </a:rPr>
              <a:t>Rule </a:t>
            </a:r>
            <a:r>
              <a:rPr lang="en-US" dirty="0">
                <a:solidFill>
                  <a:prstClr val="black"/>
                </a:solidFill>
              </a:rPr>
              <a:t>was Revised in 1992 with Amendments </a:t>
            </a:r>
            <a:r>
              <a:rPr lang="en-US" dirty="0" smtClean="0">
                <a:solidFill>
                  <a:prstClr val="black"/>
                </a:solidFill>
              </a:rPr>
              <a:t>added in 1995, 1996, and 2004. </a:t>
            </a:r>
            <a:endParaRPr lang="en-US" i="1" dirty="0">
              <a:solidFill>
                <a:prstClr val="black"/>
              </a:solidFill>
            </a:endParaRPr>
          </a:p>
        </p:txBody>
      </p:sp>
      <p:pic>
        <p:nvPicPr>
          <p:cNvPr id="6" name="Picture 5"/>
          <p:cNvPicPr>
            <a:picLocks noChangeAspect="1"/>
          </p:cNvPicPr>
          <p:nvPr/>
        </p:nvPicPr>
        <p:blipFill>
          <a:blip r:embed="rId2"/>
          <a:stretch>
            <a:fillRect/>
          </a:stretch>
        </p:blipFill>
        <p:spPr>
          <a:xfrm>
            <a:off x="7095486" y="762000"/>
            <a:ext cx="2048514" cy="2383587"/>
          </a:xfrm>
          <a:prstGeom prst="rect">
            <a:avLst/>
          </a:prstGeom>
        </p:spPr>
      </p:pic>
    </p:spTree>
    <p:extLst>
      <p:ext uri="{BB962C8B-B14F-4D97-AF65-F5344CB8AC3E}">
        <p14:creationId xmlns:p14="http://schemas.microsoft.com/office/powerpoint/2010/main" val="14889474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6753045" cy="762000"/>
          </a:xfrm>
        </p:spPr>
        <p:txBody>
          <a:bodyPr/>
          <a:lstStyle/>
          <a:p>
            <a:r>
              <a:rPr lang="en-US" sz="3600" b="1" dirty="0" smtClean="0"/>
              <a:t>Revised WPS Rule </a:t>
            </a:r>
            <a:endParaRPr lang="en-US" sz="3600" b="1" dirty="0"/>
          </a:p>
        </p:txBody>
      </p:sp>
      <p:sp>
        <p:nvSpPr>
          <p:cNvPr id="3" name="Content Placeholder 2"/>
          <p:cNvSpPr>
            <a:spLocks noGrp="1"/>
          </p:cNvSpPr>
          <p:nvPr>
            <p:ph idx="1"/>
          </p:nvPr>
        </p:nvSpPr>
        <p:spPr>
          <a:xfrm>
            <a:off x="609600" y="2514600"/>
            <a:ext cx="8382000" cy="3931920"/>
          </a:xfrm>
        </p:spPr>
        <p:txBody>
          <a:bodyPr>
            <a:normAutofit/>
          </a:bodyPr>
          <a:lstStyle/>
          <a:p>
            <a:r>
              <a:rPr lang="en-US" sz="3600" dirty="0" smtClean="0"/>
              <a:t>Published in Federal Register November 2, 2015</a:t>
            </a:r>
          </a:p>
          <a:p>
            <a:r>
              <a:rPr lang="en-US" sz="3600" dirty="0" smtClean="0"/>
              <a:t>MOST new rule requirements go into effect </a:t>
            </a:r>
            <a:r>
              <a:rPr lang="en-US" sz="3400" b="1" dirty="0" smtClean="0"/>
              <a:t>January 2, 2017</a:t>
            </a:r>
          </a:p>
          <a:p>
            <a:pPr lvl="0"/>
            <a:r>
              <a:rPr lang="en-US" sz="3400" dirty="0" smtClean="0"/>
              <a:t>A few requirements are delayed until </a:t>
            </a:r>
            <a:r>
              <a:rPr lang="en-US" sz="3400" b="1" dirty="0">
                <a:solidFill>
                  <a:srgbClr val="000000"/>
                </a:solidFill>
              </a:rPr>
              <a:t>January </a:t>
            </a:r>
            <a:r>
              <a:rPr lang="en-US" sz="3400" b="1" dirty="0" smtClean="0">
                <a:solidFill>
                  <a:srgbClr val="000000"/>
                </a:solidFill>
              </a:rPr>
              <a:t>2, 2018</a:t>
            </a:r>
            <a:endParaRPr lang="en-US" sz="3100" dirty="0" smtClean="0"/>
          </a:p>
          <a:p>
            <a:pPr lvl="2"/>
            <a:endParaRPr lang="en-US" sz="3100" dirty="0"/>
          </a:p>
        </p:txBody>
      </p:sp>
      <p:pic>
        <p:nvPicPr>
          <p:cNvPr id="4" name="Picture 3"/>
          <p:cNvPicPr>
            <a:picLocks noChangeAspect="1"/>
          </p:cNvPicPr>
          <p:nvPr/>
        </p:nvPicPr>
        <p:blipFill>
          <a:blip r:embed="rId2"/>
          <a:stretch>
            <a:fillRect/>
          </a:stretch>
        </p:blipFill>
        <p:spPr>
          <a:xfrm>
            <a:off x="7239000" y="761999"/>
            <a:ext cx="1817456" cy="2112525"/>
          </a:xfrm>
          <a:prstGeom prst="rect">
            <a:avLst/>
          </a:prstGeom>
        </p:spPr>
      </p:pic>
    </p:spTree>
    <p:extLst>
      <p:ext uri="{BB962C8B-B14F-4D97-AF65-F5344CB8AC3E}">
        <p14:creationId xmlns:p14="http://schemas.microsoft.com/office/powerpoint/2010/main" val="5543167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685800" y="836613"/>
            <a:ext cx="7620000" cy="990600"/>
          </a:xfrm>
        </p:spPr>
        <p:txBody>
          <a:bodyPr/>
          <a:lstStyle/>
          <a:p>
            <a:r>
              <a:rPr lang="en-US" altLang="en-US" sz="3600" b="1" dirty="0"/>
              <a:t>What is a pesticide?</a:t>
            </a:r>
          </a:p>
        </p:txBody>
      </p:sp>
      <p:sp>
        <p:nvSpPr>
          <p:cNvPr id="188419" name="Rectangle 3"/>
          <p:cNvSpPr>
            <a:spLocks noGrp="1" noChangeArrowheads="1"/>
          </p:cNvSpPr>
          <p:nvPr>
            <p:ph type="body" idx="1"/>
          </p:nvPr>
        </p:nvSpPr>
        <p:spPr>
          <a:xfrm>
            <a:off x="228600" y="1827212"/>
            <a:ext cx="8640763" cy="4268787"/>
          </a:xfrm>
        </p:spPr>
        <p:txBody>
          <a:bodyPr/>
          <a:lstStyle/>
          <a:p>
            <a:pPr>
              <a:lnSpc>
                <a:spcPct val="90000"/>
              </a:lnSpc>
            </a:pPr>
            <a:r>
              <a:rPr lang="en-US" altLang="en-US" sz="2800" dirty="0"/>
              <a:t>Any substance or mixture of substances </a:t>
            </a:r>
            <a:r>
              <a:rPr lang="en-US" altLang="en-US" sz="2800" b="1" dirty="0"/>
              <a:t>intended for:</a:t>
            </a:r>
          </a:p>
          <a:p>
            <a:pPr lvl="1">
              <a:lnSpc>
                <a:spcPct val="90000"/>
              </a:lnSpc>
            </a:pPr>
            <a:r>
              <a:rPr lang="en-US" altLang="en-US" sz="2400" dirty="0"/>
              <a:t>preventing,</a:t>
            </a:r>
          </a:p>
          <a:p>
            <a:pPr lvl="1">
              <a:lnSpc>
                <a:spcPct val="90000"/>
              </a:lnSpc>
            </a:pPr>
            <a:r>
              <a:rPr lang="en-US" altLang="en-US" sz="2400" dirty="0"/>
              <a:t>destroying,</a:t>
            </a:r>
          </a:p>
          <a:p>
            <a:pPr lvl="1">
              <a:lnSpc>
                <a:spcPct val="90000"/>
              </a:lnSpc>
            </a:pPr>
            <a:r>
              <a:rPr lang="en-US" altLang="en-US" sz="2400" dirty="0"/>
              <a:t>repelling, or</a:t>
            </a:r>
          </a:p>
          <a:p>
            <a:pPr lvl="1">
              <a:lnSpc>
                <a:spcPct val="90000"/>
              </a:lnSpc>
            </a:pPr>
            <a:r>
              <a:rPr lang="en-US" altLang="en-US" sz="2400" dirty="0"/>
              <a:t>mitigating</a:t>
            </a:r>
            <a:br>
              <a:rPr lang="en-US" altLang="en-US" sz="2400" dirty="0"/>
            </a:br>
            <a:r>
              <a:rPr lang="en-US" altLang="en-US" sz="2400" dirty="0"/>
              <a:t/>
            </a:r>
            <a:br>
              <a:rPr lang="en-US" altLang="en-US" sz="2400" dirty="0"/>
            </a:br>
            <a:r>
              <a:rPr lang="en-US" altLang="en-US" b="1" dirty="0"/>
              <a:t>any pest</a:t>
            </a:r>
            <a:r>
              <a:rPr lang="en-US" altLang="en-US" sz="2400" b="1" dirty="0"/>
              <a:t/>
            </a:r>
            <a:br>
              <a:rPr lang="en-US" altLang="en-US" sz="2400" b="1" dirty="0"/>
            </a:br>
            <a:endParaRPr lang="en-US" altLang="en-US" sz="2400" b="1" dirty="0"/>
          </a:p>
          <a:p>
            <a:pPr>
              <a:lnSpc>
                <a:spcPct val="90000"/>
              </a:lnSpc>
            </a:pPr>
            <a:r>
              <a:rPr lang="en-US" altLang="en-US" sz="2800" b="1" dirty="0"/>
              <a:t>Or, </a:t>
            </a:r>
            <a:r>
              <a:rPr lang="en-US" altLang="en-US" sz="2800" dirty="0"/>
              <a:t>any plant regulator, defoliant or desiccant.</a:t>
            </a:r>
            <a:br>
              <a:rPr lang="en-US" altLang="en-US" sz="2800" dirty="0"/>
            </a:br>
            <a:endParaRPr lang="en-US" altLang="en-US" sz="2800" dirty="0"/>
          </a:p>
          <a:p>
            <a:pPr>
              <a:lnSpc>
                <a:spcPct val="90000"/>
              </a:lnSpc>
            </a:pPr>
            <a:r>
              <a:rPr lang="en-US" altLang="en-US" sz="2800" b="1" dirty="0"/>
              <a:t>Does not include fertilizers or nutrients</a:t>
            </a:r>
          </a:p>
        </p:txBody>
      </p:sp>
      <p:pic>
        <p:nvPicPr>
          <p:cNvPr id="18842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4011088"/>
            <a:ext cx="666750" cy="909638"/>
          </a:xfrm>
          <a:prstGeom prst="rect">
            <a:avLst/>
          </a:prstGeom>
          <a:noFill/>
          <a:extLst>
            <a:ext uri="{909E8E84-426E-40DD-AFC4-6F175D3DCCD1}">
              <a14:hiddenFill xmlns:a14="http://schemas.microsoft.com/office/drawing/2010/main">
                <a:solidFill>
                  <a:srgbClr val="FFFFFF"/>
                </a:solidFill>
              </a14:hiddenFill>
            </a:ext>
          </a:extLst>
        </p:spPr>
      </p:pic>
      <p:pic>
        <p:nvPicPr>
          <p:cNvPr id="1884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8871" y="2820987"/>
            <a:ext cx="676275" cy="912813"/>
          </a:xfrm>
          <a:prstGeom prst="rect">
            <a:avLst/>
          </a:prstGeom>
          <a:noFill/>
          <a:extLst>
            <a:ext uri="{909E8E84-426E-40DD-AFC4-6F175D3DCCD1}">
              <a14:hiddenFill xmlns:a14="http://schemas.microsoft.com/office/drawing/2010/main">
                <a:solidFill>
                  <a:srgbClr val="FFFFFF"/>
                </a:solidFill>
              </a14:hiddenFill>
            </a:ext>
          </a:extLst>
        </p:spPr>
      </p:pic>
      <p:pic>
        <p:nvPicPr>
          <p:cNvPr id="18842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177" y="2857500"/>
            <a:ext cx="841375" cy="917575"/>
          </a:xfrm>
          <a:prstGeom prst="rect">
            <a:avLst/>
          </a:prstGeom>
          <a:noFill/>
          <a:extLst>
            <a:ext uri="{909E8E84-426E-40DD-AFC4-6F175D3DCCD1}">
              <a14:hiddenFill xmlns:a14="http://schemas.microsoft.com/office/drawing/2010/main">
                <a:solidFill>
                  <a:srgbClr val="FFFFFF"/>
                </a:solidFill>
              </a14:hiddenFill>
            </a:ext>
          </a:extLst>
        </p:spPr>
      </p:pic>
      <p:pic>
        <p:nvPicPr>
          <p:cNvPr id="188427"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6784" y="3660775"/>
            <a:ext cx="69215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8428"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l="8209" t="5200" r="10597" b="6114"/>
          <a:stretch>
            <a:fillRect/>
          </a:stretch>
        </p:blipFill>
        <p:spPr bwMode="auto">
          <a:xfrm>
            <a:off x="5181600" y="2820987"/>
            <a:ext cx="69373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1971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47738" y="1093788"/>
            <a:ext cx="7620000" cy="990600"/>
          </a:xfrm>
        </p:spPr>
        <p:txBody>
          <a:bodyPr/>
          <a:lstStyle/>
          <a:p>
            <a:r>
              <a:rPr lang="en-US" altLang="en-US" sz="3600" b="1" dirty="0"/>
              <a:t>What are pesticides?</a:t>
            </a:r>
          </a:p>
        </p:txBody>
      </p:sp>
      <p:sp>
        <p:nvSpPr>
          <p:cNvPr id="17411" name="Rectangle 3"/>
          <p:cNvSpPr>
            <a:spLocks noGrp="1" noChangeArrowheads="1"/>
          </p:cNvSpPr>
          <p:nvPr>
            <p:ph type="body" idx="1"/>
          </p:nvPr>
        </p:nvSpPr>
        <p:spPr>
          <a:xfrm>
            <a:off x="685800" y="2362200"/>
            <a:ext cx="7772400" cy="3733800"/>
          </a:xfrm>
        </p:spPr>
        <p:txBody>
          <a:bodyPr/>
          <a:lstStyle/>
          <a:p>
            <a:r>
              <a:rPr lang="en-US" altLang="en-US" dirty="0"/>
              <a:t>Insecticides</a:t>
            </a:r>
            <a:r>
              <a:rPr lang="en-US" altLang="en-US" i="1" dirty="0"/>
              <a:t>				</a:t>
            </a:r>
            <a:r>
              <a:rPr lang="en-US" altLang="en-US" dirty="0"/>
              <a:t/>
            </a:r>
            <a:br>
              <a:rPr lang="en-US" altLang="en-US" dirty="0"/>
            </a:br>
            <a:endParaRPr lang="en-US" altLang="en-US" dirty="0"/>
          </a:p>
          <a:p>
            <a:r>
              <a:rPr lang="en-US" altLang="en-US" dirty="0"/>
              <a:t>Botanicals	</a:t>
            </a:r>
            <a:br>
              <a:rPr lang="en-US" altLang="en-US" dirty="0"/>
            </a:br>
            <a:endParaRPr lang="en-US" altLang="en-US" dirty="0"/>
          </a:p>
          <a:p>
            <a:r>
              <a:rPr lang="en-US" altLang="en-US" dirty="0"/>
              <a:t>Biological controls 				</a:t>
            </a:r>
            <a:br>
              <a:rPr lang="en-US" altLang="en-US" dirty="0"/>
            </a:br>
            <a:endParaRPr lang="en-US" altLang="en-US" dirty="0"/>
          </a:p>
          <a:p>
            <a:r>
              <a:rPr lang="en-US" altLang="en-US" dirty="0"/>
              <a:t>Deer and rabbit repellents	</a:t>
            </a:r>
          </a:p>
        </p:txBody>
      </p:sp>
      <p:pic>
        <p:nvPicPr>
          <p:cNvPr id="17426"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0032" y="4953000"/>
            <a:ext cx="133191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1479" y="3992683"/>
            <a:ext cx="112395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027" y="2203330"/>
            <a:ext cx="116681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9"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8290" y="2025770"/>
            <a:ext cx="1293417" cy="1689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8790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03395" y="984250"/>
            <a:ext cx="7620000" cy="990600"/>
          </a:xfrm>
        </p:spPr>
        <p:txBody>
          <a:bodyPr/>
          <a:lstStyle/>
          <a:p>
            <a:r>
              <a:rPr lang="en-US" altLang="en-US" sz="3600" b="1" dirty="0"/>
              <a:t>What are pesticides?</a:t>
            </a:r>
          </a:p>
        </p:txBody>
      </p:sp>
      <p:sp>
        <p:nvSpPr>
          <p:cNvPr id="16387" name="Rectangle 3"/>
          <p:cNvSpPr>
            <a:spLocks noGrp="1" noChangeArrowheads="1"/>
          </p:cNvSpPr>
          <p:nvPr>
            <p:ph type="body" idx="1"/>
          </p:nvPr>
        </p:nvSpPr>
        <p:spPr>
          <a:xfrm>
            <a:off x="533401" y="2133600"/>
            <a:ext cx="5029199" cy="4343400"/>
          </a:xfrm>
        </p:spPr>
        <p:txBody>
          <a:bodyPr/>
          <a:lstStyle/>
          <a:p>
            <a:r>
              <a:rPr lang="en-US" altLang="en-US" dirty="0"/>
              <a:t>Disinfectants &amp; bleaches	</a:t>
            </a:r>
            <a:br>
              <a:rPr lang="en-US" altLang="en-US" dirty="0"/>
            </a:br>
            <a:endParaRPr lang="en-US" altLang="en-US" dirty="0"/>
          </a:p>
          <a:p>
            <a:r>
              <a:rPr lang="en-US" altLang="en-US" dirty="0"/>
              <a:t>Herbicides				</a:t>
            </a:r>
          </a:p>
          <a:p>
            <a:r>
              <a:rPr lang="en-US" altLang="en-US" dirty="0"/>
              <a:t>Rat &amp; mouse baits	</a:t>
            </a:r>
            <a:r>
              <a:rPr lang="en-US" altLang="en-US" i="1" dirty="0"/>
              <a:t/>
            </a:r>
            <a:br>
              <a:rPr lang="en-US" altLang="en-US" i="1" dirty="0"/>
            </a:br>
            <a:endParaRPr lang="en-US" altLang="en-US" i="1" dirty="0"/>
          </a:p>
          <a:p>
            <a:r>
              <a:rPr lang="en-US" altLang="en-US" dirty="0"/>
              <a:t>Fungicides			</a:t>
            </a:r>
          </a:p>
          <a:p>
            <a:endParaRPr lang="en-US" altLang="en-US" dirty="0"/>
          </a:p>
        </p:txBody>
      </p:sp>
      <p:pic>
        <p:nvPicPr>
          <p:cNvPr id="16395"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2913" y="2667000"/>
            <a:ext cx="1335088" cy="1822450"/>
          </a:xfrm>
          <a:prstGeom prst="rect">
            <a:avLst/>
          </a:prstGeom>
          <a:noFill/>
          <a:extLst>
            <a:ext uri="{909E8E84-426E-40DD-AFC4-6F175D3DCCD1}">
              <a14:hiddenFill xmlns:a14="http://schemas.microsoft.com/office/drawing/2010/main">
                <a:solidFill>
                  <a:srgbClr val="FFFFFF"/>
                </a:solidFill>
              </a14:hiddenFill>
            </a:ext>
          </a:extLst>
        </p:spPr>
      </p:pic>
      <p:pic>
        <p:nvPicPr>
          <p:cNvPr id="1639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80695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4093" y="1905000"/>
            <a:ext cx="11430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093" y="3810000"/>
            <a:ext cx="129222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4381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44,812560570,C:\My Documents\BreezeOnline\CorePowerPoints\Ch3_Labels.ppc"/>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2756B27B-7315-4F38-8E43-C4F243D4F035}">
  <ds:schemaRefs>
    <ds:schemaRef ds:uri="ESRI.ArcGIS.Mapping.OfficeIntegration.PowerPointInfo"/>
  </ds:schemaRefs>
</ds:datastoreItem>
</file>

<file path=customXml/itemProps10.xml><?xml version="1.0" encoding="utf-8"?>
<ds:datastoreItem xmlns:ds="http://schemas.openxmlformats.org/officeDocument/2006/customXml" ds:itemID="{847D0329-5F85-4CB1-8AF5-544E0AEDB998}">
  <ds:schemaRefs>
    <ds:schemaRef ds:uri="ESRI.ArcGIS.Mapping.OfficeIntegration.PowerPointInfo"/>
  </ds:schemaRefs>
</ds:datastoreItem>
</file>

<file path=customXml/itemProps100.xml><?xml version="1.0" encoding="utf-8"?>
<ds:datastoreItem xmlns:ds="http://schemas.openxmlformats.org/officeDocument/2006/customXml" ds:itemID="{ABC8EB84-3B85-407E-952E-D1E11870645E}">
  <ds:schemaRefs>
    <ds:schemaRef ds:uri="ESRI.ArcGIS.Mapping.OfficeIntegration.PowerPointInfo"/>
  </ds:schemaRefs>
</ds:datastoreItem>
</file>

<file path=customXml/itemProps101.xml><?xml version="1.0" encoding="utf-8"?>
<ds:datastoreItem xmlns:ds="http://schemas.openxmlformats.org/officeDocument/2006/customXml" ds:itemID="{31C661CA-FFB3-4BBF-A04C-1DAFEB7AC9B6}">
  <ds:schemaRefs>
    <ds:schemaRef ds:uri="ESRI.ArcGIS.Mapping.OfficeIntegration.PowerPointInfo"/>
  </ds:schemaRefs>
</ds:datastoreItem>
</file>

<file path=customXml/itemProps102.xml><?xml version="1.0" encoding="utf-8"?>
<ds:datastoreItem xmlns:ds="http://schemas.openxmlformats.org/officeDocument/2006/customXml" ds:itemID="{AEA004E4-CB94-43CB-AB0D-6BAEB0019341}">
  <ds:schemaRefs>
    <ds:schemaRef ds:uri="ESRI.ArcGIS.Mapping.OfficeIntegration.PowerPointInfo"/>
  </ds:schemaRefs>
</ds:datastoreItem>
</file>

<file path=customXml/itemProps103.xml><?xml version="1.0" encoding="utf-8"?>
<ds:datastoreItem xmlns:ds="http://schemas.openxmlformats.org/officeDocument/2006/customXml" ds:itemID="{8E83956B-0379-4F01-879E-C08FE3D87B8F}">
  <ds:schemaRefs>
    <ds:schemaRef ds:uri="ESRI.ArcGIS.Mapping.OfficeIntegration.PowerPointInfo"/>
  </ds:schemaRefs>
</ds:datastoreItem>
</file>

<file path=customXml/itemProps104.xml><?xml version="1.0" encoding="utf-8"?>
<ds:datastoreItem xmlns:ds="http://schemas.openxmlformats.org/officeDocument/2006/customXml" ds:itemID="{6880EC3F-D07E-42C2-9A76-24274D7639EB}">
  <ds:schemaRefs>
    <ds:schemaRef ds:uri="ESRI.ArcGIS.Mapping.OfficeIntegration.PowerPointInfo"/>
  </ds:schemaRefs>
</ds:datastoreItem>
</file>

<file path=customXml/itemProps105.xml><?xml version="1.0" encoding="utf-8"?>
<ds:datastoreItem xmlns:ds="http://schemas.openxmlformats.org/officeDocument/2006/customXml" ds:itemID="{B53F60C3-A13D-4918-A99C-6D24888619F2}">
  <ds:schemaRefs>
    <ds:schemaRef ds:uri="ESRI.ArcGIS.Mapping.OfficeIntegration.PowerPointInfo"/>
  </ds:schemaRefs>
</ds:datastoreItem>
</file>

<file path=customXml/itemProps106.xml><?xml version="1.0" encoding="utf-8"?>
<ds:datastoreItem xmlns:ds="http://schemas.openxmlformats.org/officeDocument/2006/customXml" ds:itemID="{872B923C-4F28-409C-930D-1E5E94B41945}">
  <ds:schemaRefs>
    <ds:schemaRef ds:uri="ESRI.ArcGIS.Mapping.OfficeIntegration.PowerPointInfo"/>
  </ds:schemaRefs>
</ds:datastoreItem>
</file>

<file path=customXml/itemProps107.xml><?xml version="1.0" encoding="utf-8"?>
<ds:datastoreItem xmlns:ds="http://schemas.openxmlformats.org/officeDocument/2006/customXml" ds:itemID="{605AFAA6-9D63-4C71-8DD3-BD4809E83E84}">
  <ds:schemaRefs>
    <ds:schemaRef ds:uri="ESRI.ArcGIS.Mapping.OfficeIntegration.PowerPointInfo"/>
  </ds:schemaRefs>
</ds:datastoreItem>
</file>

<file path=customXml/itemProps108.xml><?xml version="1.0" encoding="utf-8"?>
<ds:datastoreItem xmlns:ds="http://schemas.openxmlformats.org/officeDocument/2006/customXml" ds:itemID="{EE3B6FFD-E998-45A0-9E3C-78A2F2140278}">
  <ds:schemaRefs>
    <ds:schemaRef ds:uri="ESRI.ArcGIS.Mapping.OfficeIntegration.PowerPointInfo"/>
  </ds:schemaRefs>
</ds:datastoreItem>
</file>

<file path=customXml/itemProps109.xml><?xml version="1.0" encoding="utf-8"?>
<ds:datastoreItem xmlns:ds="http://schemas.openxmlformats.org/officeDocument/2006/customXml" ds:itemID="{300059A7-A834-43DF-B503-DDDE649B868D}">
  <ds:schemaRefs>
    <ds:schemaRef ds:uri="ESRI.ArcGIS.Mapping.OfficeIntegration.PowerPointInfo"/>
  </ds:schemaRefs>
</ds:datastoreItem>
</file>

<file path=customXml/itemProps11.xml><?xml version="1.0" encoding="utf-8"?>
<ds:datastoreItem xmlns:ds="http://schemas.openxmlformats.org/officeDocument/2006/customXml" ds:itemID="{7C99ED9F-6A84-4378-86BD-6F8ED0AC43EB}">
  <ds:schemaRefs>
    <ds:schemaRef ds:uri="ESRI.ArcGIS.Mapping.OfficeIntegration.PowerPointInfo"/>
  </ds:schemaRefs>
</ds:datastoreItem>
</file>

<file path=customXml/itemProps110.xml><?xml version="1.0" encoding="utf-8"?>
<ds:datastoreItem xmlns:ds="http://schemas.openxmlformats.org/officeDocument/2006/customXml" ds:itemID="{6559BA87-F5B9-4F76-870B-7E9D1622ED00}">
  <ds:schemaRefs>
    <ds:schemaRef ds:uri="ESRI.ArcGIS.Mapping.OfficeIntegration.PowerPointInfo"/>
  </ds:schemaRefs>
</ds:datastoreItem>
</file>

<file path=customXml/itemProps111.xml><?xml version="1.0" encoding="utf-8"?>
<ds:datastoreItem xmlns:ds="http://schemas.openxmlformats.org/officeDocument/2006/customXml" ds:itemID="{EE285A27-83DD-4806-A099-1EEB3FAAC483}">
  <ds:schemaRefs>
    <ds:schemaRef ds:uri="ESRI.ArcGIS.Mapping.OfficeIntegration.PowerPointInfo"/>
  </ds:schemaRefs>
</ds:datastoreItem>
</file>

<file path=customXml/itemProps112.xml><?xml version="1.0" encoding="utf-8"?>
<ds:datastoreItem xmlns:ds="http://schemas.openxmlformats.org/officeDocument/2006/customXml" ds:itemID="{0EEC568A-8697-4B0F-9773-97C95B6FD6B9}">
  <ds:schemaRefs>
    <ds:schemaRef ds:uri="ESRI.ArcGIS.Mapping.OfficeIntegration.PowerPointInfo"/>
  </ds:schemaRefs>
</ds:datastoreItem>
</file>

<file path=customXml/itemProps113.xml><?xml version="1.0" encoding="utf-8"?>
<ds:datastoreItem xmlns:ds="http://schemas.openxmlformats.org/officeDocument/2006/customXml" ds:itemID="{ED631B90-AE1F-4DED-BACE-E1A2B81C018E}">
  <ds:schemaRefs>
    <ds:schemaRef ds:uri="ESRI.ArcGIS.Mapping.OfficeIntegration.PowerPointInfo"/>
  </ds:schemaRefs>
</ds:datastoreItem>
</file>

<file path=customXml/itemProps114.xml><?xml version="1.0" encoding="utf-8"?>
<ds:datastoreItem xmlns:ds="http://schemas.openxmlformats.org/officeDocument/2006/customXml" ds:itemID="{4F4A7220-1E17-40CD-8B53-4AAEA7291562}">
  <ds:schemaRefs>
    <ds:schemaRef ds:uri="ESRI.ArcGIS.Mapping.OfficeIntegration.PowerPointInfo"/>
  </ds:schemaRefs>
</ds:datastoreItem>
</file>

<file path=customXml/itemProps115.xml><?xml version="1.0" encoding="utf-8"?>
<ds:datastoreItem xmlns:ds="http://schemas.openxmlformats.org/officeDocument/2006/customXml" ds:itemID="{2EBFE5B4-14AB-4F83-82A2-6465E6D9C6A4}">
  <ds:schemaRefs>
    <ds:schemaRef ds:uri="ESRI.ArcGIS.Mapping.OfficeIntegration.PowerPointInfo"/>
  </ds:schemaRefs>
</ds:datastoreItem>
</file>

<file path=customXml/itemProps116.xml><?xml version="1.0" encoding="utf-8"?>
<ds:datastoreItem xmlns:ds="http://schemas.openxmlformats.org/officeDocument/2006/customXml" ds:itemID="{9A4494A7-D098-42DF-83B4-B46E336FC076}">
  <ds:schemaRefs>
    <ds:schemaRef ds:uri="ESRI.ArcGIS.Mapping.OfficeIntegration.PowerPointInfo"/>
  </ds:schemaRefs>
</ds:datastoreItem>
</file>

<file path=customXml/itemProps117.xml><?xml version="1.0" encoding="utf-8"?>
<ds:datastoreItem xmlns:ds="http://schemas.openxmlformats.org/officeDocument/2006/customXml" ds:itemID="{5BA65F1A-B315-4496-B535-CBD546CA62B2}">
  <ds:schemaRefs>
    <ds:schemaRef ds:uri="ESRI.ArcGIS.Mapping.OfficeIntegration.PowerPointInfo"/>
  </ds:schemaRefs>
</ds:datastoreItem>
</file>

<file path=customXml/itemProps118.xml><?xml version="1.0" encoding="utf-8"?>
<ds:datastoreItem xmlns:ds="http://schemas.openxmlformats.org/officeDocument/2006/customXml" ds:itemID="{10EE7151-B3AA-498D-A7A6-1AA6ACE3DFD3}">
  <ds:schemaRefs>
    <ds:schemaRef ds:uri="ESRI.ArcGIS.Mapping.OfficeIntegration.PowerPointInfo"/>
  </ds:schemaRefs>
</ds:datastoreItem>
</file>

<file path=customXml/itemProps119.xml><?xml version="1.0" encoding="utf-8"?>
<ds:datastoreItem xmlns:ds="http://schemas.openxmlformats.org/officeDocument/2006/customXml" ds:itemID="{DD9F7603-7470-476E-AD54-6D0058184BAA}">
  <ds:schemaRefs>
    <ds:schemaRef ds:uri="ESRI.ArcGIS.Mapping.OfficeIntegration.PowerPointInfo"/>
  </ds:schemaRefs>
</ds:datastoreItem>
</file>

<file path=customXml/itemProps12.xml><?xml version="1.0" encoding="utf-8"?>
<ds:datastoreItem xmlns:ds="http://schemas.openxmlformats.org/officeDocument/2006/customXml" ds:itemID="{1D5CD0AD-A834-4777-8041-E583C4D741C8}">
  <ds:schemaRefs>
    <ds:schemaRef ds:uri="ESRI.ArcGIS.Mapping.OfficeIntegration.PowerPointInfo"/>
  </ds:schemaRefs>
</ds:datastoreItem>
</file>

<file path=customXml/itemProps120.xml><?xml version="1.0" encoding="utf-8"?>
<ds:datastoreItem xmlns:ds="http://schemas.openxmlformats.org/officeDocument/2006/customXml" ds:itemID="{3DDEB4F2-7EF8-42C7-8F3E-FD8D16E11013}">
  <ds:schemaRefs>
    <ds:schemaRef ds:uri="ESRI.ArcGIS.Mapping.OfficeIntegration.PowerPointInfo"/>
  </ds:schemaRefs>
</ds:datastoreItem>
</file>

<file path=customXml/itemProps121.xml><?xml version="1.0" encoding="utf-8"?>
<ds:datastoreItem xmlns:ds="http://schemas.openxmlformats.org/officeDocument/2006/customXml" ds:itemID="{F8032C2C-0699-4D62-A61D-7847EF290159}">
  <ds:schemaRefs>
    <ds:schemaRef ds:uri="ESRI.ArcGIS.Mapping.OfficeIntegration.PowerPointInfo"/>
  </ds:schemaRefs>
</ds:datastoreItem>
</file>

<file path=customXml/itemProps122.xml><?xml version="1.0" encoding="utf-8"?>
<ds:datastoreItem xmlns:ds="http://schemas.openxmlformats.org/officeDocument/2006/customXml" ds:itemID="{6B0C8054-F50C-48DC-8E58-21373792F14D}">
  <ds:schemaRefs>
    <ds:schemaRef ds:uri="ESRI.ArcGIS.Mapping.OfficeIntegration.PowerPointInfo"/>
  </ds:schemaRefs>
</ds:datastoreItem>
</file>

<file path=customXml/itemProps123.xml><?xml version="1.0" encoding="utf-8"?>
<ds:datastoreItem xmlns:ds="http://schemas.openxmlformats.org/officeDocument/2006/customXml" ds:itemID="{B5039DD2-8ECF-4B15-8A7F-69078ED5C701}">
  <ds:schemaRefs>
    <ds:schemaRef ds:uri="ESRI.ArcGIS.Mapping.OfficeIntegration.PowerPointInfo"/>
  </ds:schemaRefs>
</ds:datastoreItem>
</file>

<file path=customXml/itemProps124.xml><?xml version="1.0" encoding="utf-8"?>
<ds:datastoreItem xmlns:ds="http://schemas.openxmlformats.org/officeDocument/2006/customXml" ds:itemID="{A67B45D9-40AD-490E-AA1C-F33BB2AC5E78}">
  <ds:schemaRefs>
    <ds:schemaRef ds:uri="ESRI.ArcGIS.Mapping.OfficeIntegration.PowerPointInfo"/>
  </ds:schemaRefs>
</ds:datastoreItem>
</file>

<file path=customXml/itemProps125.xml><?xml version="1.0" encoding="utf-8"?>
<ds:datastoreItem xmlns:ds="http://schemas.openxmlformats.org/officeDocument/2006/customXml" ds:itemID="{128D61FA-0AAD-4A38-9D8E-6F68587A60CA}">
  <ds:schemaRefs>
    <ds:schemaRef ds:uri="ESRI.ArcGIS.Mapping.OfficeIntegration.PowerPointInfo"/>
  </ds:schemaRefs>
</ds:datastoreItem>
</file>

<file path=customXml/itemProps126.xml><?xml version="1.0" encoding="utf-8"?>
<ds:datastoreItem xmlns:ds="http://schemas.openxmlformats.org/officeDocument/2006/customXml" ds:itemID="{55477675-EC97-4BC0-B0AC-3FB7C13347DC}">
  <ds:schemaRefs>
    <ds:schemaRef ds:uri="ESRI.ArcGIS.Mapping.OfficeIntegration.PowerPointInfo"/>
  </ds:schemaRefs>
</ds:datastoreItem>
</file>

<file path=customXml/itemProps127.xml><?xml version="1.0" encoding="utf-8"?>
<ds:datastoreItem xmlns:ds="http://schemas.openxmlformats.org/officeDocument/2006/customXml" ds:itemID="{DB8BA7DD-217E-4FB2-AC5F-127FB8E9DA5A}">
  <ds:schemaRefs>
    <ds:schemaRef ds:uri="ESRI.ArcGIS.Mapping.OfficeIntegration.PowerPointInfo"/>
  </ds:schemaRefs>
</ds:datastoreItem>
</file>

<file path=customXml/itemProps128.xml><?xml version="1.0" encoding="utf-8"?>
<ds:datastoreItem xmlns:ds="http://schemas.openxmlformats.org/officeDocument/2006/customXml" ds:itemID="{CEEE8FBC-C29A-48F9-B101-13D5430EB1D2}">
  <ds:schemaRefs>
    <ds:schemaRef ds:uri="ESRI.ArcGIS.Mapping.OfficeIntegration.PowerPointInfo"/>
  </ds:schemaRefs>
</ds:datastoreItem>
</file>

<file path=customXml/itemProps129.xml><?xml version="1.0" encoding="utf-8"?>
<ds:datastoreItem xmlns:ds="http://schemas.openxmlformats.org/officeDocument/2006/customXml" ds:itemID="{DD2F4AB6-60B9-44BA-99D8-793D3F0536C8}">
  <ds:schemaRefs>
    <ds:schemaRef ds:uri="ESRI.ArcGIS.Mapping.OfficeIntegration.PowerPointInfo"/>
  </ds:schemaRefs>
</ds:datastoreItem>
</file>

<file path=customXml/itemProps13.xml><?xml version="1.0" encoding="utf-8"?>
<ds:datastoreItem xmlns:ds="http://schemas.openxmlformats.org/officeDocument/2006/customXml" ds:itemID="{7BCD7441-332C-44D7-A5B1-69AA926ACD27}">
  <ds:schemaRefs>
    <ds:schemaRef ds:uri="ESRI.ArcGIS.Mapping.OfficeIntegration.PowerPointInfo"/>
  </ds:schemaRefs>
</ds:datastoreItem>
</file>

<file path=customXml/itemProps130.xml><?xml version="1.0" encoding="utf-8"?>
<ds:datastoreItem xmlns:ds="http://schemas.openxmlformats.org/officeDocument/2006/customXml" ds:itemID="{8B415B56-E0F3-4929-885F-6F6606FAECEC}">
  <ds:schemaRefs>
    <ds:schemaRef ds:uri="ESRI.ArcGIS.Mapping.OfficeIntegration.PowerPointInfo"/>
  </ds:schemaRefs>
</ds:datastoreItem>
</file>

<file path=customXml/itemProps131.xml><?xml version="1.0" encoding="utf-8"?>
<ds:datastoreItem xmlns:ds="http://schemas.openxmlformats.org/officeDocument/2006/customXml" ds:itemID="{84C11107-E0B4-44E0-A65D-8273CC4C22B7}">
  <ds:schemaRefs>
    <ds:schemaRef ds:uri="ESRI.ArcGIS.Mapping.OfficeIntegration.PowerPointInfo"/>
  </ds:schemaRefs>
</ds:datastoreItem>
</file>

<file path=customXml/itemProps132.xml><?xml version="1.0" encoding="utf-8"?>
<ds:datastoreItem xmlns:ds="http://schemas.openxmlformats.org/officeDocument/2006/customXml" ds:itemID="{8F995721-C223-47E0-A34A-A271B7C612CA}">
  <ds:schemaRefs>
    <ds:schemaRef ds:uri="ESRI.ArcGIS.Mapping.OfficeIntegration.PowerPointInfo"/>
  </ds:schemaRefs>
</ds:datastoreItem>
</file>

<file path=customXml/itemProps133.xml><?xml version="1.0" encoding="utf-8"?>
<ds:datastoreItem xmlns:ds="http://schemas.openxmlformats.org/officeDocument/2006/customXml" ds:itemID="{97028369-4150-4582-B26D-590EC7248FE0}">
  <ds:schemaRefs>
    <ds:schemaRef ds:uri="ESRI.ArcGIS.Mapping.OfficeIntegration.PowerPointInfo"/>
  </ds:schemaRefs>
</ds:datastoreItem>
</file>

<file path=customXml/itemProps134.xml><?xml version="1.0" encoding="utf-8"?>
<ds:datastoreItem xmlns:ds="http://schemas.openxmlformats.org/officeDocument/2006/customXml" ds:itemID="{8782EBF5-091C-4E7D-AAA9-E460ACF37DBB}">
  <ds:schemaRefs>
    <ds:schemaRef ds:uri="ESRI.ArcGIS.Mapping.OfficeIntegration.PowerPointInfo"/>
  </ds:schemaRefs>
</ds:datastoreItem>
</file>

<file path=customXml/itemProps135.xml><?xml version="1.0" encoding="utf-8"?>
<ds:datastoreItem xmlns:ds="http://schemas.openxmlformats.org/officeDocument/2006/customXml" ds:itemID="{6B6293A9-4176-4A1B-ADAE-22BE6EE2E4DB}">
  <ds:schemaRefs>
    <ds:schemaRef ds:uri="ESRI.ArcGIS.Mapping.OfficeIntegration.PowerPointInfo"/>
  </ds:schemaRefs>
</ds:datastoreItem>
</file>

<file path=customXml/itemProps136.xml><?xml version="1.0" encoding="utf-8"?>
<ds:datastoreItem xmlns:ds="http://schemas.openxmlformats.org/officeDocument/2006/customXml" ds:itemID="{D7FF97B8-942C-4388-BB3A-092BFAFED40D}">
  <ds:schemaRefs>
    <ds:schemaRef ds:uri="ESRI.ArcGIS.Mapping.OfficeIntegration.PowerPointInfo"/>
  </ds:schemaRefs>
</ds:datastoreItem>
</file>

<file path=customXml/itemProps137.xml><?xml version="1.0" encoding="utf-8"?>
<ds:datastoreItem xmlns:ds="http://schemas.openxmlformats.org/officeDocument/2006/customXml" ds:itemID="{0E59C1E3-CF11-4B51-866A-3CEBCA8448E3}">
  <ds:schemaRefs>
    <ds:schemaRef ds:uri="ESRI.ArcGIS.Mapping.OfficeIntegration.PowerPointInfo"/>
  </ds:schemaRefs>
</ds:datastoreItem>
</file>

<file path=customXml/itemProps138.xml><?xml version="1.0" encoding="utf-8"?>
<ds:datastoreItem xmlns:ds="http://schemas.openxmlformats.org/officeDocument/2006/customXml" ds:itemID="{CFA5062B-840D-4C1F-B000-0595DCBF60E9}">
  <ds:schemaRefs>
    <ds:schemaRef ds:uri="ESRI.ArcGIS.Mapping.OfficeIntegration.PowerPointInfo"/>
  </ds:schemaRefs>
</ds:datastoreItem>
</file>

<file path=customXml/itemProps139.xml><?xml version="1.0" encoding="utf-8"?>
<ds:datastoreItem xmlns:ds="http://schemas.openxmlformats.org/officeDocument/2006/customXml" ds:itemID="{2DE349B5-FB38-4AFF-ADCA-52357C8E24BB}">
  <ds:schemaRefs>
    <ds:schemaRef ds:uri="ESRI.ArcGIS.Mapping.OfficeIntegration.PowerPointInfo"/>
  </ds:schemaRefs>
</ds:datastoreItem>
</file>

<file path=customXml/itemProps14.xml><?xml version="1.0" encoding="utf-8"?>
<ds:datastoreItem xmlns:ds="http://schemas.openxmlformats.org/officeDocument/2006/customXml" ds:itemID="{CDE24BFE-0FBA-4E2E-810F-1F12FAD2C4B6}">
  <ds:schemaRefs>
    <ds:schemaRef ds:uri="ESRI.ArcGIS.Mapping.OfficeIntegration.PowerPointInfo"/>
  </ds:schemaRefs>
</ds:datastoreItem>
</file>

<file path=customXml/itemProps140.xml><?xml version="1.0" encoding="utf-8"?>
<ds:datastoreItem xmlns:ds="http://schemas.openxmlformats.org/officeDocument/2006/customXml" ds:itemID="{E27D9611-6AA4-403C-AC9E-9AA6E5F49391}">
  <ds:schemaRefs>
    <ds:schemaRef ds:uri="ESRI.ArcGIS.Mapping.OfficeIntegration.PowerPointInfo"/>
  </ds:schemaRefs>
</ds:datastoreItem>
</file>

<file path=customXml/itemProps141.xml><?xml version="1.0" encoding="utf-8"?>
<ds:datastoreItem xmlns:ds="http://schemas.openxmlformats.org/officeDocument/2006/customXml" ds:itemID="{E2C0E31B-9A4A-4AE4-BFAE-334BDE827A27}">
  <ds:schemaRefs>
    <ds:schemaRef ds:uri="ESRI.ArcGIS.Mapping.OfficeIntegration.PowerPointInfo"/>
  </ds:schemaRefs>
</ds:datastoreItem>
</file>

<file path=customXml/itemProps142.xml><?xml version="1.0" encoding="utf-8"?>
<ds:datastoreItem xmlns:ds="http://schemas.openxmlformats.org/officeDocument/2006/customXml" ds:itemID="{799657B9-C568-42DB-BAF4-407EC3B11FD6}">
  <ds:schemaRefs>
    <ds:schemaRef ds:uri="ESRI.ArcGIS.Mapping.OfficeIntegration.PowerPointInfo"/>
  </ds:schemaRefs>
</ds:datastoreItem>
</file>

<file path=customXml/itemProps143.xml><?xml version="1.0" encoding="utf-8"?>
<ds:datastoreItem xmlns:ds="http://schemas.openxmlformats.org/officeDocument/2006/customXml" ds:itemID="{E270FE8D-B9DE-408A-ACCC-5DEEA7ABF7AA}">
  <ds:schemaRefs>
    <ds:schemaRef ds:uri="ESRI.ArcGIS.Mapping.OfficeIntegration.PowerPointInfo"/>
  </ds:schemaRefs>
</ds:datastoreItem>
</file>

<file path=customXml/itemProps144.xml><?xml version="1.0" encoding="utf-8"?>
<ds:datastoreItem xmlns:ds="http://schemas.openxmlformats.org/officeDocument/2006/customXml" ds:itemID="{BB013488-C556-4F43-8024-5BEE26518CFF}">
  <ds:schemaRefs>
    <ds:schemaRef ds:uri="ESRI.ArcGIS.Mapping.OfficeIntegration.PowerPointInfo"/>
  </ds:schemaRefs>
</ds:datastoreItem>
</file>

<file path=customXml/itemProps145.xml><?xml version="1.0" encoding="utf-8"?>
<ds:datastoreItem xmlns:ds="http://schemas.openxmlformats.org/officeDocument/2006/customXml" ds:itemID="{565EB4E7-6256-4558-8FE9-6ADC47C1197D}">
  <ds:schemaRefs>
    <ds:schemaRef ds:uri="ESRI.ArcGIS.Mapping.OfficeIntegration.PowerPointInfo"/>
  </ds:schemaRefs>
</ds:datastoreItem>
</file>

<file path=customXml/itemProps146.xml><?xml version="1.0" encoding="utf-8"?>
<ds:datastoreItem xmlns:ds="http://schemas.openxmlformats.org/officeDocument/2006/customXml" ds:itemID="{F128C29A-07C2-440A-AA55-14077253499C}">
  <ds:schemaRefs>
    <ds:schemaRef ds:uri="ESRI.ArcGIS.Mapping.OfficeIntegration.PowerPointInfo"/>
  </ds:schemaRefs>
</ds:datastoreItem>
</file>

<file path=customXml/itemProps147.xml><?xml version="1.0" encoding="utf-8"?>
<ds:datastoreItem xmlns:ds="http://schemas.openxmlformats.org/officeDocument/2006/customXml" ds:itemID="{D2BC50B7-EFA1-41F6-8180-D4F58BED3699}">
  <ds:schemaRefs>
    <ds:schemaRef ds:uri="ESRI.ArcGIS.Mapping.OfficeIntegration.PowerPointInfo"/>
  </ds:schemaRefs>
</ds:datastoreItem>
</file>

<file path=customXml/itemProps148.xml><?xml version="1.0" encoding="utf-8"?>
<ds:datastoreItem xmlns:ds="http://schemas.openxmlformats.org/officeDocument/2006/customXml" ds:itemID="{F5AD4DA6-573D-40B6-A883-25C113C85E0A}">
  <ds:schemaRefs>
    <ds:schemaRef ds:uri="ESRI.ArcGIS.Mapping.OfficeIntegration.PowerPointInfo"/>
  </ds:schemaRefs>
</ds:datastoreItem>
</file>

<file path=customXml/itemProps149.xml><?xml version="1.0" encoding="utf-8"?>
<ds:datastoreItem xmlns:ds="http://schemas.openxmlformats.org/officeDocument/2006/customXml" ds:itemID="{F2B9F9C8-E498-4362-ABE9-5D32EF704E4A}">
  <ds:schemaRefs>
    <ds:schemaRef ds:uri="ESRI.ArcGIS.Mapping.OfficeIntegration.PowerPointInfo"/>
  </ds:schemaRefs>
</ds:datastoreItem>
</file>

<file path=customXml/itemProps15.xml><?xml version="1.0" encoding="utf-8"?>
<ds:datastoreItem xmlns:ds="http://schemas.openxmlformats.org/officeDocument/2006/customXml" ds:itemID="{79B68CD1-D072-4977-9AC3-B2ACF7670AF4}">
  <ds:schemaRefs>
    <ds:schemaRef ds:uri="ESRI.ArcGIS.Mapping.OfficeIntegration.PowerPointInfo"/>
  </ds:schemaRefs>
</ds:datastoreItem>
</file>

<file path=customXml/itemProps150.xml><?xml version="1.0" encoding="utf-8"?>
<ds:datastoreItem xmlns:ds="http://schemas.openxmlformats.org/officeDocument/2006/customXml" ds:itemID="{99EF79FA-217F-469E-AF89-2FFF33B7B0AE}">
  <ds:schemaRefs>
    <ds:schemaRef ds:uri="ESRI.ArcGIS.Mapping.OfficeIntegration.PowerPointInfo"/>
  </ds:schemaRefs>
</ds:datastoreItem>
</file>

<file path=customXml/itemProps151.xml><?xml version="1.0" encoding="utf-8"?>
<ds:datastoreItem xmlns:ds="http://schemas.openxmlformats.org/officeDocument/2006/customXml" ds:itemID="{3504C438-B1F6-4278-BCF7-2D0FD5FA18AC}">
  <ds:schemaRefs>
    <ds:schemaRef ds:uri="ESRI.ArcGIS.Mapping.OfficeIntegration.PowerPointInfo"/>
  </ds:schemaRefs>
</ds:datastoreItem>
</file>

<file path=customXml/itemProps152.xml><?xml version="1.0" encoding="utf-8"?>
<ds:datastoreItem xmlns:ds="http://schemas.openxmlformats.org/officeDocument/2006/customXml" ds:itemID="{E08DD5F3-68D2-4204-9E54-7D06C031CDB9}">
  <ds:schemaRefs>
    <ds:schemaRef ds:uri="ESRI.ArcGIS.Mapping.OfficeIntegration.PowerPointInfo"/>
  </ds:schemaRefs>
</ds:datastoreItem>
</file>

<file path=customXml/itemProps153.xml><?xml version="1.0" encoding="utf-8"?>
<ds:datastoreItem xmlns:ds="http://schemas.openxmlformats.org/officeDocument/2006/customXml" ds:itemID="{DB2B3EB1-6D83-4D54-AC65-755A37D793CB}">
  <ds:schemaRefs>
    <ds:schemaRef ds:uri="ESRI.ArcGIS.Mapping.OfficeIntegration.PowerPointInfo"/>
  </ds:schemaRefs>
</ds:datastoreItem>
</file>

<file path=customXml/itemProps154.xml><?xml version="1.0" encoding="utf-8"?>
<ds:datastoreItem xmlns:ds="http://schemas.openxmlformats.org/officeDocument/2006/customXml" ds:itemID="{833B817D-28DE-482B-84E0-18A5A296B0B7}">
  <ds:schemaRefs>
    <ds:schemaRef ds:uri="ESRI.ArcGIS.Mapping.OfficeIntegration.PowerPointInfo"/>
  </ds:schemaRefs>
</ds:datastoreItem>
</file>

<file path=customXml/itemProps155.xml><?xml version="1.0" encoding="utf-8"?>
<ds:datastoreItem xmlns:ds="http://schemas.openxmlformats.org/officeDocument/2006/customXml" ds:itemID="{61E8C935-6CAB-4DC5-B1AA-385531F9A105}">
  <ds:schemaRefs>
    <ds:schemaRef ds:uri="ESRI.ArcGIS.Mapping.OfficeIntegration.PowerPointInfo"/>
  </ds:schemaRefs>
</ds:datastoreItem>
</file>

<file path=customXml/itemProps156.xml><?xml version="1.0" encoding="utf-8"?>
<ds:datastoreItem xmlns:ds="http://schemas.openxmlformats.org/officeDocument/2006/customXml" ds:itemID="{F218732E-5301-4D3F-9C87-F2A12089C2BC}">
  <ds:schemaRefs>
    <ds:schemaRef ds:uri="ESRI.ArcGIS.Mapping.OfficeIntegration.PowerPointInfo"/>
  </ds:schemaRefs>
</ds:datastoreItem>
</file>

<file path=customXml/itemProps157.xml><?xml version="1.0" encoding="utf-8"?>
<ds:datastoreItem xmlns:ds="http://schemas.openxmlformats.org/officeDocument/2006/customXml" ds:itemID="{A7846AED-6DA0-4A45-AF3E-2CE363AB6DE2}">
  <ds:schemaRefs>
    <ds:schemaRef ds:uri="ESRI.ArcGIS.Mapping.OfficeIntegration.PowerPointInfo"/>
  </ds:schemaRefs>
</ds:datastoreItem>
</file>

<file path=customXml/itemProps158.xml><?xml version="1.0" encoding="utf-8"?>
<ds:datastoreItem xmlns:ds="http://schemas.openxmlformats.org/officeDocument/2006/customXml" ds:itemID="{A0617B02-48C8-4FF8-AC4C-096CD9E83136}">
  <ds:schemaRefs>
    <ds:schemaRef ds:uri="ESRI.ArcGIS.Mapping.OfficeIntegration.PowerPointInfo"/>
  </ds:schemaRefs>
</ds:datastoreItem>
</file>

<file path=customXml/itemProps159.xml><?xml version="1.0" encoding="utf-8"?>
<ds:datastoreItem xmlns:ds="http://schemas.openxmlformats.org/officeDocument/2006/customXml" ds:itemID="{CA2E9D94-F963-4B32-BEF6-1E9AB52F3828}">
  <ds:schemaRefs>
    <ds:schemaRef ds:uri="ESRI.ArcGIS.Mapping.OfficeIntegration.PowerPointInfo"/>
  </ds:schemaRefs>
</ds:datastoreItem>
</file>

<file path=customXml/itemProps16.xml><?xml version="1.0" encoding="utf-8"?>
<ds:datastoreItem xmlns:ds="http://schemas.openxmlformats.org/officeDocument/2006/customXml" ds:itemID="{138D04A5-E549-445B-B32D-8D4831CB598E}">
  <ds:schemaRefs>
    <ds:schemaRef ds:uri="ESRI.ArcGIS.Mapping.OfficeIntegration.PowerPointInfo"/>
  </ds:schemaRefs>
</ds:datastoreItem>
</file>

<file path=customXml/itemProps160.xml><?xml version="1.0" encoding="utf-8"?>
<ds:datastoreItem xmlns:ds="http://schemas.openxmlformats.org/officeDocument/2006/customXml" ds:itemID="{940FF788-2773-4124-8D47-9EFEE88978A6}">
  <ds:schemaRefs>
    <ds:schemaRef ds:uri="ESRI.ArcGIS.Mapping.OfficeIntegration.PowerPointInfo"/>
  </ds:schemaRefs>
</ds:datastoreItem>
</file>

<file path=customXml/itemProps161.xml><?xml version="1.0" encoding="utf-8"?>
<ds:datastoreItem xmlns:ds="http://schemas.openxmlformats.org/officeDocument/2006/customXml" ds:itemID="{7AAB9940-B46F-4CB1-8DF7-82453E8CCF55}">
  <ds:schemaRefs>
    <ds:schemaRef ds:uri="ESRI.ArcGIS.Mapping.OfficeIntegration.PowerPointInfo"/>
  </ds:schemaRefs>
</ds:datastoreItem>
</file>

<file path=customXml/itemProps162.xml><?xml version="1.0" encoding="utf-8"?>
<ds:datastoreItem xmlns:ds="http://schemas.openxmlformats.org/officeDocument/2006/customXml" ds:itemID="{88FC55C6-8E43-47FF-AD60-B00D8325C90E}">
  <ds:schemaRefs>
    <ds:schemaRef ds:uri="ESRI.ArcGIS.Mapping.OfficeIntegration.PowerPointInfo"/>
  </ds:schemaRefs>
</ds:datastoreItem>
</file>

<file path=customXml/itemProps163.xml><?xml version="1.0" encoding="utf-8"?>
<ds:datastoreItem xmlns:ds="http://schemas.openxmlformats.org/officeDocument/2006/customXml" ds:itemID="{CCBC822E-8161-4175-93DA-F9EC44C066DB}">
  <ds:schemaRefs>
    <ds:schemaRef ds:uri="ESRI.ArcGIS.Mapping.OfficeIntegration.PowerPointInfo"/>
  </ds:schemaRefs>
</ds:datastoreItem>
</file>

<file path=customXml/itemProps164.xml><?xml version="1.0" encoding="utf-8"?>
<ds:datastoreItem xmlns:ds="http://schemas.openxmlformats.org/officeDocument/2006/customXml" ds:itemID="{9C8C5072-B1BF-4E6D-AAE0-6A57025F663E}">
  <ds:schemaRefs>
    <ds:schemaRef ds:uri="ESRI.ArcGIS.Mapping.OfficeIntegration.PowerPointInfo"/>
  </ds:schemaRefs>
</ds:datastoreItem>
</file>

<file path=customXml/itemProps165.xml><?xml version="1.0" encoding="utf-8"?>
<ds:datastoreItem xmlns:ds="http://schemas.openxmlformats.org/officeDocument/2006/customXml" ds:itemID="{1E657CDB-0310-41C3-AAD2-8C05DF48EB68}">
  <ds:schemaRefs>
    <ds:schemaRef ds:uri="ESRI.ArcGIS.Mapping.OfficeIntegration.PowerPointInfo"/>
  </ds:schemaRefs>
</ds:datastoreItem>
</file>

<file path=customXml/itemProps166.xml><?xml version="1.0" encoding="utf-8"?>
<ds:datastoreItem xmlns:ds="http://schemas.openxmlformats.org/officeDocument/2006/customXml" ds:itemID="{3BE7577B-E446-4CCA-A2A1-A54244056E51}">
  <ds:schemaRefs>
    <ds:schemaRef ds:uri="ESRI.ArcGIS.Mapping.OfficeIntegration.PowerPointInfo"/>
  </ds:schemaRefs>
</ds:datastoreItem>
</file>

<file path=customXml/itemProps167.xml><?xml version="1.0" encoding="utf-8"?>
<ds:datastoreItem xmlns:ds="http://schemas.openxmlformats.org/officeDocument/2006/customXml" ds:itemID="{0644C3D0-A307-4811-89AC-5E17257B6A8E}">
  <ds:schemaRefs>
    <ds:schemaRef ds:uri="ESRI.ArcGIS.Mapping.OfficeIntegration.PowerPointInfo"/>
  </ds:schemaRefs>
</ds:datastoreItem>
</file>

<file path=customXml/itemProps168.xml><?xml version="1.0" encoding="utf-8"?>
<ds:datastoreItem xmlns:ds="http://schemas.openxmlformats.org/officeDocument/2006/customXml" ds:itemID="{AA36D480-BF34-494F-A51D-0335B6AE86F7}">
  <ds:schemaRefs>
    <ds:schemaRef ds:uri="ESRI.ArcGIS.Mapping.OfficeIntegration.PowerPointInfo"/>
  </ds:schemaRefs>
</ds:datastoreItem>
</file>

<file path=customXml/itemProps169.xml><?xml version="1.0" encoding="utf-8"?>
<ds:datastoreItem xmlns:ds="http://schemas.openxmlformats.org/officeDocument/2006/customXml" ds:itemID="{6A545443-0C33-4AA4-9E09-DFF3F82DB2FF}">
  <ds:schemaRefs>
    <ds:schemaRef ds:uri="ESRI.ArcGIS.Mapping.OfficeIntegration.PowerPointInfo"/>
  </ds:schemaRefs>
</ds:datastoreItem>
</file>

<file path=customXml/itemProps17.xml><?xml version="1.0" encoding="utf-8"?>
<ds:datastoreItem xmlns:ds="http://schemas.openxmlformats.org/officeDocument/2006/customXml" ds:itemID="{3ACEFC9D-FA39-451F-A4E1-6D6E8EE4FF26}">
  <ds:schemaRefs>
    <ds:schemaRef ds:uri="ESRI.ArcGIS.Mapping.OfficeIntegration.PowerPointInfo"/>
  </ds:schemaRefs>
</ds:datastoreItem>
</file>

<file path=customXml/itemProps170.xml><?xml version="1.0" encoding="utf-8"?>
<ds:datastoreItem xmlns:ds="http://schemas.openxmlformats.org/officeDocument/2006/customXml" ds:itemID="{42D9B457-7C75-4522-9FFC-C22EE6C83B08}">
  <ds:schemaRefs>
    <ds:schemaRef ds:uri="ESRI.ArcGIS.Mapping.OfficeIntegration.PowerPointInfo"/>
  </ds:schemaRefs>
</ds:datastoreItem>
</file>

<file path=customXml/itemProps171.xml><?xml version="1.0" encoding="utf-8"?>
<ds:datastoreItem xmlns:ds="http://schemas.openxmlformats.org/officeDocument/2006/customXml" ds:itemID="{2C7B388E-E0FA-48FB-A0A3-DFE1DF5D6496}">
  <ds:schemaRefs>
    <ds:schemaRef ds:uri="ESRI.ArcGIS.Mapping.OfficeIntegration.PowerPointInfo"/>
  </ds:schemaRefs>
</ds:datastoreItem>
</file>

<file path=customXml/itemProps172.xml><?xml version="1.0" encoding="utf-8"?>
<ds:datastoreItem xmlns:ds="http://schemas.openxmlformats.org/officeDocument/2006/customXml" ds:itemID="{2737EBDF-99A4-46A3-9407-245B50AEFB2D}">
  <ds:schemaRefs>
    <ds:schemaRef ds:uri="ESRI.ArcGIS.Mapping.OfficeIntegration.PowerPointInfo"/>
  </ds:schemaRefs>
</ds:datastoreItem>
</file>

<file path=customXml/itemProps173.xml><?xml version="1.0" encoding="utf-8"?>
<ds:datastoreItem xmlns:ds="http://schemas.openxmlformats.org/officeDocument/2006/customXml" ds:itemID="{7D9D1ECE-5F96-47DE-BCAD-1D9EF0EBCBC1}">
  <ds:schemaRefs>
    <ds:schemaRef ds:uri="ESRI.ArcGIS.Mapping.OfficeIntegration.PowerPointInfo"/>
  </ds:schemaRefs>
</ds:datastoreItem>
</file>

<file path=customXml/itemProps174.xml><?xml version="1.0" encoding="utf-8"?>
<ds:datastoreItem xmlns:ds="http://schemas.openxmlformats.org/officeDocument/2006/customXml" ds:itemID="{41FF7B5E-C4A7-46B2-B5ED-FBD02E808844}">
  <ds:schemaRefs>
    <ds:schemaRef ds:uri="ESRI.ArcGIS.Mapping.OfficeIntegration.PowerPointInfo"/>
  </ds:schemaRefs>
</ds:datastoreItem>
</file>

<file path=customXml/itemProps175.xml><?xml version="1.0" encoding="utf-8"?>
<ds:datastoreItem xmlns:ds="http://schemas.openxmlformats.org/officeDocument/2006/customXml" ds:itemID="{56CE7192-1634-4429-BE98-57B1E4739268}">
  <ds:schemaRefs>
    <ds:schemaRef ds:uri="ESRI.ArcGIS.Mapping.OfficeIntegration.PowerPointInfo"/>
  </ds:schemaRefs>
</ds:datastoreItem>
</file>

<file path=customXml/itemProps176.xml><?xml version="1.0" encoding="utf-8"?>
<ds:datastoreItem xmlns:ds="http://schemas.openxmlformats.org/officeDocument/2006/customXml" ds:itemID="{B5405CF2-55C5-44A2-9C61-7BA931E30246}">
  <ds:schemaRefs>
    <ds:schemaRef ds:uri="ESRI.ArcGIS.Mapping.OfficeIntegration.PowerPointInfo"/>
  </ds:schemaRefs>
</ds:datastoreItem>
</file>

<file path=customXml/itemProps177.xml><?xml version="1.0" encoding="utf-8"?>
<ds:datastoreItem xmlns:ds="http://schemas.openxmlformats.org/officeDocument/2006/customXml" ds:itemID="{B992B2CB-304F-4585-A8D4-AD5EF0E81918}">
  <ds:schemaRefs>
    <ds:schemaRef ds:uri="ESRI.ArcGIS.Mapping.OfficeIntegration.PowerPointInfo"/>
  </ds:schemaRefs>
</ds:datastoreItem>
</file>

<file path=customXml/itemProps178.xml><?xml version="1.0" encoding="utf-8"?>
<ds:datastoreItem xmlns:ds="http://schemas.openxmlformats.org/officeDocument/2006/customXml" ds:itemID="{16856DAB-A584-4A3C-8637-1CC9F551810C}">
  <ds:schemaRefs>
    <ds:schemaRef ds:uri="ESRI.ArcGIS.Mapping.OfficeIntegration.PowerPointInfo"/>
  </ds:schemaRefs>
</ds:datastoreItem>
</file>

<file path=customXml/itemProps179.xml><?xml version="1.0" encoding="utf-8"?>
<ds:datastoreItem xmlns:ds="http://schemas.openxmlformats.org/officeDocument/2006/customXml" ds:itemID="{D542A406-211B-4A4D-A7CF-C1F74007A5A4}">
  <ds:schemaRefs>
    <ds:schemaRef ds:uri="ESRI.ArcGIS.Mapping.OfficeIntegration.PowerPointInfo"/>
  </ds:schemaRefs>
</ds:datastoreItem>
</file>

<file path=customXml/itemProps18.xml><?xml version="1.0" encoding="utf-8"?>
<ds:datastoreItem xmlns:ds="http://schemas.openxmlformats.org/officeDocument/2006/customXml" ds:itemID="{D885B0FE-168B-41A9-86A3-76FA6B98E925}">
  <ds:schemaRefs>
    <ds:schemaRef ds:uri="ESRI.ArcGIS.Mapping.OfficeIntegration.PowerPointInfo"/>
  </ds:schemaRefs>
</ds:datastoreItem>
</file>

<file path=customXml/itemProps180.xml><?xml version="1.0" encoding="utf-8"?>
<ds:datastoreItem xmlns:ds="http://schemas.openxmlformats.org/officeDocument/2006/customXml" ds:itemID="{84D35071-0691-402C-8042-FDFCD6A0DD4F}">
  <ds:schemaRefs>
    <ds:schemaRef ds:uri="ESRI.ArcGIS.Mapping.OfficeIntegration.PowerPointInfo"/>
  </ds:schemaRefs>
</ds:datastoreItem>
</file>

<file path=customXml/itemProps181.xml><?xml version="1.0" encoding="utf-8"?>
<ds:datastoreItem xmlns:ds="http://schemas.openxmlformats.org/officeDocument/2006/customXml" ds:itemID="{5DBB2DF7-3154-47E8-A137-15670F2B6477}">
  <ds:schemaRefs>
    <ds:schemaRef ds:uri="ESRI.ArcGIS.Mapping.OfficeIntegration.PowerPointInfo"/>
  </ds:schemaRefs>
</ds:datastoreItem>
</file>

<file path=customXml/itemProps182.xml><?xml version="1.0" encoding="utf-8"?>
<ds:datastoreItem xmlns:ds="http://schemas.openxmlformats.org/officeDocument/2006/customXml" ds:itemID="{22C22396-40DD-48E9-8CEC-3FC37D6C1943}">
  <ds:schemaRefs>
    <ds:schemaRef ds:uri="ESRI.ArcGIS.Mapping.OfficeIntegration.PowerPointInfo"/>
  </ds:schemaRefs>
</ds:datastoreItem>
</file>

<file path=customXml/itemProps183.xml><?xml version="1.0" encoding="utf-8"?>
<ds:datastoreItem xmlns:ds="http://schemas.openxmlformats.org/officeDocument/2006/customXml" ds:itemID="{AF0EC3B6-F4D0-4164-B0D2-9477885A77F2}">
  <ds:schemaRefs>
    <ds:schemaRef ds:uri="ESRI.ArcGIS.Mapping.OfficeIntegration.PowerPointInfo"/>
  </ds:schemaRefs>
</ds:datastoreItem>
</file>

<file path=customXml/itemProps184.xml><?xml version="1.0" encoding="utf-8"?>
<ds:datastoreItem xmlns:ds="http://schemas.openxmlformats.org/officeDocument/2006/customXml" ds:itemID="{2E96DC07-F075-4072-A9C9-6FDBB50CDDBB}">
  <ds:schemaRefs>
    <ds:schemaRef ds:uri="ESRI.ArcGIS.Mapping.OfficeIntegration.PowerPointInfo"/>
  </ds:schemaRefs>
</ds:datastoreItem>
</file>

<file path=customXml/itemProps185.xml><?xml version="1.0" encoding="utf-8"?>
<ds:datastoreItem xmlns:ds="http://schemas.openxmlformats.org/officeDocument/2006/customXml" ds:itemID="{0EF487C8-F67A-4387-B9B4-2E43BEF87F81}">
  <ds:schemaRefs>
    <ds:schemaRef ds:uri="ESRI.ArcGIS.Mapping.OfficeIntegration.PowerPointInfo"/>
  </ds:schemaRefs>
</ds:datastoreItem>
</file>

<file path=customXml/itemProps186.xml><?xml version="1.0" encoding="utf-8"?>
<ds:datastoreItem xmlns:ds="http://schemas.openxmlformats.org/officeDocument/2006/customXml" ds:itemID="{5326F7C7-D10C-4EA3-8769-D5D43C356C52}">
  <ds:schemaRefs>
    <ds:schemaRef ds:uri="ESRI.ArcGIS.Mapping.OfficeIntegration.PowerPointInfo"/>
  </ds:schemaRefs>
</ds:datastoreItem>
</file>

<file path=customXml/itemProps187.xml><?xml version="1.0" encoding="utf-8"?>
<ds:datastoreItem xmlns:ds="http://schemas.openxmlformats.org/officeDocument/2006/customXml" ds:itemID="{F09E4AF2-0C76-40B2-A6A4-688FC01FB61B}">
  <ds:schemaRefs>
    <ds:schemaRef ds:uri="ESRI.ArcGIS.Mapping.OfficeIntegration.PowerPointInfo"/>
  </ds:schemaRefs>
</ds:datastoreItem>
</file>

<file path=customXml/itemProps188.xml><?xml version="1.0" encoding="utf-8"?>
<ds:datastoreItem xmlns:ds="http://schemas.openxmlformats.org/officeDocument/2006/customXml" ds:itemID="{24FF997A-1B2E-498E-9AC7-EA8A093037DF}">
  <ds:schemaRefs>
    <ds:schemaRef ds:uri="ESRI.ArcGIS.Mapping.OfficeIntegration.PowerPointInfo"/>
  </ds:schemaRefs>
</ds:datastoreItem>
</file>

<file path=customXml/itemProps189.xml><?xml version="1.0" encoding="utf-8"?>
<ds:datastoreItem xmlns:ds="http://schemas.openxmlformats.org/officeDocument/2006/customXml" ds:itemID="{344B8F8A-1955-471D-95C0-8F2A21C0935B}">
  <ds:schemaRefs>
    <ds:schemaRef ds:uri="ESRI.ArcGIS.Mapping.OfficeIntegration.PowerPointInfo"/>
  </ds:schemaRefs>
</ds:datastoreItem>
</file>

<file path=customXml/itemProps19.xml><?xml version="1.0" encoding="utf-8"?>
<ds:datastoreItem xmlns:ds="http://schemas.openxmlformats.org/officeDocument/2006/customXml" ds:itemID="{084118A7-E1E6-44B0-9273-85C033FF84D7}">
  <ds:schemaRefs>
    <ds:schemaRef ds:uri="ESRI.ArcGIS.Mapping.OfficeIntegration.PowerPointInfo"/>
  </ds:schemaRefs>
</ds:datastoreItem>
</file>

<file path=customXml/itemProps190.xml><?xml version="1.0" encoding="utf-8"?>
<ds:datastoreItem xmlns:ds="http://schemas.openxmlformats.org/officeDocument/2006/customXml" ds:itemID="{36BDCFB4-38D2-4CE0-9B14-E61FC1B127C1}">
  <ds:schemaRefs>
    <ds:schemaRef ds:uri="ESRI.ArcGIS.Mapping.OfficeIntegration.PowerPointInfo"/>
  </ds:schemaRefs>
</ds:datastoreItem>
</file>

<file path=customXml/itemProps191.xml><?xml version="1.0" encoding="utf-8"?>
<ds:datastoreItem xmlns:ds="http://schemas.openxmlformats.org/officeDocument/2006/customXml" ds:itemID="{2E325A25-B5FC-4FE7-AE7E-549582A62B11}">
  <ds:schemaRefs>
    <ds:schemaRef ds:uri="ESRI.ArcGIS.Mapping.OfficeIntegration.PowerPointInfo"/>
  </ds:schemaRefs>
</ds:datastoreItem>
</file>

<file path=customXml/itemProps192.xml><?xml version="1.0" encoding="utf-8"?>
<ds:datastoreItem xmlns:ds="http://schemas.openxmlformats.org/officeDocument/2006/customXml" ds:itemID="{3778AB4C-EC5A-4584-9893-400470158175}">
  <ds:schemaRefs>
    <ds:schemaRef ds:uri="ESRI.ArcGIS.Mapping.OfficeIntegration.PowerPointInfo"/>
  </ds:schemaRefs>
</ds:datastoreItem>
</file>

<file path=customXml/itemProps193.xml><?xml version="1.0" encoding="utf-8"?>
<ds:datastoreItem xmlns:ds="http://schemas.openxmlformats.org/officeDocument/2006/customXml" ds:itemID="{AE7046B1-C9B2-468A-A874-2E8F05AC3A8B}">
  <ds:schemaRefs>
    <ds:schemaRef ds:uri="ESRI.ArcGIS.Mapping.OfficeIntegration.PowerPointInfo"/>
  </ds:schemaRefs>
</ds:datastoreItem>
</file>

<file path=customXml/itemProps194.xml><?xml version="1.0" encoding="utf-8"?>
<ds:datastoreItem xmlns:ds="http://schemas.openxmlformats.org/officeDocument/2006/customXml" ds:itemID="{2B0C9361-7D90-44F1-8D89-1B3FAE8DA96E}">
  <ds:schemaRefs>
    <ds:schemaRef ds:uri="ESRI.ArcGIS.Mapping.OfficeIntegration.PowerPointInfo"/>
  </ds:schemaRefs>
</ds:datastoreItem>
</file>

<file path=customXml/itemProps195.xml><?xml version="1.0" encoding="utf-8"?>
<ds:datastoreItem xmlns:ds="http://schemas.openxmlformats.org/officeDocument/2006/customXml" ds:itemID="{6996EA50-7A27-4F8E-B6C0-78C881CC3BA6}">
  <ds:schemaRefs>
    <ds:schemaRef ds:uri="ESRI.ArcGIS.Mapping.OfficeIntegration.PowerPointInfo"/>
  </ds:schemaRefs>
</ds:datastoreItem>
</file>

<file path=customXml/itemProps196.xml><?xml version="1.0" encoding="utf-8"?>
<ds:datastoreItem xmlns:ds="http://schemas.openxmlformats.org/officeDocument/2006/customXml" ds:itemID="{D54C3756-397C-40AD-9333-79B26CE374DC}">
  <ds:schemaRefs>
    <ds:schemaRef ds:uri="ESRI.ArcGIS.Mapping.OfficeIntegration.PowerPointInfo"/>
  </ds:schemaRefs>
</ds:datastoreItem>
</file>

<file path=customXml/itemProps197.xml><?xml version="1.0" encoding="utf-8"?>
<ds:datastoreItem xmlns:ds="http://schemas.openxmlformats.org/officeDocument/2006/customXml" ds:itemID="{010E39DD-1152-44C9-B081-902954BAB2A0}">
  <ds:schemaRefs>
    <ds:schemaRef ds:uri="ESRI.ArcGIS.Mapping.OfficeIntegration.PowerPointInfo"/>
  </ds:schemaRefs>
</ds:datastoreItem>
</file>

<file path=customXml/itemProps198.xml><?xml version="1.0" encoding="utf-8"?>
<ds:datastoreItem xmlns:ds="http://schemas.openxmlformats.org/officeDocument/2006/customXml" ds:itemID="{B0DB2E71-4AD0-4360-BCDD-81EC7213D493}">
  <ds:schemaRefs>
    <ds:schemaRef ds:uri="ESRI.ArcGIS.Mapping.OfficeIntegration.PowerPointInfo"/>
  </ds:schemaRefs>
</ds:datastoreItem>
</file>

<file path=customXml/itemProps199.xml><?xml version="1.0" encoding="utf-8"?>
<ds:datastoreItem xmlns:ds="http://schemas.openxmlformats.org/officeDocument/2006/customXml" ds:itemID="{4E16D2A4-CF62-4C42-8A24-1438C061DBE9}">
  <ds:schemaRefs>
    <ds:schemaRef ds:uri="ESRI.ArcGIS.Mapping.OfficeIntegration.PowerPointInfo"/>
  </ds:schemaRefs>
</ds:datastoreItem>
</file>

<file path=customXml/itemProps2.xml><?xml version="1.0" encoding="utf-8"?>
<ds:datastoreItem xmlns:ds="http://schemas.openxmlformats.org/officeDocument/2006/customXml" ds:itemID="{72B8D3A6-B9E5-44AD-8FC3-547F6DE1A0B1}">
  <ds:schemaRefs>
    <ds:schemaRef ds:uri="ESRI.ArcGIS.Mapping.OfficeIntegration.PowerPointInfo"/>
  </ds:schemaRefs>
</ds:datastoreItem>
</file>

<file path=customXml/itemProps20.xml><?xml version="1.0" encoding="utf-8"?>
<ds:datastoreItem xmlns:ds="http://schemas.openxmlformats.org/officeDocument/2006/customXml" ds:itemID="{E9107A88-8BAD-471E-891D-79BD64C81D48}">
  <ds:schemaRefs>
    <ds:schemaRef ds:uri="ESRI.ArcGIS.Mapping.OfficeIntegration.PowerPointInfo"/>
  </ds:schemaRefs>
</ds:datastoreItem>
</file>

<file path=customXml/itemProps200.xml><?xml version="1.0" encoding="utf-8"?>
<ds:datastoreItem xmlns:ds="http://schemas.openxmlformats.org/officeDocument/2006/customXml" ds:itemID="{1A464022-E6D3-4458-8EE1-DFE10D747016}">
  <ds:schemaRefs>
    <ds:schemaRef ds:uri="ESRI.ArcGIS.Mapping.OfficeIntegration.PowerPointInfo"/>
  </ds:schemaRefs>
</ds:datastoreItem>
</file>

<file path=customXml/itemProps201.xml><?xml version="1.0" encoding="utf-8"?>
<ds:datastoreItem xmlns:ds="http://schemas.openxmlformats.org/officeDocument/2006/customXml" ds:itemID="{2987FC3B-B4B7-4E8E-9EEF-F77B31CE4B63}">
  <ds:schemaRefs>
    <ds:schemaRef ds:uri="ESRI.ArcGIS.Mapping.OfficeIntegration.PowerPointInfo"/>
  </ds:schemaRefs>
</ds:datastoreItem>
</file>

<file path=customXml/itemProps202.xml><?xml version="1.0" encoding="utf-8"?>
<ds:datastoreItem xmlns:ds="http://schemas.openxmlformats.org/officeDocument/2006/customXml" ds:itemID="{2CB3EDC3-00AC-44D8-B73E-18CBC2C870CE}">
  <ds:schemaRefs>
    <ds:schemaRef ds:uri="ESRI.ArcGIS.Mapping.OfficeIntegration.PowerPointInfo"/>
  </ds:schemaRefs>
</ds:datastoreItem>
</file>

<file path=customXml/itemProps21.xml><?xml version="1.0" encoding="utf-8"?>
<ds:datastoreItem xmlns:ds="http://schemas.openxmlformats.org/officeDocument/2006/customXml" ds:itemID="{BF15E05C-3DB4-49E0-8C54-6F67DB5E9397}">
  <ds:schemaRefs>
    <ds:schemaRef ds:uri="ESRI.ArcGIS.Mapping.OfficeIntegration.PowerPointInfo"/>
  </ds:schemaRefs>
</ds:datastoreItem>
</file>

<file path=customXml/itemProps22.xml><?xml version="1.0" encoding="utf-8"?>
<ds:datastoreItem xmlns:ds="http://schemas.openxmlformats.org/officeDocument/2006/customXml" ds:itemID="{7B3EABA6-03E2-4B82-9F0C-367CE4DDDBE1}">
  <ds:schemaRefs>
    <ds:schemaRef ds:uri="ESRI.ArcGIS.Mapping.OfficeIntegration.PowerPointInfo"/>
  </ds:schemaRefs>
</ds:datastoreItem>
</file>

<file path=customXml/itemProps23.xml><?xml version="1.0" encoding="utf-8"?>
<ds:datastoreItem xmlns:ds="http://schemas.openxmlformats.org/officeDocument/2006/customXml" ds:itemID="{ED9B65C2-B7F6-47B6-94C4-F7C26039D86C}">
  <ds:schemaRefs>
    <ds:schemaRef ds:uri="ESRI.ArcGIS.Mapping.OfficeIntegration.PowerPointInfo"/>
  </ds:schemaRefs>
</ds:datastoreItem>
</file>

<file path=customXml/itemProps24.xml><?xml version="1.0" encoding="utf-8"?>
<ds:datastoreItem xmlns:ds="http://schemas.openxmlformats.org/officeDocument/2006/customXml" ds:itemID="{529FE790-C75B-40C7-AB14-6A71F4628888}">
  <ds:schemaRefs>
    <ds:schemaRef ds:uri="ESRI.ArcGIS.Mapping.OfficeIntegration.PowerPointInfo"/>
  </ds:schemaRefs>
</ds:datastoreItem>
</file>

<file path=customXml/itemProps25.xml><?xml version="1.0" encoding="utf-8"?>
<ds:datastoreItem xmlns:ds="http://schemas.openxmlformats.org/officeDocument/2006/customXml" ds:itemID="{DEB0BCF8-3796-4F7B-A96D-F536431C62F8}">
  <ds:schemaRefs>
    <ds:schemaRef ds:uri="ESRI.ArcGIS.Mapping.OfficeIntegration.PowerPointInfo"/>
  </ds:schemaRefs>
</ds:datastoreItem>
</file>

<file path=customXml/itemProps26.xml><?xml version="1.0" encoding="utf-8"?>
<ds:datastoreItem xmlns:ds="http://schemas.openxmlformats.org/officeDocument/2006/customXml" ds:itemID="{BA1FE563-E2A1-445D-8F3F-AAE26A936638}">
  <ds:schemaRefs>
    <ds:schemaRef ds:uri="ESRI.ArcGIS.Mapping.OfficeIntegration.PowerPointInfo"/>
  </ds:schemaRefs>
</ds:datastoreItem>
</file>

<file path=customXml/itemProps27.xml><?xml version="1.0" encoding="utf-8"?>
<ds:datastoreItem xmlns:ds="http://schemas.openxmlformats.org/officeDocument/2006/customXml" ds:itemID="{5BEB3E92-84AB-46FB-82E2-69C7A618054C}">
  <ds:schemaRefs>
    <ds:schemaRef ds:uri="ESRI.ArcGIS.Mapping.OfficeIntegration.PowerPointInfo"/>
  </ds:schemaRefs>
</ds:datastoreItem>
</file>

<file path=customXml/itemProps28.xml><?xml version="1.0" encoding="utf-8"?>
<ds:datastoreItem xmlns:ds="http://schemas.openxmlformats.org/officeDocument/2006/customXml" ds:itemID="{932D222F-0A55-46E7-928A-D568D0216C0B}">
  <ds:schemaRefs>
    <ds:schemaRef ds:uri="ESRI.ArcGIS.Mapping.OfficeIntegration.PowerPointInfo"/>
  </ds:schemaRefs>
</ds:datastoreItem>
</file>

<file path=customXml/itemProps29.xml><?xml version="1.0" encoding="utf-8"?>
<ds:datastoreItem xmlns:ds="http://schemas.openxmlformats.org/officeDocument/2006/customXml" ds:itemID="{F0845958-6CF7-4365-8254-85F0DC262725}">
  <ds:schemaRefs>
    <ds:schemaRef ds:uri="ESRI.ArcGIS.Mapping.OfficeIntegration.PowerPointInfo"/>
  </ds:schemaRefs>
</ds:datastoreItem>
</file>

<file path=customXml/itemProps3.xml><?xml version="1.0" encoding="utf-8"?>
<ds:datastoreItem xmlns:ds="http://schemas.openxmlformats.org/officeDocument/2006/customXml" ds:itemID="{BF15AEE2-6576-4380-8117-67E8BF0753D3}">
  <ds:schemaRefs>
    <ds:schemaRef ds:uri="ESRI.ArcGIS.Mapping.OfficeIntegration.PowerPointInfo"/>
  </ds:schemaRefs>
</ds:datastoreItem>
</file>

<file path=customXml/itemProps30.xml><?xml version="1.0" encoding="utf-8"?>
<ds:datastoreItem xmlns:ds="http://schemas.openxmlformats.org/officeDocument/2006/customXml" ds:itemID="{8584B095-E6E8-47A4-9AFB-ADBC8C325061}">
  <ds:schemaRefs>
    <ds:schemaRef ds:uri="ESRI.ArcGIS.Mapping.OfficeIntegration.PowerPointInfo"/>
  </ds:schemaRefs>
</ds:datastoreItem>
</file>

<file path=customXml/itemProps31.xml><?xml version="1.0" encoding="utf-8"?>
<ds:datastoreItem xmlns:ds="http://schemas.openxmlformats.org/officeDocument/2006/customXml" ds:itemID="{38FF7DDB-BC6E-43AD-B8D0-35A6302B5F7B}">
  <ds:schemaRefs>
    <ds:schemaRef ds:uri="ESRI.ArcGIS.Mapping.OfficeIntegration.PowerPointInfo"/>
  </ds:schemaRefs>
</ds:datastoreItem>
</file>

<file path=customXml/itemProps32.xml><?xml version="1.0" encoding="utf-8"?>
<ds:datastoreItem xmlns:ds="http://schemas.openxmlformats.org/officeDocument/2006/customXml" ds:itemID="{FF165B41-5365-4D23-A7DE-E8A61E62A153}">
  <ds:schemaRefs>
    <ds:schemaRef ds:uri="ESRI.ArcGIS.Mapping.OfficeIntegration.PowerPointInfo"/>
  </ds:schemaRefs>
</ds:datastoreItem>
</file>

<file path=customXml/itemProps33.xml><?xml version="1.0" encoding="utf-8"?>
<ds:datastoreItem xmlns:ds="http://schemas.openxmlformats.org/officeDocument/2006/customXml" ds:itemID="{C17B994F-7A3F-405A-9E34-0C1F7043B53A}">
  <ds:schemaRefs>
    <ds:schemaRef ds:uri="ESRI.ArcGIS.Mapping.OfficeIntegration.PowerPointInfo"/>
  </ds:schemaRefs>
</ds:datastoreItem>
</file>

<file path=customXml/itemProps34.xml><?xml version="1.0" encoding="utf-8"?>
<ds:datastoreItem xmlns:ds="http://schemas.openxmlformats.org/officeDocument/2006/customXml" ds:itemID="{B587DE18-733D-49D6-804B-F36AB42879C7}">
  <ds:schemaRefs>
    <ds:schemaRef ds:uri="ESRI.ArcGIS.Mapping.OfficeIntegration.PowerPointInfo"/>
  </ds:schemaRefs>
</ds:datastoreItem>
</file>

<file path=customXml/itemProps35.xml><?xml version="1.0" encoding="utf-8"?>
<ds:datastoreItem xmlns:ds="http://schemas.openxmlformats.org/officeDocument/2006/customXml" ds:itemID="{94FE0A4E-6F51-4CE9-BF05-9CAAD3B354E7}">
  <ds:schemaRefs>
    <ds:schemaRef ds:uri="ESRI.ArcGIS.Mapping.OfficeIntegration.PowerPointInfo"/>
  </ds:schemaRefs>
</ds:datastoreItem>
</file>

<file path=customXml/itemProps36.xml><?xml version="1.0" encoding="utf-8"?>
<ds:datastoreItem xmlns:ds="http://schemas.openxmlformats.org/officeDocument/2006/customXml" ds:itemID="{0A09A242-6079-443F-8D6B-F4E31BCEFAF2}">
  <ds:schemaRefs>
    <ds:schemaRef ds:uri="ESRI.ArcGIS.Mapping.OfficeIntegration.PowerPointInfo"/>
  </ds:schemaRefs>
</ds:datastoreItem>
</file>

<file path=customXml/itemProps37.xml><?xml version="1.0" encoding="utf-8"?>
<ds:datastoreItem xmlns:ds="http://schemas.openxmlformats.org/officeDocument/2006/customXml" ds:itemID="{3B1EBC69-C1DC-4FE6-87C5-66C292A5DE7D}">
  <ds:schemaRefs>
    <ds:schemaRef ds:uri="ESRI.ArcGIS.Mapping.OfficeIntegration.PowerPointInfo"/>
  </ds:schemaRefs>
</ds:datastoreItem>
</file>

<file path=customXml/itemProps38.xml><?xml version="1.0" encoding="utf-8"?>
<ds:datastoreItem xmlns:ds="http://schemas.openxmlformats.org/officeDocument/2006/customXml" ds:itemID="{E8DDC638-66AB-4D1A-BDB9-D12AD6E753A9}">
  <ds:schemaRefs>
    <ds:schemaRef ds:uri="ESRI.ArcGIS.Mapping.OfficeIntegration.PowerPointInfo"/>
  </ds:schemaRefs>
</ds:datastoreItem>
</file>

<file path=customXml/itemProps39.xml><?xml version="1.0" encoding="utf-8"?>
<ds:datastoreItem xmlns:ds="http://schemas.openxmlformats.org/officeDocument/2006/customXml" ds:itemID="{2AD4AD89-8335-4CC1-ACC0-2475946A1E41}">
  <ds:schemaRefs>
    <ds:schemaRef ds:uri="ESRI.ArcGIS.Mapping.OfficeIntegration.PowerPointInfo"/>
  </ds:schemaRefs>
</ds:datastoreItem>
</file>

<file path=customXml/itemProps4.xml><?xml version="1.0" encoding="utf-8"?>
<ds:datastoreItem xmlns:ds="http://schemas.openxmlformats.org/officeDocument/2006/customXml" ds:itemID="{DA7173CA-A048-43C7-81C6-627962D2D566}">
  <ds:schemaRefs>
    <ds:schemaRef ds:uri="ESRI.ArcGIS.Mapping.OfficeIntegration.PowerPointInfo"/>
  </ds:schemaRefs>
</ds:datastoreItem>
</file>

<file path=customXml/itemProps40.xml><?xml version="1.0" encoding="utf-8"?>
<ds:datastoreItem xmlns:ds="http://schemas.openxmlformats.org/officeDocument/2006/customXml" ds:itemID="{8A85B984-0274-445A-91ED-4C230512E217}">
  <ds:schemaRefs>
    <ds:schemaRef ds:uri="ESRI.ArcGIS.Mapping.OfficeIntegration.PowerPointInfo"/>
  </ds:schemaRefs>
</ds:datastoreItem>
</file>

<file path=customXml/itemProps41.xml><?xml version="1.0" encoding="utf-8"?>
<ds:datastoreItem xmlns:ds="http://schemas.openxmlformats.org/officeDocument/2006/customXml" ds:itemID="{D3CA6FEB-AF02-4467-AB4D-25BD1A894E5E}">
  <ds:schemaRefs>
    <ds:schemaRef ds:uri="ESRI.ArcGIS.Mapping.OfficeIntegration.PowerPointInfo"/>
  </ds:schemaRefs>
</ds:datastoreItem>
</file>

<file path=customXml/itemProps42.xml><?xml version="1.0" encoding="utf-8"?>
<ds:datastoreItem xmlns:ds="http://schemas.openxmlformats.org/officeDocument/2006/customXml" ds:itemID="{9914FBAC-AFA9-48E5-ACED-A982ABB64560}">
  <ds:schemaRefs>
    <ds:schemaRef ds:uri="ESRI.ArcGIS.Mapping.OfficeIntegration.PowerPointInfo"/>
  </ds:schemaRefs>
</ds:datastoreItem>
</file>

<file path=customXml/itemProps43.xml><?xml version="1.0" encoding="utf-8"?>
<ds:datastoreItem xmlns:ds="http://schemas.openxmlformats.org/officeDocument/2006/customXml" ds:itemID="{D92E0DC8-ADB1-4E11-925C-717B2157ED61}">
  <ds:schemaRefs>
    <ds:schemaRef ds:uri="ESRI.ArcGIS.Mapping.OfficeIntegration.PowerPointInfo"/>
  </ds:schemaRefs>
</ds:datastoreItem>
</file>

<file path=customXml/itemProps44.xml><?xml version="1.0" encoding="utf-8"?>
<ds:datastoreItem xmlns:ds="http://schemas.openxmlformats.org/officeDocument/2006/customXml" ds:itemID="{C19B183B-1870-4AD6-86B5-7DA6033E2983}">
  <ds:schemaRefs>
    <ds:schemaRef ds:uri="ESRI.ArcGIS.Mapping.OfficeIntegration.PowerPointInfo"/>
  </ds:schemaRefs>
</ds:datastoreItem>
</file>

<file path=customXml/itemProps45.xml><?xml version="1.0" encoding="utf-8"?>
<ds:datastoreItem xmlns:ds="http://schemas.openxmlformats.org/officeDocument/2006/customXml" ds:itemID="{F4D12F42-803C-48D5-9E68-BA3440FFA26A}">
  <ds:schemaRefs>
    <ds:schemaRef ds:uri="ESRI.ArcGIS.Mapping.OfficeIntegration.PowerPointInfo"/>
  </ds:schemaRefs>
</ds:datastoreItem>
</file>

<file path=customXml/itemProps46.xml><?xml version="1.0" encoding="utf-8"?>
<ds:datastoreItem xmlns:ds="http://schemas.openxmlformats.org/officeDocument/2006/customXml" ds:itemID="{369BB2B1-5060-4A8E-B20A-08EEBB4DCD33}">
  <ds:schemaRefs>
    <ds:schemaRef ds:uri="ESRI.ArcGIS.Mapping.OfficeIntegration.PowerPointInfo"/>
  </ds:schemaRefs>
</ds:datastoreItem>
</file>

<file path=customXml/itemProps47.xml><?xml version="1.0" encoding="utf-8"?>
<ds:datastoreItem xmlns:ds="http://schemas.openxmlformats.org/officeDocument/2006/customXml" ds:itemID="{A2B951B7-736D-4A93-BF92-80D66AE72DF3}">
  <ds:schemaRefs>
    <ds:schemaRef ds:uri="ESRI.ArcGIS.Mapping.OfficeIntegration.PowerPointInfo"/>
  </ds:schemaRefs>
</ds:datastoreItem>
</file>

<file path=customXml/itemProps48.xml><?xml version="1.0" encoding="utf-8"?>
<ds:datastoreItem xmlns:ds="http://schemas.openxmlformats.org/officeDocument/2006/customXml" ds:itemID="{7FC0D5FF-9DAB-47D6-ACF4-33DBC6A7A933}">
  <ds:schemaRefs>
    <ds:schemaRef ds:uri="ESRI.ArcGIS.Mapping.OfficeIntegration.PowerPointInfo"/>
  </ds:schemaRefs>
</ds:datastoreItem>
</file>

<file path=customXml/itemProps49.xml><?xml version="1.0" encoding="utf-8"?>
<ds:datastoreItem xmlns:ds="http://schemas.openxmlformats.org/officeDocument/2006/customXml" ds:itemID="{A7826B67-7CA3-4673-A1B5-E88571658215}">
  <ds:schemaRefs>
    <ds:schemaRef ds:uri="ESRI.ArcGIS.Mapping.OfficeIntegration.PowerPointInfo"/>
  </ds:schemaRefs>
</ds:datastoreItem>
</file>

<file path=customXml/itemProps5.xml><?xml version="1.0" encoding="utf-8"?>
<ds:datastoreItem xmlns:ds="http://schemas.openxmlformats.org/officeDocument/2006/customXml" ds:itemID="{41AC7156-1E87-44FB-8773-CF750C041114}">
  <ds:schemaRefs>
    <ds:schemaRef ds:uri="ESRI.ArcGIS.Mapping.OfficeIntegration.PowerPointInfo"/>
  </ds:schemaRefs>
</ds:datastoreItem>
</file>

<file path=customXml/itemProps50.xml><?xml version="1.0" encoding="utf-8"?>
<ds:datastoreItem xmlns:ds="http://schemas.openxmlformats.org/officeDocument/2006/customXml" ds:itemID="{F922A329-BACE-435C-BE77-AF4642740B0E}">
  <ds:schemaRefs>
    <ds:schemaRef ds:uri="ESRI.ArcGIS.Mapping.OfficeIntegration.PowerPointInfo"/>
  </ds:schemaRefs>
</ds:datastoreItem>
</file>

<file path=customXml/itemProps51.xml><?xml version="1.0" encoding="utf-8"?>
<ds:datastoreItem xmlns:ds="http://schemas.openxmlformats.org/officeDocument/2006/customXml" ds:itemID="{33FA5936-EB9B-40B9-8437-E17857996131}">
  <ds:schemaRefs>
    <ds:schemaRef ds:uri="ESRI.ArcGIS.Mapping.OfficeIntegration.PowerPointInfo"/>
  </ds:schemaRefs>
</ds:datastoreItem>
</file>

<file path=customXml/itemProps52.xml><?xml version="1.0" encoding="utf-8"?>
<ds:datastoreItem xmlns:ds="http://schemas.openxmlformats.org/officeDocument/2006/customXml" ds:itemID="{3024711B-1EEA-4D15-AAA7-92E661B0476E}">
  <ds:schemaRefs>
    <ds:schemaRef ds:uri="ESRI.ArcGIS.Mapping.OfficeIntegration.PowerPointInfo"/>
  </ds:schemaRefs>
</ds:datastoreItem>
</file>

<file path=customXml/itemProps53.xml><?xml version="1.0" encoding="utf-8"?>
<ds:datastoreItem xmlns:ds="http://schemas.openxmlformats.org/officeDocument/2006/customXml" ds:itemID="{71ADACE6-D24B-49F2-911C-3F811356CEDC}">
  <ds:schemaRefs>
    <ds:schemaRef ds:uri="ESRI.ArcGIS.Mapping.OfficeIntegration.PowerPointInfo"/>
  </ds:schemaRefs>
</ds:datastoreItem>
</file>

<file path=customXml/itemProps54.xml><?xml version="1.0" encoding="utf-8"?>
<ds:datastoreItem xmlns:ds="http://schemas.openxmlformats.org/officeDocument/2006/customXml" ds:itemID="{D26EB044-FB46-4F48-BEC9-D6128A168303}">
  <ds:schemaRefs>
    <ds:schemaRef ds:uri="ESRI.ArcGIS.Mapping.OfficeIntegration.PowerPointInfo"/>
  </ds:schemaRefs>
</ds:datastoreItem>
</file>

<file path=customXml/itemProps55.xml><?xml version="1.0" encoding="utf-8"?>
<ds:datastoreItem xmlns:ds="http://schemas.openxmlformats.org/officeDocument/2006/customXml" ds:itemID="{BA96206B-6C3A-4C84-AC22-7A85B5F51172}">
  <ds:schemaRefs>
    <ds:schemaRef ds:uri="ESRI.ArcGIS.Mapping.OfficeIntegration.PowerPointInfo"/>
  </ds:schemaRefs>
</ds:datastoreItem>
</file>

<file path=customXml/itemProps56.xml><?xml version="1.0" encoding="utf-8"?>
<ds:datastoreItem xmlns:ds="http://schemas.openxmlformats.org/officeDocument/2006/customXml" ds:itemID="{03BCAA31-C7A6-4AED-9D59-A18C729E130D}">
  <ds:schemaRefs>
    <ds:schemaRef ds:uri="ESRI.ArcGIS.Mapping.OfficeIntegration.PowerPointInfo"/>
  </ds:schemaRefs>
</ds:datastoreItem>
</file>

<file path=customXml/itemProps57.xml><?xml version="1.0" encoding="utf-8"?>
<ds:datastoreItem xmlns:ds="http://schemas.openxmlformats.org/officeDocument/2006/customXml" ds:itemID="{7BF759D0-CB47-4358-AFA4-75567675189D}">
  <ds:schemaRefs>
    <ds:schemaRef ds:uri="ESRI.ArcGIS.Mapping.OfficeIntegration.PowerPointInfo"/>
  </ds:schemaRefs>
</ds:datastoreItem>
</file>

<file path=customXml/itemProps58.xml><?xml version="1.0" encoding="utf-8"?>
<ds:datastoreItem xmlns:ds="http://schemas.openxmlformats.org/officeDocument/2006/customXml" ds:itemID="{AF5F3E50-B6CC-4124-83C2-A5D237BD2685}">
  <ds:schemaRefs>
    <ds:schemaRef ds:uri="ESRI.ArcGIS.Mapping.OfficeIntegration.PowerPointInfo"/>
  </ds:schemaRefs>
</ds:datastoreItem>
</file>

<file path=customXml/itemProps59.xml><?xml version="1.0" encoding="utf-8"?>
<ds:datastoreItem xmlns:ds="http://schemas.openxmlformats.org/officeDocument/2006/customXml" ds:itemID="{B03DD603-6285-42AD-A9FC-0DF6CC36374C}">
  <ds:schemaRefs>
    <ds:schemaRef ds:uri="ESRI.ArcGIS.Mapping.OfficeIntegration.PowerPointInfo"/>
  </ds:schemaRefs>
</ds:datastoreItem>
</file>

<file path=customXml/itemProps6.xml><?xml version="1.0" encoding="utf-8"?>
<ds:datastoreItem xmlns:ds="http://schemas.openxmlformats.org/officeDocument/2006/customXml" ds:itemID="{04C47F28-5CDF-4F06-AAFB-5F1FDB9EE775}">
  <ds:schemaRefs>
    <ds:schemaRef ds:uri="ESRI.ArcGIS.Mapping.OfficeIntegration.PowerPointInfo"/>
  </ds:schemaRefs>
</ds:datastoreItem>
</file>

<file path=customXml/itemProps60.xml><?xml version="1.0" encoding="utf-8"?>
<ds:datastoreItem xmlns:ds="http://schemas.openxmlformats.org/officeDocument/2006/customXml" ds:itemID="{6D8AAF6D-D5F6-4155-9C7D-56139DD75A20}">
  <ds:schemaRefs>
    <ds:schemaRef ds:uri="ESRI.ArcGIS.Mapping.OfficeIntegration.PowerPointInfo"/>
  </ds:schemaRefs>
</ds:datastoreItem>
</file>

<file path=customXml/itemProps61.xml><?xml version="1.0" encoding="utf-8"?>
<ds:datastoreItem xmlns:ds="http://schemas.openxmlformats.org/officeDocument/2006/customXml" ds:itemID="{7CC5499D-F32F-4607-8401-F7B2BE7C2A57}">
  <ds:schemaRefs>
    <ds:schemaRef ds:uri="ESRI.ArcGIS.Mapping.OfficeIntegration.PowerPointInfo"/>
  </ds:schemaRefs>
</ds:datastoreItem>
</file>

<file path=customXml/itemProps62.xml><?xml version="1.0" encoding="utf-8"?>
<ds:datastoreItem xmlns:ds="http://schemas.openxmlformats.org/officeDocument/2006/customXml" ds:itemID="{EFC0D323-69C6-4DE7-9BD8-DD2D9D699BB7}">
  <ds:schemaRefs>
    <ds:schemaRef ds:uri="ESRI.ArcGIS.Mapping.OfficeIntegration.PowerPointInfo"/>
  </ds:schemaRefs>
</ds:datastoreItem>
</file>

<file path=customXml/itemProps63.xml><?xml version="1.0" encoding="utf-8"?>
<ds:datastoreItem xmlns:ds="http://schemas.openxmlformats.org/officeDocument/2006/customXml" ds:itemID="{4F3E423A-3825-40B6-8D7E-298485DC3C24}">
  <ds:schemaRefs>
    <ds:schemaRef ds:uri="ESRI.ArcGIS.Mapping.OfficeIntegration.PowerPointInfo"/>
  </ds:schemaRefs>
</ds:datastoreItem>
</file>

<file path=customXml/itemProps64.xml><?xml version="1.0" encoding="utf-8"?>
<ds:datastoreItem xmlns:ds="http://schemas.openxmlformats.org/officeDocument/2006/customXml" ds:itemID="{03372A1C-7028-4A6C-8A8E-9C2D9B233345}">
  <ds:schemaRefs>
    <ds:schemaRef ds:uri="ESRI.ArcGIS.Mapping.OfficeIntegration.PowerPointInfo"/>
  </ds:schemaRefs>
</ds:datastoreItem>
</file>

<file path=customXml/itemProps65.xml><?xml version="1.0" encoding="utf-8"?>
<ds:datastoreItem xmlns:ds="http://schemas.openxmlformats.org/officeDocument/2006/customXml" ds:itemID="{8DEA0C2D-3D32-41F2-ADC7-3FF3282798E9}">
  <ds:schemaRefs>
    <ds:schemaRef ds:uri="ESRI.ArcGIS.Mapping.OfficeIntegration.PowerPointInfo"/>
  </ds:schemaRefs>
</ds:datastoreItem>
</file>

<file path=customXml/itemProps66.xml><?xml version="1.0" encoding="utf-8"?>
<ds:datastoreItem xmlns:ds="http://schemas.openxmlformats.org/officeDocument/2006/customXml" ds:itemID="{6CF999D3-E730-401E-892D-D96C42781B7A}">
  <ds:schemaRefs>
    <ds:schemaRef ds:uri="ESRI.ArcGIS.Mapping.OfficeIntegration.PowerPointInfo"/>
  </ds:schemaRefs>
</ds:datastoreItem>
</file>

<file path=customXml/itemProps67.xml><?xml version="1.0" encoding="utf-8"?>
<ds:datastoreItem xmlns:ds="http://schemas.openxmlformats.org/officeDocument/2006/customXml" ds:itemID="{9F48F95E-BD98-4D05-9293-7638B77F5A87}">
  <ds:schemaRefs>
    <ds:schemaRef ds:uri="ESRI.ArcGIS.Mapping.OfficeIntegration.PowerPointInfo"/>
  </ds:schemaRefs>
</ds:datastoreItem>
</file>

<file path=customXml/itemProps68.xml><?xml version="1.0" encoding="utf-8"?>
<ds:datastoreItem xmlns:ds="http://schemas.openxmlformats.org/officeDocument/2006/customXml" ds:itemID="{3FCF8D13-A16D-4BEB-AC7B-AD34CFE3C229}">
  <ds:schemaRefs>
    <ds:schemaRef ds:uri="ESRI.ArcGIS.Mapping.OfficeIntegration.PowerPointInfo"/>
  </ds:schemaRefs>
</ds:datastoreItem>
</file>

<file path=customXml/itemProps69.xml><?xml version="1.0" encoding="utf-8"?>
<ds:datastoreItem xmlns:ds="http://schemas.openxmlformats.org/officeDocument/2006/customXml" ds:itemID="{49F0B945-3B5C-4EA8-AAD5-39BAD83D2B9C}">
  <ds:schemaRefs>
    <ds:schemaRef ds:uri="ESRI.ArcGIS.Mapping.OfficeIntegration.PowerPointInfo"/>
  </ds:schemaRefs>
</ds:datastoreItem>
</file>

<file path=customXml/itemProps7.xml><?xml version="1.0" encoding="utf-8"?>
<ds:datastoreItem xmlns:ds="http://schemas.openxmlformats.org/officeDocument/2006/customXml" ds:itemID="{DF2D42A0-8EFD-4BF0-A76A-3A754A52C5A0}">
  <ds:schemaRefs>
    <ds:schemaRef ds:uri="ESRI.ArcGIS.Mapping.OfficeIntegration.PowerPointInfo"/>
  </ds:schemaRefs>
</ds:datastoreItem>
</file>

<file path=customXml/itemProps70.xml><?xml version="1.0" encoding="utf-8"?>
<ds:datastoreItem xmlns:ds="http://schemas.openxmlformats.org/officeDocument/2006/customXml" ds:itemID="{F429450E-6651-4301-A5DA-0C156AA9E4FB}">
  <ds:schemaRefs>
    <ds:schemaRef ds:uri="ESRI.ArcGIS.Mapping.OfficeIntegration.PowerPointInfo"/>
  </ds:schemaRefs>
</ds:datastoreItem>
</file>

<file path=customXml/itemProps71.xml><?xml version="1.0" encoding="utf-8"?>
<ds:datastoreItem xmlns:ds="http://schemas.openxmlformats.org/officeDocument/2006/customXml" ds:itemID="{F406743D-45B5-4708-AD32-52476CFCFF46}">
  <ds:schemaRefs>
    <ds:schemaRef ds:uri="ESRI.ArcGIS.Mapping.OfficeIntegration.PowerPointInfo"/>
  </ds:schemaRefs>
</ds:datastoreItem>
</file>

<file path=customXml/itemProps72.xml><?xml version="1.0" encoding="utf-8"?>
<ds:datastoreItem xmlns:ds="http://schemas.openxmlformats.org/officeDocument/2006/customXml" ds:itemID="{5BBB97DC-B70F-49C9-B531-C58010A4F22D}">
  <ds:schemaRefs>
    <ds:schemaRef ds:uri="ESRI.ArcGIS.Mapping.OfficeIntegration.PowerPointInfo"/>
  </ds:schemaRefs>
</ds:datastoreItem>
</file>

<file path=customXml/itemProps73.xml><?xml version="1.0" encoding="utf-8"?>
<ds:datastoreItem xmlns:ds="http://schemas.openxmlformats.org/officeDocument/2006/customXml" ds:itemID="{0EE95BFC-CDC8-45E6-A9F1-F601A8566C5D}">
  <ds:schemaRefs>
    <ds:schemaRef ds:uri="ESRI.ArcGIS.Mapping.OfficeIntegration.PowerPointInfo"/>
  </ds:schemaRefs>
</ds:datastoreItem>
</file>

<file path=customXml/itemProps74.xml><?xml version="1.0" encoding="utf-8"?>
<ds:datastoreItem xmlns:ds="http://schemas.openxmlformats.org/officeDocument/2006/customXml" ds:itemID="{35BD8A72-5934-440D-9029-A5A33C5C739A}">
  <ds:schemaRefs>
    <ds:schemaRef ds:uri="ESRI.ArcGIS.Mapping.OfficeIntegration.PowerPointInfo"/>
  </ds:schemaRefs>
</ds:datastoreItem>
</file>

<file path=customXml/itemProps75.xml><?xml version="1.0" encoding="utf-8"?>
<ds:datastoreItem xmlns:ds="http://schemas.openxmlformats.org/officeDocument/2006/customXml" ds:itemID="{6E6B6946-C4A9-4B66-A5AC-03276F549138}">
  <ds:schemaRefs>
    <ds:schemaRef ds:uri="ESRI.ArcGIS.Mapping.OfficeIntegration.PowerPointInfo"/>
  </ds:schemaRefs>
</ds:datastoreItem>
</file>

<file path=customXml/itemProps76.xml><?xml version="1.0" encoding="utf-8"?>
<ds:datastoreItem xmlns:ds="http://schemas.openxmlformats.org/officeDocument/2006/customXml" ds:itemID="{F640896E-ACFB-44AA-8A0D-7BFBA2F93D68}">
  <ds:schemaRefs>
    <ds:schemaRef ds:uri="ESRI.ArcGIS.Mapping.OfficeIntegration.PowerPointInfo"/>
  </ds:schemaRefs>
</ds:datastoreItem>
</file>

<file path=customXml/itemProps77.xml><?xml version="1.0" encoding="utf-8"?>
<ds:datastoreItem xmlns:ds="http://schemas.openxmlformats.org/officeDocument/2006/customXml" ds:itemID="{E6BADEC1-08DB-4189-A38D-14F3DD9F9CC6}">
  <ds:schemaRefs>
    <ds:schemaRef ds:uri="ESRI.ArcGIS.Mapping.OfficeIntegration.PowerPointInfo"/>
  </ds:schemaRefs>
</ds:datastoreItem>
</file>

<file path=customXml/itemProps78.xml><?xml version="1.0" encoding="utf-8"?>
<ds:datastoreItem xmlns:ds="http://schemas.openxmlformats.org/officeDocument/2006/customXml" ds:itemID="{FCB89DC5-CB97-4891-AA89-B52F5A6EAE48}">
  <ds:schemaRefs>
    <ds:schemaRef ds:uri="ESRI.ArcGIS.Mapping.OfficeIntegration.PowerPointInfo"/>
  </ds:schemaRefs>
</ds:datastoreItem>
</file>

<file path=customXml/itemProps79.xml><?xml version="1.0" encoding="utf-8"?>
<ds:datastoreItem xmlns:ds="http://schemas.openxmlformats.org/officeDocument/2006/customXml" ds:itemID="{AA056D61-50C9-466D-A0FB-EDCF128CA1CA}">
  <ds:schemaRefs>
    <ds:schemaRef ds:uri="ESRI.ArcGIS.Mapping.OfficeIntegration.PowerPointInfo"/>
  </ds:schemaRefs>
</ds:datastoreItem>
</file>

<file path=customXml/itemProps8.xml><?xml version="1.0" encoding="utf-8"?>
<ds:datastoreItem xmlns:ds="http://schemas.openxmlformats.org/officeDocument/2006/customXml" ds:itemID="{FE1B0881-89AD-4E93-B4C4-F88A1FD95848}">
  <ds:schemaRefs>
    <ds:schemaRef ds:uri="ESRI.ArcGIS.Mapping.OfficeIntegration.PowerPointInfo"/>
  </ds:schemaRefs>
</ds:datastoreItem>
</file>

<file path=customXml/itemProps80.xml><?xml version="1.0" encoding="utf-8"?>
<ds:datastoreItem xmlns:ds="http://schemas.openxmlformats.org/officeDocument/2006/customXml" ds:itemID="{31468031-2616-4EF9-8905-48D68941994F}">
  <ds:schemaRefs>
    <ds:schemaRef ds:uri="ESRI.ArcGIS.Mapping.OfficeIntegration.PowerPointInfo"/>
  </ds:schemaRefs>
</ds:datastoreItem>
</file>

<file path=customXml/itemProps81.xml><?xml version="1.0" encoding="utf-8"?>
<ds:datastoreItem xmlns:ds="http://schemas.openxmlformats.org/officeDocument/2006/customXml" ds:itemID="{6B328205-022D-40F1-BFC2-D9D5640CBC1A}">
  <ds:schemaRefs>
    <ds:schemaRef ds:uri="ESRI.ArcGIS.Mapping.OfficeIntegration.PowerPointInfo"/>
  </ds:schemaRefs>
</ds:datastoreItem>
</file>

<file path=customXml/itemProps82.xml><?xml version="1.0" encoding="utf-8"?>
<ds:datastoreItem xmlns:ds="http://schemas.openxmlformats.org/officeDocument/2006/customXml" ds:itemID="{624FE8C6-CD42-4BFF-8EAD-27B196E725BB}">
  <ds:schemaRefs>
    <ds:schemaRef ds:uri="ESRI.ArcGIS.Mapping.OfficeIntegration.PowerPointInfo"/>
  </ds:schemaRefs>
</ds:datastoreItem>
</file>

<file path=customXml/itemProps83.xml><?xml version="1.0" encoding="utf-8"?>
<ds:datastoreItem xmlns:ds="http://schemas.openxmlformats.org/officeDocument/2006/customXml" ds:itemID="{8FD5ABBD-840F-40A6-9AD1-9FEC5E7CBAC8}">
  <ds:schemaRefs>
    <ds:schemaRef ds:uri="ESRI.ArcGIS.Mapping.OfficeIntegration.PowerPointInfo"/>
  </ds:schemaRefs>
</ds:datastoreItem>
</file>

<file path=customXml/itemProps84.xml><?xml version="1.0" encoding="utf-8"?>
<ds:datastoreItem xmlns:ds="http://schemas.openxmlformats.org/officeDocument/2006/customXml" ds:itemID="{52829032-58C4-4A83-B3A8-172412908F31}">
  <ds:schemaRefs>
    <ds:schemaRef ds:uri="ESRI.ArcGIS.Mapping.OfficeIntegration.PowerPointInfo"/>
  </ds:schemaRefs>
</ds:datastoreItem>
</file>

<file path=customXml/itemProps85.xml><?xml version="1.0" encoding="utf-8"?>
<ds:datastoreItem xmlns:ds="http://schemas.openxmlformats.org/officeDocument/2006/customXml" ds:itemID="{F9A9E672-A2EB-4AC3-950C-4712E7D719FD}">
  <ds:schemaRefs>
    <ds:schemaRef ds:uri="ESRI.ArcGIS.Mapping.OfficeIntegration.PowerPointInfo"/>
  </ds:schemaRefs>
</ds:datastoreItem>
</file>

<file path=customXml/itemProps86.xml><?xml version="1.0" encoding="utf-8"?>
<ds:datastoreItem xmlns:ds="http://schemas.openxmlformats.org/officeDocument/2006/customXml" ds:itemID="{C2529CB0-ACEF-40C7-96AF-0E1712EE81A0}">
  <ds:schemaRefs>
    <ds:schemaRef ds:uri="ESRI.ArcGIS.Mapping.OfficeIntegration.PowerPointInfo"/>
  </ds:schemaRefs>
</ds:datastoreItem>
</file>

<file path=customXml/itemProps87.xml><?xml version="1.0" encoding="utf-8"?>
<ds:datastoreItem xmlns:ds="http://schemas.openxmlformats.org/officeDocument/2006/customXml" ds:itemID="{F59066FE-08D4-4241-AC30-774CD6F9E210}">
  <ds:schemaRefs>
    <ds:schemaRef ds:uri="ESRI.ArcGIS.Mapping.OfficeIntegration.PowerPointInfo"/>
  </ds:schemaRefs>
</ds:datastoreItem>
</file>

<file path=customXml/itemProps88.xml><?xml version="1.0" encoding="utf-8"?>
<ds:datastoreItem xmlns:ds="http://schemas.openxmlformats.org/officeDocument/2006/customXml" ds:itemID="{224989B4-AB88-40C9-8F6D-8FE6E25AC6D5}">
  <ds:schemaRefs>
    <ds:schemaRef ds:uri="ESRI.ArcGIS.Mapping.OfficeIntegration.PowerPointInfo"/>
  </ds:schemaRefs>
</ds:datastoreItem>
</file>

<file path=customXml/itemProps89.xml><?xml version="1.0" encoding="utf-8"?>
<ds:datastoreItem xmlns:ds="http://schemas.openxmlformats.org/officeDocument/2006/customXml" ds:itemID="{C695D53B-32C0-4BD5-A53B-12A31D7C0599}">
  <ds:schemaRefs>
    <ds:schemaRef ds:uri="ESRI.ArcGIS.Mapping.OfficeIntegration.PowerPointInfo"/>
  </ds:schemaRefs>
</ds:datastoreItem>
</file>

<file path=customXml/itemProps9.xml><?xml version="1.0" encoding="utf-8"?>
<ds:datastoreItem xmlns:ds="http://schemas.openxmlformats.org/officeDocument/2006/customXml" ds:itemID="{8D8E3B56-1395-4EE5-B4E6-C3F9C48B84CF}">
  <ds:schemaRefs>
    <ds:schemaRef ds:uri="ESRI.ArcGIS.Mapping.OfficeIntegration.PowerPointInfo"/>
  </ds:schemaRefs>
</ds:datastoreItem>
</file>

<file path=customXml/itemProps90.xml><?xml version="1.0" encoding="utf-8"?>
<ds:datastoreItem xmlns:ds="http://schemas.openxmlformats.org/officeDocument/2006/customXml" ds:itemID="{52153042-6FE1-4068-AE7B-53BA704B61C7}">
  <ds:schemaRefs>
    <ds:schemaRef ds:uri="ESRI.ArcGIS.Mapping.OfficeIntegration.PowerPointInfo"/>
  </ds:schemaRefs>
</ds:datastoreItem>
</file>

<file path=customXml/itemProps91.xml><?xml version="1.0" encoding="utf-8"?>
<ds:datastoreItem xmlns:ds="http://schemas.openxmlformats.org/officeDocument/2006/customXml" ds:itemID="{D4E583E9-E17F-44EA-9328-9E41CA8EC8C2}">
  <ds:schemaRefs>
    <ds:schemaRef ds:uri="ESRI.ArcGIS.Mapping.OfficeIntegration.PowerPointInfo"/>
  </ds:schemaRefs>
</ds:datastoreItem>
</file>

<file path=customXml/itemProps92.xml><?xml version="1.0" encoding="utf-8"?>
<ds:datastoreItem xmlns:ds="http://schemas.openxmlformats.org/officeDocument/2006/customXml" ds:itemID="{7ED70E6C-C953-45F1-96DA-D48CB739E0A7}">
  <ds:schemaRefs>
    <ds:schemaRef ds:uri="ESRI.ArcGIS.Mapping.OfficeIntegration.PowerPointInfo"/>
  </ds:schemaRefs>
</ds:datastoreItem>
</file>

<file path=customXml/itemProps93.xml><?xml version="1.0" encoding="utf-8"?>
<ds:datastoreItem xmlns:ds="http://schemas.openxmlformats.org/officeDocument/2006/customXml" ds:itemID="{E9776403-C5DB-422B-9C6A-F1BC00129801}">
  <ds:schemaRefs>
    <ds:schemaRef ds:uri="ESRI.ArcGIS.Mapping.OfficeIntegration.PowerPointInfo"/>
  </ds:schemaRefs>
</ds:datastoreItem>
</file>

<file path=customXml/itemProps94.xml><?xml version="1.0" encoding="utf-8"?>
<ds:datastoreItem xmlns:ds="http://schemas.openxmlformats.org/officeDocument/2006/customXml" ds:itemID="{C11A059E-AA98-4FCD-8613-79D0D0EDD703}">
  <ds:schemaRefs>
    <ds:schemaRef ds:uri="ESRI.ArcGIS.Mapping.OfficeIntegration.PowerPointInfo"/>
  </ds:schemaRefs>
</ds:datastoreItem>
</file>

<file path=customXml/itemProps95.xml><?xml version="1.0" encoding="utf-8"?>
<ds:datastoreItem xmlns:ds="http://schemas.openxmlformats.org/officeDocument/2006/customXml" ds:itemID="{2CF3EE5E-146E-4369-8B68-29D6C308DC33}">
  <ds:schemaRefs>
    <ds:schemaRef ds:uri="ESRI.ArcGIS.Mapping.OfficeIntegration.PowerPointInfo"/>
  </ds:schemaRefs>
</ds:datastoreItem>
</file>

<file path=customXml/itemProps96.xml><?xml version="1.0" encoding="utf-8"?>
<ds:datastoreItem xmlns:ds="http://schemas.openxmlformats.org/officeDocument/2006/customXml" ds:itemID="{DC41261C-B56A-43A4-BCAA-53723B9BBB93}">
  <ds:schemaRefs>
    <ds:schemaRef ds:uri="ESRI.ArcGIS.Mapping.OfficeIntegration.PowerPointInfo"/>
  </ds:schemaRefs>
</ds:datastoreItem>
</file>

<file path=customXml/itemProps97.xml><?xml version="1.0" encoding="utf-8"?>
<ds:datastoreItem xmlns:ds="http://schemas.openxmlformats.org/officeDocument/2006/customXml" ds:itemID="{CF0F4AAA-7015-4268-9518-E484ABEFEC30}">
  <ds:schemaRefs>
    <ds:schemaRef ds:uri="ESRI.ArcGIS.Mapping.OfficeIntegration.PowerPointInfo"/>
  </ds:schemaRefs>
</ds:datastoreItem>
</file>

<file path=customXml/itemProps98.xml><?xml version="1.0" encoding="utf-8"?>
<ds:datastoreItem xmlns:ds="http://schemas.openxmlformats.org/officeDocument/2006/customXml" ds:itemID="{1BE7794D-5F0A-46A9-80B1-72EF9B6BCB67}">
  <ds:schemaRefs>
    <ds:schemaRef ds:uri="ESRI.ArcGIS.Mapping.OfficeIntegration.PowerPointInfo"/>
  </ds:schemaRefs>
</ds:datastoreItem>
</file>

<file path=customXml/itemProps99.xml><?xml version="1.0" encoding="utf-8"?>
<ds:datastoreItem xmlns:ds="http://schemas.openxmlformats.org/officeDocument/2006/customXml" ds:itemID="{4E9F9DFF-1BBC-4688-B03A-CB924A185BCF}">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3612</TotalTime>
  <Words>2023</Words>
  <Application>Microsoft Office PowerPoint</Application>
  <PresentationFormat>On-screen Show (4:3)</PresentationFormat>
  <Paragraphs>446</Paragraphs>
  <Slides>44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ＭＳ Ｐゴシック</vt:lpstr>
      <vt:lpstr>Arial</vt:lpstr>
      <vt:lpstr>Calibri</vt:lpstr>
      <vt:lpstr>Century Schoolbook</vt:lpstr>
      <vt:lpstr>Gotham-Bold</vt:lpstr>
      <vt:lpstr>Blank Presentation</vt:lpstr>
      <vt:lpstr>How The Revisions to EPA’s Worker Protection Standard (WPS) Affect Organic Farms/Growers</vt:lpstr>
      <vt:lpstr>Acknowledgements</vt:lpstr>
      <vt:lpstr>Outline</vt:lpstr>
      <vt:lpstr>WPS Background</vt:lpstr>
      <vt:lpstr>What is the WPS?</vt:lpstr>
      <vt:lpstr>Revised WPS Rule </vt:lpstr>
      <vt:lpstr>What is a pesticide?</vt:lpstr>
      <vt:lpstr>What are pesticides?</vt:lpstr>
      <vt:lpstr>What are pesticides?</vt:lpstr>
      <vt:lpstr>Organic Materials Review Institute  (OMRI) Categories That Are Pesticides</vt:lpstr>
      <vt:lpstr>OMRI Categories That Are Pesticides</vt:lpstr>
      <vt:lpstr>Some “Organic” Pesticide Examples</vt:lpstr>
      <vt:lpstr>Scope and Applicability </vt:lpstr>
      <vt:lpstr>Scope and Applicability</vt:lpstr>
      <vt:lpstr>Scope and Applicability</vt:lpstr>
      <vt:lpstr>Find this statement on the label:</vt:lpstr>
      <vt:lpstr>Scope and Applicability </vt:lpstr>
      <vt:lpstr>Scope and Applicability</vt:lpstr>
      <vt:lpstr>Scope and Applicability</vt:lpstr>
      <vt:lpstr>WPS Requirements at a Glance</vt:lpstr>
      <vt:lpstr>WPS Requirements at a Glance</vt:lpstr>
      <vt:lpstr>WPS Requirements at a Glance</vt:lpstr>
      <vt:lpstr>Summary of Key WPS Revisions</vt:lpstr>
      <vt:lpstr>Pesticide Safety Training</vt:lpstr>
      <vt:lpstr>Notification</vt:lpstr>
      <vt:lpstr>Hazard Communication </vt:lpstr>
      <vt:lpstr>Pesticide Safety Information</vt:lpstr>
      <vt:lpstr>Minimum Age for Handlers and Early-Entry Workers</vt:lpstr>
      <vt:lpstr>Some “Organic” Pesticide Examples</vt:lpstr>
      <vt:lpstr>Respirator Requirements</vt:lpstr>
      <vt:lpstr>Decontamination Supplies</vt:lpstr>
      <vt:lpstr>Emergency Assistance </vt:lpstr>
      <vt:lpstr>Implementation Timeline</vt:lpstr>
      <vt:lpstr>Questions?</vt:lpstr>
      <vt:lpstr>Additional Examples of “Organic” Pesticide Product Labels and Their Associated PPE Requirements</vt:lpstr>
      <vt:lpstr>PowerPoint Presentation</vt:lpstr>
      <vt:lpstr> </vt:lpstr>
      <vt:lpstr>PowerPoint Presentation</vt:lpstr>
      <vt:lpstr> </vt:lpstr>
      <vt:lpstr>PowerPoint Presentation</vt:lpstr>
      <vt:lpstr>PowerPoint Presentation</vt:lpstr>
      <vt:lpstr> </vt:lpstr>
      <vt:lpstr>OMRI listed EPA REG NJ license npr HE respirator when mix</vt:lpstr>
      <vt:lpstr>PowerPoint Presentation</vt:lpstr>
    </vt:vector>
  </TitlesOfParts>
  <Company>Office 2004 Test Drive 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Pont, Richard</cp:lastModifiedBy>
  <cp:revision>299</cp:revision>
  <dcterms:created xsi:type="dcterms:W3CDTF">2011-02-09T16:00:48Z</dcterms:created>
  <dcterms:modified xsi:type="dcterms:W3CDTF">2016-06-23T15:31:29Z</dcterms:modified>
</cp:coreProperties>
</file>