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84"/>
  </p:sldMasterIdLst>
  <p:notesMasterIdLst>
    <p:notesMasterId r:id="rId209"/>
  </p:notesMasterIdLst>
  <p:handoutMasterIdLst>
    <p:handoutMasterId r:id="rId210"/>
  </p:handoutMasterIdLst>
  <p:sldIdLst>
    <p:sldId id="341" r:id="rId185"/>
    <p:sldId id="342" r:id="rId186"/>
    <p:sldId id="289" r:id="rId187"/>
    <p:sldId id="321" r:id="rId188"/>
    <p:sldId id="336" r:id="rId189"/>
    <p:sldId id="333" r:id="rId190"/>
    <p:sldId id="343" r:id="rId191"/>
    <p:sldId id="344" r:id="rId192"/>
    <p:sldId id="334" r:id="rId193"/>
    <p:sldId id="337" r:id="rId194"/>
    <p:sldId id="297" r:id="rId195"/>
    <p:sldId id="325" r:id="rId196"/>
    <p:sldId id="345" r:id="rId197"/>
    <p:sldId id="324" r:id="rId198"/>
    <p:sldId id="335" r:id="rId199"/>
    <p:sldId id="327" r:id="rId200"/>
    <p:sldId id="329" r:id="rId201"/>
    <p:sldId id="339" r:id="rId202"/>
    <p:sldId id="340" r:id="rId203"/>
    <p:sldId id="311" r:id="rId204"/>
    <p:sldId id="312" r:id="rId205"/>
    <p:sldId id="346" r:id="rId206"/>
    <p:sldId id="313" r:id="rId207"/>
    <p:sldId id="347" r:id="rId208"/>
  </p:sldIdLst>
  <p:sldSz cx="9144000" cy="6858000" type="screen4x3"/>
  <p:notesSz cx="7023100" cy="9309100"/>
  <p:custDataLst>
    <p:tags r:id="rId2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99CCFF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6" autoAdjust="0"/>
    <p:restoredTop sz="67540" autoAdjust="0"/>
  </p:normalViewPr>
  <p:slideViewPr>
    <p:cSldViewPr>
      <p:cViewPr varScale="1">
        <p:scale>
          <a:sx n="74" d="100"/>
          <a:sy n="74" d="100"/>
        </p:scale>
        <p:origin x="78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9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slide" Target="slides/slide7.xml"/><Relationship Id="rId205" Type="http://schemas.openxmlformats.org/officeDocument/2006/relationships/slide" Target="slides/slide21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slide" Target="slides/slide2.xml"/><Relationship Id="rId211" Type="http://schemas.openxmlformats.org/officeDocument/2006/relationships/tags" Target="tags/tag1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openxmlformats.org/officeDocument/2006/relationships/slide" Target="slides/slide8.xml"/><Relationship Id="rId197" Type="http://schemas.openxmlformats.org/officeDocument/2006/relationships/slide" Target="slides/slide13.xml"/><Relationship Id="rId206" Type="http://schemas.openxmlformats.org/officeDocument/2006/relationships/slide" Target="slides/slide22.xml"/><Relationship Id="rId201" Type="http://schemas.openxmlformats.org/officeDocument/2006/relationships/slide" Target="slides/slide1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presProps" Target="presProps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slide" Target="slides/slide14.xml"/><Relationship Id="rId172" Type="http://schemas.openxmlformats.org/officeDocument/2006/relationships/customXml" Target="../customXml/item172.xml"/><Relationship Id="rId193" Type="http://schemas.openxmlformats.org/officeDocument/2006/relationships/slide" Target="slides/slide9.xml"/><Relationship Id="rId202" Type="http://schemas.openxmlformats.org/officeDocument/2006/relationships/slide" Target="slides/slide18.xml"/><Relationship Id="rId207" Type="http://schemas.openxmlformats.org/officeDocument/2006/relationships/slide" Target="slides/slide23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slide" Target="slides/slide4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slide" Target="slides/slide10.xml"/><Relationship Id="rId199" Type="http://schemas.openxmlformats.org/officeDocument/2006/relationships/slide" Target="slides/slide15.xml"/><Relationship Id="rId203" Type="http://schemas.openxmlformats.org/officeDocument/2006/relationships/slide" Target="slides/slide19.xml"/><Relationship Id="rId208" Type="http://schemas.openxmlformats.org/officeDocument/2006/relationships/slide" Target="slides/slide24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slideMaster" Target="slideMasters/slideMaster1.xml"/><Relationship Id="rId189" Type="http://schemas.openxmlformats.org/officeDocument/2006/relationships/slide" Target="slides/slide5.xml"/><Relationship Id="rId3" Type="http://schemas.openxmlformats.org/officeDocument/2006/relationships/customXml" Target="../customXml/item3.xml"/><Relationship Id="rId214" Type="http://schemas.openxmlformats.org/officeDocument/2006/relationships/theme" Target="theme/theme1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slide" Target="slides/slide11.xml"/><Relationship Id="rId209" Type="http://schemas.openxmlformats.org/officeDocument/2006/relationships/notesMaster" Target="notesMasters/notesMaster1.xml"/><Relationship Id="rId190" Type="http://schemas.openxmlformats.org/officeDocument/2006/relationships/slide" Target="slides/slide6.xml"/><Relationship Id="rId204" Type="http://schemas.openxmlformats.org/officeDocument/2006/relationships/slide" Target="slides/slide20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handoutMaster" Target="handoutMasters/handoutMaster1.xml"/><Relationship Id="rId215" Type="http://schemas.openxmlformats.org/officeDocument/2006/relationships/tableStyles" Target="tableStyles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slide" Target="slides/slide12.xml"/><Relationship Id="rId200" Type="http://schemas.openxmlformats.org/officeDocument/2006/relationships/slide" Target="slides/slide16.xml"/><Relationship Id="rId16" Type="http://schemas.openxmlformats.org/officeDocument/2006/relationships/customXml" Target="../customXml/item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8B2B63-E46F-4815-8E49-C5D1F9CB6C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1089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CFE8C18-1398-4395-B203-4730780D38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29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AEDA89-3E38-44D6-8BCA-330D83AC1F41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223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073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8204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284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89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2685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453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094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4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79CED-DCD5-4CE0-8ED4-F21B4F9018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4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1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09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7756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E8C18-1398-4395-B203-4730780D384B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99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F53705-ED30-425F-B7FD-2E912F55AB76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E6336-0681-4A84-BA37-84A173F4D3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69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F15E76-8549-453E-A4B9-D32672BCB677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5B54AC-B9A8-4CEC-BED8-0806A63F1B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36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975E2-41B3-48A2-A067-64D43D5E6757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987DCA-228B-4CC5-ABDF-E9D7D7F26C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574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C9B43C-A6B3-4AF6-8F3B-D58EFE9341D7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45A38F-5134-4B01-AEFE-8E735FF3AA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390E2-D7E0-47B0-B511-085E0B8310C2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B13F90-61A9-4C8A-BC30-79AB14E10E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069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84CA35-BA3F-441F-982E-676FFB00C2C6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19EF54-198A-4298-B522-0ACDD8FCAD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77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F9B603-2261-42AA-A852-22BE54CAB9A4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3BEA52-F815-4828-BEAF-E1D191D168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881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9E58C-60BF-4521-BD63-4AC9CB774122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B340A-3BA7-41E1-959A-7425319BAD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43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52446-FB28-4644-AEC5-0C001D2557CC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12D59F-067D-4B23-A734-DC8DB7C4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74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B6A92-9174-4EFA-958D-FE175B684E20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EB0150-E4EE-4A4F-9FD1-C4CA08FB01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694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E66EA0-1EB7-4B3E-A8A0-A8005BF1CD6A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116CA0-D655-413F-912F-ACAAA8ACFE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01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F95FEB-283E-48CB-952C-7EF47F79A4D3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B02BFF-F7F7-48E2-9F2B-F74E3F4D59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632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A1D89-61AB-4FDC-90BC-882494EDA72B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3A312-036B-46AB-9DAC-FE8A64E257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30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8843B2-D032-43F0-AE66-4A4BC3C5F826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B24A9-E0A8-4FC3-800B-FC8C4AA358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060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E394BC-DA84-47BB-9C4F-36C05EB49A4C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F4C0B4-BEB6-4F7C-B204-428042FDD3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15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5A34F-FD55-4ED3-8C7D-647EEABD0AD4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D34F08-DC83-4E0A-82D4-2B3102EB9C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984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7539E58C-60BF-4521-BD63-4AC9CB774122}" type="datetime1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r>
              <a:rPr lang="en-US" dirty="0"/>
              <a:t> 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8B340A-3BA7-41E1-959A-7425319BAD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0" i="0" u="none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pa.gov/pesticide-worker-safe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3200400"/>
          </a:xfrm>
        </p:spPr>
        <p:txBody>
          <a:bodyPr/>
          <a:lstStyle/>
          <a:p>
            <a:pPr lvl="0" eaLnBrk="1" hangingPunct="1">
              <a:spcBef>
                <a:spcPts val="0"/>
              </a:spcBef>
            </a:pPr>
            <a:endParaRPr lang="en-US" altLang="en-US" sz="3600" i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3600" b="1" dirty="0">
                <a:solidFill>
                  <a:srgbClr val="000000"/>
                </a:solidFill>
              </a:rPr>
              <a:t>Application Exclusion 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Zone/</a:t>
            </a:r>
            <a:endParaRPr lang="en-US" altLang="en-US" sz="3600" b="1" dirty="0">
              <a:solidFill>
                <a:srgbClr val="000000"/>
              </a:solidFill>
            </a:endParaRPr>
          </a:p>
          <a:p>
            <a:pPr lvl="0" eaLnBrk="1" hangingPunct="1">
              <a:spcBef>
                <a:spcPts val="0"/>
              </a:spcBef>
            </a:pPr>
            <a:r>
              <a:rPr lang="en-US" altLang="en-US" sz="3600" b="1" dirty="0" smtClean="0">
                <a:solidFill>
                  <a:srgbClr val="000000"/>
                </a:solidFill>
              </a:rPr>
              <a:t>Protections </a:t>
            </a:r>
            <a:r>
              <a:rPr lang="en-US" altLang="en-US" sz="3600" b="1" dirty="0">
                <a:solidFill>
                  <a:srgbClr val="000000"/>
                </a:solidFill>
              </a:rPr>
              <a:t>During 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Applications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0" y="4655574"/>
            <a:ext cx="777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 u="none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altLang="en-US" sz="3200" b="0" kern="0" dirty="0" smtClean="0"/>
              <a:t>Region 3 WPS Training</a:t>
            </a:r>
          </a:p>
          <a:p>
            <a:pPr eaLnBrk="1" hangingPunct="1"/>
            <a:r>
              <a:rPr lang="en-US" altLang="en-US" sz="3200" b="0" kern="0" dirty="0" smtClean="0"/>
              <a:t>April 11-12, 2016</a:t>
            </a:r>
          </a:p>
        </p:txBody>
      </p:sp>
    </p:spTree>
    <p:extLst>
      <p:ext uri="{BB962C8B-B14F-4D97-AF65-F5344CB8AC3E}">
        <p14:creationId xmlns:p14="http://schemas.microsoft.com/office/powerpoint/2010/main" val="35071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55" y="1014692"/>
            <a:ext cx="7620000" cy="990600"/>
          </a:xfrm>
        </p:spPr>
        <p:txBody>
          <a:bodyPr/>
          <a:lstStyle/>
          <a:p>
            <a:r>
              <a:rPr lang="en-US" dirty="0" smtClean="0"/>
              <a:t>Droplet Size and Relation to AEZ </a:t>
            </a:r>
            <a:r>
              <a:rPr lang="en-US" sz="2800" dirty="0" smtClean="0"/>
              <a:t>Pesticidestewardship.org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94995"/>
            <a:ext cx="6317111" cy="4710605"/>
          </a:xfrm>
          <a:ln>
            <a:solidFill>
              <a:srgbClr val="000000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992" y="3657600"/>
            <a:ext cx="1108645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100 foot AEZ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992" y="4572000"/>
            <a:ext cx="1108645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25 foot AEZ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20000" cy="6858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</a:t>
            </a:r>
            <a:r>
              <a:rPr lang="en-US" b="1" dirty="0" smtClean="0"/>
              <a:t>Applications in Outdoor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69" y="2286000"/>
            <a:ext cx="7772400" cy="412066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cs typeface="+mj-cs"/>
              </a:rPr>
              <a:t>Ag Employer’s</a:t>
            </a:r>
            <a:r>
              <a:rPr lang="en-US" b="1" dirty="0" smtClean="0">
                <a:solidFill>
                  <a:srgbClr val="000000"/>
                </a:solidFill>
                <a:cs typeface="+mj-cs"/>
              </a:rPr>
              <a:t> AEZ responsibilities: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Requirement </a:t>
            </a:r>
            <a:r>
              <a:rPr lang="en-US" sz="2400" dirty="0">
                <a:solidFill>
                  <a:srgbClr val="000000"/>
                </a:solidFill>
              </a:rPr>
              <a:t>(170.405(a</a:t>
            </a:r>
            <a:r>
              <a:rPr lang="en-US" sz="2400" dirty="0" smtClean="0">
                <a:solidFill>
                  <a:srgbClr val="000000"/>
                </a:solidFill>
              </a:rPr>
              <a:t>)(2</a:t>
            </a:r>
            <a:r>
              <a:rPr lang="en-US" sz="2400" dirty="0">
                <a:solidFill>
                  <a:srgbClr val="000000"/>
                </a:solidFill>
              </a:rPr>
              <a:t>)): </a:t>
            </a:r>
            <a:r>
              <a:rPr lang="en-US" sz="2400" u="sng" dirty="0">
                <a:solidFill>
                  <a:srgbClr val="000000"/>
                </a:solidFill>
              </a:rPr>
              <a:t>During</a:t>
            </a:r>
            <a:r>
              <a:rPr lang="en-US" sz="2400" dirty="0">
                <a:solidFill>
                  <a:srgbClr val="000000"/>
                </a:solidFill>
              </a:rPr>
              <a:t> an application, the agricultural employer must keep </a:t>
            </a:r>
            <a:r>
              <a:rPr lang="en-US" sz="2400" b="1" u="sng" dirty="0">
                <a:solidFill>
                  <a:srgbClr val="00B050"/>
                </a:solidFill>
              </a:rPr>
              <a:t>workers and other persons</a:t>
            </a:r>
            <a:r>
              <a:rPr lang="en-US" sz="2400" dirty="0">
                <a:solidFill>
                  <a:srgbClr val="000000"/>
                </a:solidFill>
              </a:rPr>
              <a:t> out of the </a:t>
            </a:r>
            <a:r>
              <a:rPr lang="en-US" sz="2400" b="1" u="sng" dirty="0">
                <a:solidFill>
                  <a:srgbClr val="00B050"/>
                </a:solidFill>
              </a:rPr>
              <a:t>treated area and AEZ</a:t>
            </a:r>
            <a:r>
              <a:rPr lang="en-US" sz="2400" dirty="0">
                <a:solidFill>
                  <a:srgbClr val="000000"/>
                </a:solidFill>
              </a:rPr>
              <a:t> that is </a:t>
            </a:r>
            <a:r>
              <a:rPr lang="en-US" sz="2400" u="sng" dirty="0">
                <a:solidFill>
                  <a:srgbClr val="000000"/>
                </a:solidFill>
              </a:rPr>
              <a:t>WITHIN</a:t>
            </a:r>
            <a:r>
              <a:rPr lang="en-US" sz="2400" dirty="0">
                <a:solidFill>
                  <a:srgbClr val="000000"/>
                </a:solidFill>
              </a:rPr>
              <a:t> the boundary of the establishment owner’s property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Who is responsible for compliance: </a:t>
            </a:r>
            <a:r>
              <a:rPr lang="en-US" sz="2000" b="1" u="sng" dirty="0" smtClean="0">
                <a:solidFill>
                  <a:srgbClr val="FF0000"/>
                </a:solidFill>
              </a:rPr>
              <a:t>Ag employer</a:t>
            </a:r>
            <a:endParaRPr lang="en-US" sz="2000" b="1" u="sng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Who is protected: Workers &amp; other persons (besides protected handlers)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Is the protection limited to the boundaries of the ag establishment</a:t>
            </a:r>
            <a:r>
              <a:rPr lang="en-US" sz="2000" dirty="0" smtClean="0">
                <a:solidFill>
                  <a:srgbClr val="000000"/>
                </a:solidFill>
              </a:rPr>
              <a:t>? </a:t>
            </a:r>
            <a:r>
              <a:rPr lang="en-US" sz="2000" b="1" u="sng" dirty="0" smtClean="0">
                <a:solidFill>
                  <a:srgbClr val="FF0000"/>
                </a:solidFill>
              </a:rPr>
              <a:t>Yes</a:t>
            </a:r>
            <a:endParaRPr lang="en-US" sz="2000" b="1" u="sng" dirty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0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219200"/>
            <a:ext cx="7620000" cy="9906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Applications in Outdoor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153400" cy="3429000"/>
          </a:xfrm>
        </p:spPr>
        <p:txBody>
          <a:bodyPr/>
          <a:lstStyle/>
          <a:p>
            <a:pPr lvl="0"/>
            <a:r>
              <a:rPr lang="en-US" dirty="0" smtClean="0">
                <a:ea typeface="Calibri" panose="020F0502020204030204" pitchFamily="34" charset="0"/>
              </a:rPr>
              <a:t>Ag employer’s AEZ requirements are effective </a:t>
            </a:r>
            <a:r>
              <a:rPr lang="en-US" b="1" u="sng" dirty="0" smtClean="0">
                <a:ea typeface="Calibri" panose="020F0502020204030204" pitchFamily="34" charset="0"/>
              </a:rPr>
              <a:t>January 2, 2017</a:t>
            </a:r>
          </a:p>
          <a:p>
            <a:pPr lvl="0"/>
            <a:r>
              <a:rPr lang="en-US" dirty="0" smtClean="0">
                <a:ea typeface="Calibri" panose="020F0502020204030204" pitchFamily="34" charset="0"/>
              </a:rPr>
              <a:t>After January 2, 2017, NO application is allowed if workers or other persons are in the treated area or AEZ that is </a:t>
            </a:r>
            <a:r>
              <a:rPr lang="en-US" b="1" u="sng" dirty="0" smtClean="0">
                <a:ea typeface="Calibri" panose="020F0502020204030204" pitchFamily="34" charset="0"/>
              </a:rPr>
              <a:t>WITHIN the boundary</a:t>
            </a:r>
            <a:r>
              <a:rPr lang="en-US" dirty="0" smtClean="0">
                <a:ea typeface="Calibri" panose="020F0502020204030204" pitchFamily="34" charset="0"/>
              </a:rPr>
              <a:t> of the establishment owner’s property</a:t>
            </a:r>
          </a:p>
          <a:p>
            <a:pPr marL="457200" lvl="1" indent="0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6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06959"/>
            <a:ext cx="7620000" cy="990600"/>
          </a:xfrm>
        </p:spPr>
        <p:txBody>
          <a:bodyPr/>
          <a:lstStyle/>
          <a:p>
            <a:r>
              <a:rPr lang="en-US" b="1" dirty="0" smtClean="0"/>
              <a:t>Current and Revised Protections </a:t>
            </a:r>
            <a:r>
              <a:rPr lang="en-US" b="1" u="sng" dirty="0" smtClean="0"/>
              <a:t>After</a:t>
            </a:r>
            <a:r>
              <a:rPr lang="en-US" b="1" dirty="0" smtClean="0"/>
              <a:t> Applications in Outdoor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038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Ag Employer’s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responsibilities</a:t>
            </a:r>
            <a:r>
              <a:rPr lang="en-US" b="1" dirty="0">
                <a:solidFill>
                  <a:srgbClr val="000000"/>
                </a:solidFill>
              </a:rPr>
              <a:t>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Requirement (170.405(a)(2)): </a:t>
            </a:r>
            <a:r>
              <a:rPr lang="en-US" sz="2400" u="sng" dirty="0" smtClean="0">
                <a:solidFill>
                  <a:srgbClr val="000000"/>
                </a:solidFill>
              </a:rPr>
              <a:t>After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 application, the agricultural employer must keep </a:t>
            </a:r>
            <a:r>
              <a:rPr lang="en-US" sz="2400" b="1" dirty="0">
                <a:solidFill>
                  <a:srgbClr val="00B050"/>
                </a:solidFill>
              </a:rPr>
              <a:t>workers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out </a:t>
            </a:r>
            <a:r>
              <a:rPr lang="en-US" sz="2400" dirty="0">
                <a:solidFill>
                  <a:srgbClr val="000000"/>
                </a:solidFill>
              </a:rPr>
              <a:t>of the </a:t>
            </a:r>
            <a:r>
              <a:rPr lang="en-US" sz="2400" b="1" dirty="0">
                <a:solidFill>
                  <a:srgbClr val="00B050"/>
                </a:solidFill>
              </a:rPr>
              <a:t>treated </a:t>
            </a:r>
            <a:r>
              <a:rPr lang="en-US" sz="2400" b="1" dirty="0" smtClean="0">
                <a:solidFill>
                  <a:srgbClr val="00B050"/>
                </a:solidFill>
              </a:rPr>
              <a:t>area</a:t>
            </a:r>
            <a:r>
              <a:rPr lang="en-US" sz="2400" dirty="0" smtClean="0">
                <a:solidFill>
                  <a:srgbClr val="000000"/>
                </a:solidFill>
              </a:rPr>
              <a:t> until REI has expired &amp; posted warning signs have been removed or covered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Who is responsible for compliance: </a:t>
            </a:r>
            <a:r>
              <a:rPr lang="en-US" sz="2000" b="1" u="sng" dirty="0">
                <a:solidFill>
                  <a:srgbClr val="FF0000"/>
                </a:solidFill>
              </a:rPr>
              <a:t>Ag employer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Who is protected: </a:t>
            </a:r>
            <a:r>
              <a:rPr lang="en-US" sz="2000" b="1" u="sng" dirty="0" smtClean="0">
                <a:solidFill>
                  <a:srgbClr val="00B050"/>
                </a:solidFill>
              </a:rPr>
              <a:t>Workers only</a:t>
            </a:r>
            <a:r>
              <a:rPr lang="en-US" sz="2000" dirty="0" smtClean="0">
                <a:solidFill>
                  <a:srgbClr val="000000"/>
                </a:solidFill>
              </a:rPr>
              <a:t> (not other persons)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Is the protection limited to the boundaries of the ag establishment? </a:t>
            </a:r>
            <a:r>
              <a:rPr lang="en-US" sz="2000" b="1" u="sng" dirty="0" smtClean="0">
                <a:solidFill>
                  <a:srgbClr val="FF0000"/>
                </a:solidFill>
              </a:rPr>
              <a:t>Yes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(treated area)</a:t>
            </a:r>
            <a:endParaRPr lang="en-US" sz="2000" dirty="0"/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15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848600" cy="9906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Applications in Outdoor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01000" cy="3657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cs typeface="+mj-cs"/>
              </a:rPr>
              <a:t>Handler’s</a:t>
            </a:r>
            <a:r>
              <a:rPr lang="en-US" b="1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en-US" b="1" dirty="0">
                <a:solidFill>
                  <a:srgbClr val="000000"/>
                </a:solidFill>
                <a:cs typeface="+mj-cs"/>
              </a:rPr>
              <a:t>AEZ responsibilities:</a:t>
            </a:r>
          </a:p>
          <a:p>
            <a:r>
              <a:rPr lang="en-US" sz="2600" dirty="0"/>
              <a:t>Requirement (</a:t>
            </a:r>
            <a:r>
              <a:rPr lang="en-US" sz="2600" dirty="0" smtClean="0"/>
              <a:t>170.505(b)):</a:t>
            </a:r>
            <a:r>
              <a:rPr lang="en-US" sz="2600" dirty="0"/>
              <a:t>Handlers </a:t>
            </a:r>
            <a:r>
              <a:rPr lang="en-US" sz="2600" dirty="0" smtClean="0"/>
              <a:t>must immediately</a:t>
            </a:r>
            <a:r>
              <a:rPr lang="en-US" sz="2600" b="1" i="1" dirty="0" smtClean="0"/>
              <a:t> suspend a pesticide application </a:t>
            </a:r>
            <a:r>
              <a:rPr lang="en-US" sz="2600" dirty="0" smtClean="0"/>
              <a:t>if any worker or other person (other than handler) is in AEZ (170.505(b))</a:t>
            </a:r>
          </a:p>
          <a:p>
            <a:pPr lvl="1"/>
            <a:r>
              <a:rPr lang="en-US" sz="2200" dirty="0"/>
              <a:t>Who is responsible for compliance: </a:t>
            </a:r>
            <a:r>
              <a:rPr lang="en-US" sz="2200" b="1" u="sng" dirty="0" smtClean="0">
                <a:solidFill>
                  <a:srgbClr val="FF0000"/>
                </a:solidFill>
              </a:rPr>
              <a:t>Handler/applicator</a:t>
            </a:r>
            <a:endParaRPr lang="en-US" sz="2200" b="1" u="sng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Who is protected: Workers &amp; other persons (besides protected handlers)</a:t>
            </a:r>
          </a:p>
          <a:p>
            <a:pPr lvl="1"/>
            <a:r>
              <a:rPr lang="en-US" sz="2200" dirty="0"/>
              <a:t>Is the protection limited to the boundaries of the ag establishment</a:t>
            </a:r>
            <a:r>
              <a:rPr lang="en-US" sz="2200" dirty="0" smtClean="0"/>
              <a:t>? </a:t>
            </a:r>
            <a:r>
              <a:rPr lang="en-US" sz="2200" b="1" u="sng" dirty="0" smtClean="0">
                <a:solidFill>
                  <a:srgbClr val="FF0000"/>
                </a:solidFill>
              </a:rPr>
              <a:t>No</a:t>
            </a:r>
            <a:endParaRPr lang="en-US" sz="2200" b="1" u="sng" dirty="0">
              <a:solidFill>
                <a:srgbClr val="FF0000"/>
              </a:solidFill>
            </a:endParaRPr>
          </a:p>
          <a:p>
            <a:pPr lvl="1"/>
            <a:endParaRPr lang="en-US" sz="22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87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848600" cy="9906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Applications in Outdoor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391400" cy="32766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</a:rPr>
              <a:t>Handlers’ AEZ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requirements are </a:t>
            </a:r>
            <a:r>
              <a:rPr lang="en-US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NOT</a:t>
            </a:r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</a:rPr>
              <a:t> effective until </a:t>
            </a:r>
            <a:r>
              <a:rPr lang="en-US" b="1" u="sng" dirty="0">
                <a:solidFill>
                  <a:srgbClr val="000000"/>
                </a:solidFill>
                <a:ea typeface="Calibri" panose="020F0502020204030204" pitchFamily="34" charset="0"/>
              </a:rPr>
              <a:t>January </a:t>
            </a:r>
            <a:r>
              <a:rPr lang="en-US" b="1" u="sng" dirty="0" smtClean="0">
                <a:solidFill>
                  <a:srgbClr val="000000"/>
                </a:solidFill>
                <a:ea typeface="Calibri" panose="020F0502020204030204" pitchFamily="34" charset="0"/>
              </a:rPr>
              <a:t>1, 2018</a:t>
            </a:r>
            <a:endParaRPr lang="en-US" b="1" u="sng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</a:rPr>
              <a:t>Key Issue: What does </a:t>
            </a:r>
            <a:r>
              <a:rPr lang="en-US" sz="2600" dirty="0" smtClean="0"/>
              <a:t>“</a:t>
            </a:r>
            <a:r>
              <a:rPr lang="en-US" sz="2600" dirty="0"/>
              <a:t>suspend a pesticide application</a:t>
            </a:r>
            <a:r>
              <a:rPr lang="en-US" sz="2600" dirty="0" smtClean="0"/>
              <a:t>” mean for the purposes of the WPS and the AEZ requirement?</a:t>
            </a:r>
            <a:endParaRPr lang="en-US" sz="2600" dirty="0"/>
          </a:p>
          <a:p>
            <a:pPr lvl="1"/>
            <a:endParaRPr lang="en-US" sz="22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4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153400" cy="9906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Applications in Outdoor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7086600" cy="34290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cs typeface="+mj-cs"/>
              </a:rPr>
              <a:t>EPA has developed </a:t>
            </a:r>
            <a:r>
              <a:rPr lang="en-US" sz="3200" dirty="0" smtClean="0">
                <a:solidFill>
                  <a:srgbClr val="000000"/>
                </a:solidFill>
                <a:cs typeface="+mj-cs"/>
              </a:rPr>
              <a:t>a WPS </a:t>
            </a:r>
            <a:r>
              <a:rPr lang="en-US" sz="3200" dirty="0" smtClean="0">
                <a:solidFill>
                  <a:srgbClr val="000000"/>
                </a:solidFill>
                <a:cs typeface="+mj-cs"/>
              </a:rPr>
              <a:t>interpretive policy to clarify AEZ requirements and the meaning of “suspend a pesticide ” as used in 170.505(b)</a:t>
            </a:r>
          </a:p>
          <a:p>
            <a:r>
              <a:rPr lang="en-US" sz="3200" dirty="0" smtClean="0">
                <a:solidFill>
                  <a:srgbClr val="000000"/>
                </a:solidFill>
                <a:cs typeface="+mj-cs"/>
              </a:rPr>
              <a:t>1</a:t>
            </a:r>
            <a:r>
              <a:rPr lang="en-US" sz="3200" baseline="30000" dirty="0" smtClean="0">
                <a:solidFill>
                  <a:srgbClr val="000000"/>
                </a:solidFill>
                <a:cs typeface="+mj-cs"/>
              </a:rPr>
              <a:t>st</a:t>
            </a:r>
            <a:r>
              <a:rPr lang="en-US" sz="3200" dirty="0" smtClean="0">
                <a:solidFill>
                  <a:srgbClr val="000000"/>
                </a:solidFill>
                <a:cs typeface="+mj-cs"/>
              </a:rPr>
              <a:t> WPS interpretive policy under revised rule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12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153400" cy="9906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Applications in Outdoor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9248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+mj-cs"/>
              </a:rPr>
              <a:t>Summary of the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WPS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interpretive </a:t>
            </a:r>
            <a:r>
              <a:rPr lang="en-US" dirty="0">
                <a:solidFill>
                  <a:srgbClr val="000000"/>
                </a:solidFill>
                <a:cs typeface="+mj-cs"/>
              </a:rPr>
              <a:t>policy to clarify AEZ requirements and the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meaning of </a:t>
            </a:r>
            <a:r>
              <a:rPr lang="en-US" dirty="0">
                <a:solidFill>
                  <a:srgbClr val="000000"/>
                </a:solidFill>
                <a:cs typeface="+mj-cs"/>
              </a:rPr>
              <a:t>“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suspend a pesticide application”: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+mj-cs"/>
              </a:rPr>
              <a:t>If </a:t>
            </a:r>
            <a:r>
              <a:rPr lang="en-US" dirty="0">
                <a:solidFill>
                  <a:srgbClr val="000000"/>
                </a:solidFill>
                <a:cs typeface="+mj-cs"/>
              </a:rPr>
              <a:t>the AEZ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extends </a:t>
            </a:r>
            <a:r>
              <a:rPr lang="en-US" dirty="0">
                <a:solidFill>
                  <a:srgbClr val="000000"/>
                </a:solidFill>
                <a:cs typeface="+mj-cs"/>
              </a:rPr>
              <a:t>beyond the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boundary of the property </a:t>
            </a:r>
            <a:r>
              <a:rPr lang="en-US" dirty="0">
                <a:solidFill>
                  <a:srgbClr val="000000"/>
                </a:solidFill>
                <a:cs typeface="+mj-cs"/>
              </a:rPr>
              <a:t>of the agricultural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establishment, </a:t>
            </a:r>
            <a:r>
              <a:rPr lang="en-US" dirty="0">
                <a:solidFill>
                  <a:srgbClr val="000000"/>
                </a:solidFill>
                <a:cs typeface="+mj-cs"/>
              </a:rPr>
              <a:t>and a worker or other person is </a:t>
            </a:r>
            <a:r>
              <a:rPr lang="en-US" dirty="0" smtClean="0">
                <a:solidFill>
                  <a:srgbClr val="000000"/>
                </a:solidFill>
                <a:cs typeface="+mj-cs"/>
              </a:rPr>
              <a:t>within </a:t>
            </a:r>
            <a:r>
              <a:rPr lang="en-US" dirty="0">
                <a:solidFill>
                  <a:srgbClr val="000000"/>
                </a:solidFill>
                <a:cs typeface="+mj-cs"/>
              </a:rPr>
              <a:t>the AEZ, the applicator must temporarily suspend the application, and may not proceed until the applicator can ensure that the pesticide will not contact persons in the AEZ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1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B24A9-E0A8-4FC3-800B-FC8C4AA358F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14400" y="4318629"/>
            <a:ext cx="7315200" cy="1828800"/>
          </a:xfrm>
          <a:prstGeom prst="rect">
            <a:avLst/>
          </a:prstGeom>
          <a:pattFill prst="trellis">
            <a:fgClr>
              <a:srgbClr val="92D050"/>
            </a:fgClr>
            <a:bgClr>
              <a:srgbClr val="00B050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14400" y="2514600"/>
            <a:ext cx="7315200" cy="1828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0" y="4332512"/>
            <a:ext cx="2314575" cy="914402"/>
          </a:xfrm>
          <a:prstGeom prst="rect">
            <a:avLst/>
          </a:prstGeom>
          <a:pattFill prst="smCheck">
            <a:fgClr>
              <a:srgbClr val="002060"/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5246912"/>
            <a:ext cx="7315200" cy="914400"/>
          </a:xfrm>
          <a:prstGeom prst="rect">
            <a:avLst/>
          </a:prstGeom>
          <a:pattFill prst="smCheck">
            <a:fgClr>
              <a:schemeClr val="accent6">
                <a:lumMod val="75000"/>
              </a:schemeClr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8075" y="2544925"/>
            <a:ext cx="3019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SUSPEND!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 are workers from the neighboring field in the AEZ!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67126" y="2541432"/>
            <a:ext cx="4619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EVALUATE!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Can you ask the workers to move somewhere else until you are done with the application?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0527" y="2933848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Yes, they agreed to move!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28975" y="4332512"/>
            <a:ext cx="5000625" cy="914402"/>
          </a:xfrm>
          <a:prstGeom prst="rect">
            <a:avLst/>
          </a:prstGeom>
          <a:pattFill prst="smCheck">
            <a:fgClr>
              <a:srgbClr val="002060"/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>
            <a:off x="7316722" y="4789713"/>
            <a:ext cx="182575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3663448" y="2542501"/>
            <a:ext cx="3662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Proceed with caution.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2975" y="130298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AEZs on Field Borders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75105" y="3275111"/>
            <a:ext cx="165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Neighboring Field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260449" y="5079140"/>
            <a:ext cx="100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Your Field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648075" y="3954410"/>
            <a:ext cx="2308452" cy="390907"/>
            <a:chOff x="3648075" y="3954410"/>
            <a:chExt cx="2308452" cy="390907"/>
          </a:xfrm>
        </p:grpSpPr>
        <p:pic>
          <p:nvPicPr>
            <p:cNvPr id="1026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48075" y="396240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00488" y="3964317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43374" y="3961974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71976" y="3954836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24389" y="3956753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7275" y="395441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80228" y="3954836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32641" y="3956753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https://s-media-cache-ak0.pinimg.com/236x/eb/d3/e6/ebd3e64714a4b453a10d8ab7173a4798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75527" y="395441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671551" y="4360189"/>
            <a:ext cx="868732" cy="8629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38551" y="2557512"/>
            <a:ext cx="3430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When the application is finished the AEZ no longer exists.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1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2.96296E-6 L -0.775 -0.002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5 -0.00208 L -0.775 -0.13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5 -0.1331 L -0.55833 -0.131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7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75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24479 -0.2131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75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75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33 -0.13194 L -0.025 -0.13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-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75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7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75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75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750"/>
                            </p:stCondLst>
                            <p:childTnLst>
                              <p:par>
                                <p:cTn id="6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6" grpId="1"/>
      <p:bldP spid="17" grpId="0"/>
      <p:bldP spid="17" grpId="1"/>
      <p:bldP spid="25" grpId="0"/>
      <p:bldP spid="25" grpId="1"/>
      <p:bldP spid="26" grpId="0"/>
      <p:bldP spid="26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B24A9-E0A8-4FC3-800B-FC8C4AA358F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14400" y="4318629"/>
            <a:ext cx="7315200" cy="1828800"/>
          </a:xfrm>
          <a:prstGeom prst="rect">
            <a:avLst/>
          </a:prstGeom>
          <a:pattFill prst="trellis">
            <a:fgClr>
              <a:srgbClr val="92D050"/>
            </a:fgClr>
            <a:bgClr>
              <a:srgbClr val="00B050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14400" y="2514600"/>
            <a:ext cx="7315200" cy="1828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0" y="4332512"/>
            <a:ext cx="2314575" cy="914402"/>
          </a:xfrm>
          <a:prstGeom prst="rect">
            <a:avLst/>
          </a:prstGeom>
          <a:pattFill prst="smCheck">
            <a:fgClr>
              <a:srgbClr val="002060"/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5246912"/>
            <a:ext cx="7315200" cy="914400"/>
          </a:xfrm>
          <a:prstGeom prst="rect">
            <a:avLst/>
          </a:prstGeom>
          <a:pattFill prst="smCheck">
            <a:fgClr>
              <a:schemeClr val="accent6">
                <a:lumMod val="75000"/>
              </a:schemeClr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1286" y="2526048"/>
            <a:ext cx="4597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SUSPEND!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workers from the neighboring field in the AEZ, and they refuse to move!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14738" y="2526048"/>
            <a:ext cx="461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EVALUATE!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Can you ensure these workers won’t be contacted through drift?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438775" y="1209619"/>
            <a:ext cx="2590800" cy="1447800"/>
            <a:chOff x="5181600" y="1345886"/>
            <a:chExt cx="2590800" cy="1447800"/>
          </a:xfrm>
        </p:grpSpPr>
        <p:sp>
          <p:nvSpPr>
            <p:cNvPr id="22" name="Down Arrow 21"/>
            <p:cNvSpPr/>
            <p:nvPr/>
          </p:nvSpPr>
          <p:spPr bwMode="auto">
            <a:xfrm>
              <a:off x="5181600" y="1345886"/>
              <a:ext cx="2590800" cy="144780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>
                <a:solidFill>
                  <a:srgbClr val="000000"/>
                </a:solidFill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43600" y="15240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WIND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133474" y="2737264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Yes, the wind is blowing away from the workers and I can ensure that my application will not contact the workers in the other field.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28975" y="4332512"/>
            <a:ext cx="5000625" cy="914402"/>
          </a:xfrm>
          <a:prstGeom prst="rect">
            <a:avLst/>
          </a:prstGeom>
          <a:pattFill prst="smCheck">
            <a:fgClr>
              <a:srgbClr val="002060"/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>
            <a:off x="7316722" y="4789713"/>
            <a:ext cx="182575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3620869" y="2538386"/>
            <a:ext cx="3524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Proceed with caution.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2975" y="130298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AEZs on Field Borders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75105" y="3275111"/>
            <a:ext cx="165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Neighboring Field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260449" y="5079140"/>
            <a:ext cx="100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Your Field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8" name="Picture 2" descr="https://s-media-cache-ak0.pinimg.com/236x/eb/d3/e6/ebd3e64714a4b453a10d8ab7173a47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488" y="396431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s-media-cache-ak0.pinimg.com/236x/eb/d3/e6/ebd3e64714a4b453a10d8ab7173a47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7688" y="396891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-media-cache-ak0.pinimg.com/236x/eb/d3/e6/ebd3e64714a4b453a10d8ab7173a479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48075" y="3962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s-media-cache-ak0.pinimg.com/236x/eb/d3/e6/ebd3e64714a4b453a10d8ab7173a47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3374" y="3961974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s://s-media-cache-ak0.pinimg.com/236x/eb/d3/e6/ebd3e64714a4b453a10d8ab7173a47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397788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671551" y="4360189"/>
            <a:ext cx="868732" cy="86292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588899" y="2514600"/>
            <a:ext cx="3430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When the application is finished the AEZ no longer exists.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2.96296E-6 L -0.775 -0.002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5 -0.00208 L -0.775 -0.13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5 -0.1331 L -0.55833 -0.131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7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25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25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25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33 -0.13194 L -0.025 -0.13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-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325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25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25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250"/>
                            </p:stCondLst>
                            <p:childTnLst>
                              <p:par>
                                <p:cTn id="6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6" grpId="1"/>
      <p:bldP spid="17" grpId="0"/>
      <p:bldP spid="17" grpId="1"/>
      <p:bldP spid="25" grpId="0"/>
      <p:bldP spid="25" grpId="1"/>
      <p:bldP spid="26" grpId="0"/>
      <p:bldP spid="26" grpId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51" y="1295400"/>
            <a:ext cx="7620000" cy="76200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protections during applications</a:t>
            </a:r>
          </a:p>
          <a:p>
            <a:r>
              <a:rPr lang="en-US" dirty="0" smtClean="0"/>
              <a:t>New protections during </a:t>
            </a:r>
            <a:r>
              <a:rPr lang="en-US" u="sng" dirty="0" smtClean="0"/>
              <a:t>outdoor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Application exclusion zone (AEZ)</a:t>
            </a:r>
          </a:p>
          <a:p>
            <a:r>
              <a:rPr lang="en-US" dirty="0" smtClean="0"/>
              <a:t>Revised protections during </a:t>
            </a:r>
            <a:r>
              <a:rPr lang="en-US" u="sng" dirty="0" smtClean="0"/>
              <a:t>enclosed space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43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620000" cy="2133600"/>
          </a:xfrm>
        </p:spPr>
        <p:txBody>
          <a:bodyPr/>
          <a:lstStyle/>
          <a:p>
            <a:r>
              <a:rPr lang="en-US" sz="3600" b="1" dirty="0" smtClean="0"/>
              <a:t>Revised Protections During Applications for Enclosed Space Production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84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300"/>
            <a:ext cx="8153400" cy="990600"/>
          </a:xfrm>
        </p:spPr>
        <p:txBody>
          <a:bodyPr/>
          <a:lstStyle/>
          <a:p>
            <a:r>
              <a:rPr lang="en-US" b="1" dirty="0" smtClean="0"/>
              <a:t>Revised Protections </a:t>
            </a:r>
            <a:r>
              <a:rPr lang="en-US" b="1" dirty="0"/>
              <a:t>During </a:t>
            </a:r>
            <a:r>
              <a:rPr lang="en-US" b="1" dirty="0" smtClean="0"/>
              <a:t>Applications in Enclosed Space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</p:spPr>
        <p:txBody>
          <a:bodyPr/>
          <a:lstStyle/>
          <a:p>
            <a:r>
              <a:rPr lang="en-US" b="1" dirty="0" smtClean="0"/>
              <a:t>Same</a:t>
            </a:r>
            <a:r>
              <a:rPr lang="en-US" dirty="0" smtClean="0"/>
              <a:t>: </a:t>
            </a:r>
            <a:r>
              <a:rPr lang="en-US" sz="2400" dirty="0" smtClean="0"/>
              <a:t>Label statement</a:t>
            </a:r>
          </a:p>
          <a:p>
            <a:r>
              <a:rPr lang="en-US" b="1" dirty="0" smtClean="0"/>
              <a:t>Similar to existing</a:t>
            </a:r>
            <a:r>
              <a:rPr lang="en-US" dirty="0" smtClean="0"/>
              <a:t>: </a:t>
            </a:r>
            <a:r>
              <a:rPr lang="en-US" sz="2400" dirty="0" smtClean="0"/>
              <a:t>Handler employer &amp; handler ensure application does not contact worker or other person (170.505(a))</a:t>
            </a:r>
          </a:p>
          <a:p>
            <a:r>
              <a:rPr lang="en-US" b="1" dirty="0"/>
              <a:t>New</a:t>
            </a:r>
            <a:r>
              <a:rPr lang="en-US" dirty="0"/>
              <a:t>: </a:t>
            </a:r>
            <a:r>
              <a:rPr lang="en-US" sz="2400" dirty="0"/>
              <a:t>Handler must suspend application if worker or other person is in certain area (170.505(b))</a:t>
            </a:r>
          </a:p>
          <a:p>
            <a:r>
              <a:rPr lang="en-US" b="1" dirty="0" smtClean="0"/>
              <a:t>Similar to existing</a:t>
            </a:r>
            <a:r>
              <a:rPr lang="en-US" dirty="0" smtClean="0"/>
              <a:t>: </a:t>
            </a:r>
            <a:r>
              <a:rPr lang="en-US" sz="2400" dirty="0" smtClean="0"/>
              <a:t>Ag employer must keep workers &amp; other persons out of certain areas identified in table (170.405(b))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5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48680"/>
              </p:ext>
            </p:extLst>
          </p:nvPr>
        </p:nvGraphicFramePr>
        <p:xfrm>
          <a:off x="457200" y="1905000"/>
          <a:ext cx="8229600" cy="4536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0446"/>
                <a:gridCol w="1978269"/>
                <a:gridCol w="1740877"/>
                <a:gridCol w="1820008"/>
              </a:tblGrid>
              <a:tr h="6782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A. When a pesticide is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applied: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B. Workers </a:t>
                      </a:r>
                      <a:r>
                        <a:rPr lang="en-US" sz="1000" u="sng" dirty="0">
                          <a:solidFill>
                            <a:srgbClr val="FF0000"/>
                          </a:solidFill>
                          <a:effectLst/>
                        </a:rPr>
                        <a:t>and other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FF0000"/>
                          </a:solidFill>
                          <a:effectLst/>
                        </a:rPr>
                        <a:t>persons, other than appropriately trained and equipped  handlers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, are prohibited in: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C. Until: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D. After the expiration of time specified in column C, the area subject to the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</a:rPr>
                        <a:t>REI is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(1) As a fumigant.</a:t>
                      </a:r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Entire </a:t>
                      </a:r>
                      <a:r>
                        <a:rPr lang="en-US" sz="1000" b="1" u="sng" dirty="0">
                          <a:solidFill>
                            <a:srgbClr val="FF0000"/>
                          </a:solidFill>
                          <a:effectLst/>
                        </a:rPr>
                        <a:t>enclosed space </a:t>
                      </a:r>
                      <a:r>
                        <a:rPr lang="en-US" sz="1000" dirty="0">
                          <a:effectLst/>
                        </a:rPr>
                        <a:t>plus any adjacent structure or area that cannot be sealed off from the treated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ventilation criteria of paragraph (b)(3) of this section are met.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</a:t>
                      </a:r>
                      <a:r>
                        <a:rPr lang="en-US" sz="1000" b="1" u="sng" dirty="0">
                          <a:solidFill>
                            <a:srgbClr val="FF0000"/>
                          </a:solidFill>
                          <a:effectLst/>
                        </a:rPr>
                        <a:t>post-application entry restrictions </a:t>
                      </a:r>
                      <a:r>
                        <a:rPr lang="en-US" sz="1000" dirty="0">
                          <a:effectLst/>
                        </a:rPr>
                        <a:t>required by § 170.407 after criteria in column C are met.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(2) As 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(i) Smoke,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(ii) Mist,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(iii) Fog,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(iv) </a:t>
                      </a:r>
                      <a:r>
                        <a:rPr lang="en-US" sz="1000" b="0" u="sng" dirty="0">
                          <a:solidFill>
                            <a:srgbClr val="FF0000"/>
                          </a:solidFill>
                          <a:effectLst/>
                        </a:rPr>
                        <a:t>As a spray using a spray quality (droplet spectrum) of smaller than medium (volume median diameter of less than 294 microns)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Entire enclosed space.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ventilation criteria of paragraph (b)(3) of this section are met.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Entire enclosed space.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(3) Not as in (1) or (2), and for which a respiratory protection device is required for application by the pesticide product labeling.</a:t>
                      </a:r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Entire enclosed space.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ventilation criteria of paragraph (b)(3) of this  section are met.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Treated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2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(4) Not as in (1), (2) or (3), and: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(i) From a height of greater than 12 inches from the planting medium,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sng" dirty="0">
                          <a:solidFill>
                            <a:srgbClr val="FF0000"/>
                          </a:solidFill>
                          <a:effectLst/>
                        </a:rPr>
                        <a:t>(ii) As a spray using a spray quality (droplet spectrum) of medium or larger (volume median diameter of 294 microns or greater).</a:t>
                      </a:r>
                      <a:endParaRPr lang="en-US" sz="1000" b="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Treated area plus 25 feet in all directions of the treated area, but not outside the enclosed space.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Application is complete.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Treated area.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</a:rPr>
                        <a:t>(5) Otherwise.</a:t>
                      </a:r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Treated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Application is complete.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Treated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01" marR="404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143000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,Bold"/>
              </a:rPr>
              <a:t>Revised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,Bold"/>
              </a:rPr>
              <a:t>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,Bold"/>
              </a:rPr>
              <a:t>Table – Entry Restrictions During Enclosed Space Production Pesticide Applications in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,Bold"/>
              </a:rPr>
              <a:t>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,Bold"/>
              </a:rPr>
              <a:t>170.405(b)</a:t>
            </a: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58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172450" cy="990600"/>
          </a:xfrm>
        </p:spPr>
        <p:txBody>
          <a:bodyPr/>
          <a:lstStyle/>
          <a:p>
            <a:r>
              <a:rPr lang="en-US" b="1" dirty="0" smtClean="0"/>
              <a:t>Revised Protections </a:t>
            </a:r>
            <a:r>
              <a:rPr lang="en-US" b="1" dirty="0"/>
              <a:t>During Applications in Enclosed Space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Table (170.405(b)(4</a:t>
            </a:r>
            <a:r>
              <a:rPr lang="en-US" dirty="0" smtClean="0"/>
              <a:t>)) - Entry Restrictions During Enclosed Space Production: </a:t>
            </a:r>
          </a:p>
          <a:p>
            <a:r>
              <a:rPr lang="en-US" sz="2400" dirty="0" smtClean="0"/>
              <a:t>Column B: expanded to align with reg text - includes other persons (other than … handlers) and workers</a:t>
            </a:r>
          </a:p>
          <a:p>
            <a:r>
              <a:rPr lang="en-US" sz="2400" dirty="0" smtClean="0"/>
              <a:t>Fumigant (1): Description of space in column B and conditions in column D changed to be consistent with other changes to revised reg text</a:t>
            </a:r>
          </a:p>
          <a:p>
            <a:r>
              <a:rPr lang="en-US" sz="2400" dirty="0" smtClean="0"/>
              <a:t>Description of applications in (2) and (4) adjusted to be consistent with AEZ provisions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1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sz="3600" b="1" dirty="0" smtClean="0"/>
              <a:t>Questions?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3429000"/>
          </a:xfrm>
        </p:spPr>
        <p:txBody>
          <a:bodyPr/>
          <a:lstStyle/>
          <a:p>
            <a:r>
              <a:rPr lang="en-US" dirty="0"/>
              <a:t>Web 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www2.epa.gov/pesticide-worker-safety</a:t>
            </a:r>
            <a:endParaRPr lang="en-US" dirty="0" smtClean="0"/>
          </a:p>
          <a:p>
            <a:r>
              <a:rPr lang="en-US" dirty="0" smtClean="0"/>
              <a:t>Richard Pont, </a:t>
            </a:r>
            <a:r>
              <a:rPr lang="en-US" sz="2400" dirty="0" smtClean="0"/>
              <a:t>pont.richard@epa.gov</a:t>
            </a:r>
          </a:p>
          <a:p>
            <a:pPr lvl="1"/>
            <a:r>
              <a:rPr lang="en-US" dirty="0" smtClean="0"/>
              <a:t>703-305-6448</a:t>
            </a:r>
          </a:p>
          <a:p>
            <a:r>
              <a:rPr lang="en-US" dirty="0" smtClean="0"/>
              <a:t>Nancy Fitz, </a:t>
            </a:r>
            <a:r>
              <a:rPr lang="en-US" sz="2400" dirty="0" smtClean="0"/>
              <a:t>fitz.nancy@epa.gov</a:t>
            </a:r>
            <a:endParaRPr lang="en-US" sz="2400" dirty="0"/>
          </a:p>
          <a:p>
            <a:pPr lvl="1"/>
            <a:r>
              <a:rPr lang="en-US" dirty="0" smtClean="0"/>
              <a:t>703-305-7385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7DA-1900-4020-977A-7670A494C18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3950"/>
            <a:ext cx="7620000" cy="990600"/>
          </a:xfrm>
        </p:spPr>
        <p:txBody>
          <a:bodyPr/>
          <a:lstStyle/>
          <a:p>
            <a:r>
              <a:rPr lang="en-US" b="1" dirty="0" smtClean="0"/>
              <a:t>Existing Protections During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WPS Label statement: </a:t>
            </a:r>
          </a:p>
          <a:p>
            <a:r>
              <a:rPr lang="en-US" sz="2400" dirty="0"/>
              <a:t>Requirement: “Do not apply this product in a way that will contact workers or other persons, either directly or through drift.  Only protected handlers may be in the area during application.”</a:t>
            </a:r>
          </a:p>
          <a:p>
            <a:pPr lvl="1"/>
            <a:r>
              <a:rPr lang="en-US" sz="2000" dirty="0" smtClean="0"/>
              <a:t>Who is responsible for compliance: Applicator (handler)</a:t>
            </a:r>
          </a:p>
          <a:p>
            <a:pPr lvl="1"/>
            <a:r>
              <a:rPr lang="en-US" sz="2000" dirty="0" smtClean="0"/>
              <a:t>Who is protected: Workers &amp; other persons (besides protected handlers)</a:t>
            </a:r>
          </a:p>
          <a:p>
            <a:pPr lvl="1"/>
            <a:r>
              <a:rPr lang="en-US" sz="2000" dirty="0" smtClean="0"/>
              <a:t>Is the protection limited to the boundaries of the ag establishment? No, it extends beyond boundaries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05550"/>
            <a:ext cx="1905000" cy="457200"/>
          </a:xfrm>
        </p:spPr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12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153400" cy="685800"/>
          </a:xfrm>
        </p:spPr>
        <p:txBody>
          <a:bodyPr/>
          <a:lstStyle/>
          <a:p>
            <a:r>
              <a:rPr lang="en-US" b="1" dirty="0" smtClean="0"/>
              <a:t>Existing Protections </a:t>
            </a:r>
            <a:r>
              <a:rPr lang="en-US" b="1" dirty="0"/>
              <a:t>During </a:t>
            </a:r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35612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Handler employer &amp; handler responsibilities: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Requirement </a:t>
            </a:r>
            <a:r>
              <a:rPr lang="en-US" sz="2400" dirty="0" smtClean="0">
                <a:solidFill>
                  <a:srgbClr val="000000"/>
                </a:solidFill>
              </a:rPr>
              <a:t>(170.210(a) &amp; 170.505(a)): </a:t>
            </a:r>
            <a:r>
              <a:rPr lang="en-US" sz="2400" dirty="0" smtClean="0"/>
              <a:t>Handler employer &amp; handler must ensure no pesticide is applied so as to contact worker or other person other than an appropriately trained and equipped handler </a:t>
            </a:r>
            <a:r>
              <a:rPr lang="en-US" sz="2400" u="sng" dirty="0" smtClean="0"/>
              <a:t>involved in the application</a:t>
            </a:r>
          </a:p>
          <a:p>
            <a:pPr lvl="1"/>
            <a:r>
              <a:rPr lang="en-US" sz="2000" dirty="0"/>
              <a:t>Who is responsible for compliance: </a:t>
            </a:r>
            <a:r>
              <a:rPr lang="en-US" sz="2000" dirty="0" smtClean="0"/>
              <a:t>Handler employer and handler (applicator)</a:t>
            </a:r>
            <a:endParaRPr lang="en-US" sz="2000" dirty="0"/>
          </a:p>
          <a:p>
            <a:pPr lvl="1"/>
            <a:r>
              <a:rPr lang="en-US" sz="2000" dirty="0"/>
              <a:t>Who is protected: Workers &amp; other persons (besides protected handlers)</a:t>
            </a:r>
          </a:p>
          <a:p>
            <a:pPr lvl="1"/>
            <a:r>
              <a:rPr lang="en-US" sz="2000" dirty="0"/>
              <a:t>Is the protection limited to the boundaries of the ag establishment</a:t>
            </a:r>
            <a:r>
              <a:rPr lang="en-US" sz="2000" dirty="0" smtClean="0"/>
              <a:t>? </a:t>
            </a:r>
            <a:r>
              <a:rPr lang="en-US" sz="2000" dirty="0"/>
              <a:t>No, it extends beyond </a:t>
            </a:r>
            <a:r>
              <a:rPr lang="en-US" sz="2000" dirty="0" smtClean="0"/>
              <a:t>boundaries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506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620000" cy="2133600"/>
          </a:xfrm>
        </p:spPr>
        <p:txBody>
          <a:bodyPr/>
          <a:lstStyle/>
          <a:p>
            <a:r>
              <a:rPr lang="en-US" sz="3600" b="1" dirty="0" smtClean="0"/>
              <a:t>New Protections During Applications in Outdoor Production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20000" cy="685800"/>
          </a:xfrm>
        </p:spPr>
        <p:txBody>
          <a:bodyPr/>
          <a:lstStyle/>
          <a:p>
            <a:r>
              <a:rPr lang="en-US" b="1" dirty="0" smtClean="0"/>
              <a:t>New Protections </a:t>
            </a:r>
            <a:r>
              <a:rPr lang="en-US" b="1" dirty="0"/>
              <a:t>During </a:t>
            </a:r>
            <a:r>
              <a:rPr lang="en-US" b="1" dirty="0" smtClean="0"/>
              <a:t>Applications in Outdoor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69" y="2286000"/>
            <a:ext cx="7772400" cy="412066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cs typeface="+mj-cs"/>
              </a:rPr>
              <a:t>Application Exclusion Zone (AEZ):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Definition (170.305): </a:t>
            </a:r>
            <a:r>
              <a:rPr lang="en-US" sz="2400" i="1" dirty="0" smtClean="0">
                <a:solidFill>
                  <a:srgbClr val="000000"/>
                </a:solidFill>
              </a:rPr>
              <a:t>Application </a:t>
            </a:r>
            <a:r>
              <a:rPr lang="en-US" sz="2400" i="1" dirty="0">
                <a:solidFill>
                  <a:srgbClr val="000000"/>
                </a:solidFill>
              </a:rPr>
              <a:t>exclusion zone </a:t>
            </a:r>
            <a:r>
              <a:rPr lang="en-US" sz="2400" dirty="0">
                <a:solidFill>
                  <a:srgbClr val="000000"/>
                </a:solidFill>
              </a:rPr>
              <a:t>means the area surrounding the application equipment that must be free of all persons other than appropriately trained and equipped handlers during pesticide applications.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Requirement </a:t>
            </a:r>
            <a:r>
              <a:rPr lang="en-US" sz="2400" dirty="0">
                <a:solidFill>
                  <a:srgbClr val="000000"/>
                </a:solidFill>
              </a:rPr>
              <a:t>(170.405(a)(1)): Establishes </a:t>
            </a:r>
            <a:r>
              <a:rPr lang="en-US" sz="2400" dirty="0" smtClean="0">
                <a:solidFill>
                  <a:srgbClr val="000000"/>
                </a:solidFill>
              </a:rPr>
              <a:t>AEZ distances in outdoor production of 25 or 100 </a:t>
            </a:r>
            <a:r>
              <a:rPr lang="en-US" sz="2400" dirty="0">
                <a:solidFill>
                  <a:srgbClr val="000000"/>
                </a:solidFill>
              </a:rPr>
              <a:t>feet </a:t>
            </a:r>
            <a:r>
              <a:rPr lang="en-US" sz="2400" dirty="0" smtClean="0">
                <a:solidFill>
                  <a:srgbClr val="000000"/>
                </a:solidFill>
              </a:rPr>
              <a:t>around the </a:t>
            </a:r>
            <a:r>
              <a:rPr lang="en-US" sz="2400" dirty="0">
                <a:solidFill>
                  <a:srgbClr val="000000"/>
                </a:solidFill>
              </a:rPr>
              <a:t>application equipment based on </a:t>
            </a:r>
            <a:r>
              <a:rPr lang="en-US" sz="2400" dirty="0" smtClean="0">
                <a:solidFill>
                  <a:srgbClr val="000000"/>
                </a:solidFill>
              </a:rPr>
              <a:t>application method</a:t>
            </a:r>
          </a:p>
          <a:p>
            <a:pPr marL="0" indent="0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85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59523" y="2498504"/>
            <a:ext cx="2788919" cy="19812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AEZs </a:t>
            </a:r>
            <a:r>
              <a:rPr lang="en-US" sz="3600" b="1" dirty="0"/>
              <a:t>in Outdoor Production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7DA-1900-4020-977A-7670A494C18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4718538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(nurseries) &amp; proposal: Entry-restricted area (ERA) is in purple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759568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Final: Application exclusion zone (AEZ) is in purple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2590800"/>
            <a:ext cx="2423746" cy="178632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937738" y="2853128"/>
            <a:ext cx="685800" cy="68579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864" y="2974683"/>
            <a:ext cx="477548" cy="4543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56679" y="2590800"/>
            <a:ext cx="2558121" cy="17365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974683"/>
            <a:ext cx="403564" cy="3839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2600" y="3886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Treated area (green)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83777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Treated area (green)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860454" y="3026750"/>
            <a:ext cx="582211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AEZ</a:t>
            </a:r>
            <a:endParaRPr lang="en-US" sz="1600" dirty="0"/>
          </a:p>
        </p:txBody>
      </p:sp>
      <p:cxnSp>
        <p:nvCxnSpPr>
          <p:cNvPr id="6" name="Straight Arrow Connector 5"/>
          <p:cNvCxnSpPr>
            <a:stCxn id="4" idx="3"/>
            <a:endCxn id="11" idx="1"/>
          </p:cNvCxnSpPr>
          <p:nvPr/>
        </p:nvCxnSpPr>
        <p:spPr bwMode="auto">
          <a:xfrm>
            <a:off x="5442665" y="3196027"/>
            <a:ext cx="49507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91601" y="3822384"/>
            <a:ext cx="6046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ERA</a:t>
            </a:r>
            <a:endParaRPr lang="en-US" sz="1600" dirty="0"/>
          </a:p>
        </p:txBody>
      </p:sp>
      <p:cxnSp>
        <p:nvCxnSpPr>
          <p:cNvPr id="19" name="Straight Arrow Connector 18"/>
          <p:cNvCxnSpPr>
            <a:stCxn id="10" idx="1"/>
          </p:cNvCxnSpPr>
          <p:nvPr/>
        </p:nvCxnSpPr>
        <p:spPr bwMode="auto">
          <a:xfrm flipH="1">
            <a:off x="4248442" y="3991661"/>
            <a:ext cx="3431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5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16CA0-D655-413F-912F-ACAAA8ACFE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2514600"/>
            <a:ext cx="5486400" cy="2743200"/>
          </a:xfrm>
          <a:prstGeom prst="rect">
            <a:avLst/>
          </a:prstGeom>
          <a:pattFill prst="trellis">
            <a:fgClr>
              <a:srgbClr val="00B050"/>
            </a:fgClr>
            <a:bgClr>
              <a:srgbClr val="FFFF00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07743" y="2514600"/>
            <a:ext cx="567484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75228" y="2514600"/>
            <a:ext cx="643888" cy="2743200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87040" y="2514600"/>
            <a:ext cx="454987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42028" y="2514600"/>
            <a:ext cx="483666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24603" y="2514600"/>
            <a:ext cx="581807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495800" y="2514600"/>
            <a:ext cx="487849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79467" y="2514600"/>
            <a:ext cx="716726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96193" y="2514600"/>
            <a:ext cx="552208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47382" y="2514601"/>
            <a:ext cx="478258" cy="2743199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55947" y="6008914"/>
            <a:ext cx="1992086" cy="457200"/>
            <a:chOff x="609600" y="6019800"/>
            <a:chExt cx="1992086" cy="4572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609600" y="6019800"/>
              <a:ext cx="419100" cy="4572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rgbClr val="00B050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>
                <a:solidFill>
                  <a:srgbClr val="000000"/>
                </a:solidFill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9586" y="6063734"/>
              <a:ext cx="1562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</a:rPr>
                <a:t>Field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67830" y="5976257"/>
            <a:ext cx="1709873" cy="457200"/>
            <a:chOff x="3700327" y="6008914"/>
            <a:chExt cx="1709873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700327" y="6008914"/>
              <a:ext cx="419100" cy="4572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>
                <a:solidFill>
                  <a:srgbClr val="000000"/>
                </a:solidFill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9427" y="6063734"/>
              <a:ext cx="1290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</a:rPr>
                <a:t>AEZ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63810" y="5964980"/>
            <a:ext cx="2269673" cy="457200"/>
            <a:chOff x="5959927" y="6008914"/>
            <a:chExt cx="2269673" cy="4572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5959927" y="6008914"/>
              <a:ext cx="419100" cy="457200"/>
            </a:xfrm>
            <a:prstGeom prst="rect">
              <a:avLst/>
            </a:prstGeom>
            <a:pattFill prst="dkDnDiag">
              <a:fgClr>
                <a:srgbClr val="7030A0"/>
              </a:fgClr>
              <a:bgClr>
                <a:srgbClr val="002060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>
                <a:solidFill>
                  <a:srgbClr val="000000"/>
                </a:solidFill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79027" y="6052457"/>
              <a:ext cx="1850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</a:rPr>
                <a:t>Treated Area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9600" y="105074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Application Exclusion Zone in Outdoor Production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725640" y="2514600"/>
            <a:ext cx="583780" cy="2743200"/>
          </a:xfrm>
          <a:prstGeom prst="rect">
            <a:avLst/>
          </a:prstGeom>
          <a:pattFill prst="dkUpDiag">
            <a:fgClr>
              <a:srgbClr val="7030A0"/>
            </a:fgClr>
            <a:bgClr>
              <a:srgbClr val="00206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solidFill>
                <a:srgbClr val="000000"/>
              </a:solidFill>
              <a:latin typeface="Arial" charset="0"/>
              <a:ea typeface="ＭＳ Ｐゴシック" pitchFamily="84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00200" y="4648200"/>
            <a:ext cx="838200" cy="839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/>
          <a:srcRect l="5329" r="7656" b="14186"/>
          <a:stretch/>
        </p:blipFill>
        <p:spPr>
          <a:xfrm>
            <a:off x="6808196" y="4860110"/>
            <a:ext cx="382169" cy="374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3179" y="5256350"/>
            <a:ext cx="547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When the application is concluded, the AEZ no longer exists.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0417 -0.3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76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35255 L 0.07083 -0.35255 " pathEditMode="relative" rAng="0" ptsTypes="AA">
                                      <p:cBhvr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35255 L 0.07084 0.00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77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0.00555 L 0.13282 0.00555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82 0.00555 L 0.13282 -0.346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9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82 -0.3463 L 0.18368 -0.3463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75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25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68 -0.3463 L 0.18594 0.005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759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25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75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94 0.00555 L 0.2415 0.00555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5 0.00555 L 0.2415 -0.3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7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5 -0.35 L 0.29584 -0.35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25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75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84 -0.35 L 0.29584 0.0055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7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75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25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84 0.00555 L 0.3625 0.00555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0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5 0.00555 L 0.3625 -0.3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78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5 -0.35 L 0.42257 -0.35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75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250"/>
                            </p:stCondLst>
                            <p:childTnLst>
                              <p:par>
                                <p:cTn id="1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57 -0.35 L 0.42257 0.0055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7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250"/>
                            </p:stCondLst>
                            <p:childTnLst>
                              <p:par>
                                <p:cTn id="1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750"/>
                            </p:stCondLst>
                            <p:childTnLst>
                              <p:par>
                                <p:cTn id="1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57 0.00555 L 0.4875 0.00555 " pathEditMode="relative" rAng="0" ptsTypes="AA">
                                      <p:cBhvr>
                                        <p:cTn id="1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5 0.00555 L 0.4875 -0.3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7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5 -0.35 L 0.54584 -0.35 " pathEditMode="relative" rAng="0" ptsTypes="AA">
                                      <p:cBhvr>
                                        <p:cTn id="1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250"/>
                            </p:stCondLst>
                            <p:childTnLst>
                              <p:par>
                                <p:cTn id="1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750"/>
                            </p:stCondLst>
                            <p:childTnLst>
                              <p:par>
                                <p:cTn id="1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584 -0.35 L 0.54584 0.0055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78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75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75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75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750"/>
                            </p:stCondLst>
                            <p:childTnLst>
                              <p:par>
                                <p:cTn id="1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3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47750"/>
            <a:ext cx="8534400" cy="781050"/>
          </a:xfrm>
        </p:spPr>
        <p:txBody>
          <a:bodyPr/>
          <a:lstStyle/>
          <a:p>
            <a:r>
              <a:rPr lang="en-US" b="1" dirty="0" smtClean="0"/>
              <a:t>AEZs in Outdoor Production (170.405(a)(1))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38550"/>
          </a:xfrm>
        </p:spPr>
        <p:txBody>
          <a:bodyPr/>
          <a:lstStyle/>
          <a:p>
            <a:r>
              <a:rPr lang="en-US" dirty="0" smtClean="0"/>
              <a:t>100 foot AEZ</a:t>
            </a:r>
          </a:p>
          <a:p>
            <a:pPr lvl="1"/>
            <a:r>
              <a:rPr lang="en-US" dirty="0" smtClean="0"/>
              <a:t>Applied aerially, by air blast or with a spray quality smaller than medium (volume median diameter &lt; 294 microns)</a:t>
            </a:r>
          </a:p>
          <a:p>
            <a:pPr lvl="1"/>
            <a:r>
              <a:rPr lang="en-US" dirty="0" smtClean="0"/>
              <a:t>Applied as a fumigant, smoke, mist or fog</a:t>
            </a:r>
          </a:p>
          <a:p>
            <a:r>
              <a:rPr lang="en-US" dirty="0" smtClean="0"/>
              <a:t>25 foot AEZ</a:t>
            </a:r>
          </a:p>
          <a:p>
            <a:pPr lvl="1"/>
            <a:r>
              <a:rPr lang="en-US" dirty="0" smtClean="0"/>
              <a:t>Applied other than above &amp; sprayed from a height of &gt;12 inches from planting medium with spray quality of medium or larger</a:t>
            </a:r>
          </a:p>
          <a:p>
            <a:r>
              <a:rPr lang="en-US" dirty="0" smtClean="0"/>
              <a:t>No AEZ</a:t>
            </a:r>
          </a:p>
          <a:p>
            <a:pPr lvl="1"/>
            <a:r>
              <a:rPr lang="en-US" dirty="0" smtClean="0"/>
              <a:t>Applied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D59F-067D-4B23-A734-DC8DB7C456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WASPOLLED" val="EA0931833E1441E6BDC6699429322590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lenary Topic #2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utline&amp;quot;&quot;/&gt;&lt;property id=&quot;20307&quot; value=&quot;288&quot;/&gt;&lt;/object&gt;&lt;object type=&quot;3&quot; unique_id=&quot;10005&quot;&gt;&lt;property id=&quot;20148&quot; value=&quot;5&quot;/&gt;&lt;property id=&quot;20300&quot; value=&quot;Slide 3 - &amp;quot;Protections During Applications for Outdoor Production:     Existing Rule &amp;quot;&quot;/&gt;&lt;property id=&quot;20307&quot; value=&quot;307&quot;/&gt;&lt;/object&gt;&lt;object type=&quot;3&quot; unique_id=&quot;10007&quot;&gt;&lt;property id=&quot;20148&quot; value=&quot;5&quot;/&gt;&lt;property id=&quot;20300&quot; value=&quot;Slide 5 - &amp;quot;Outdoor Production: Existing Protections During Applications&amp;quot;&quot;/&gt;&lt;property id=&quot;20307&quot; value=&quot;289&quot;/&gt;&lt;/object&gt;&lt;object type=&quot;3&quot; unique_id=&quot;10009&quot;&gt;&lt;property id=&quot;20148&quot; value=&quot;5&quot;/&gt;&lt;property id=&quot;20300&quot; value=&quot;Slide 7 - &amp;quot;Outdoor Production: Existing Protections During Applications&amp;quot;&quot;/&gt;&lt;property id=&quot;20307&quot; value=&quot;317&quot;/&gt;&lt;/object&gt;&lt;object type=&quot;3&quot; unique_id=&quot;10011&quot;&gt;&lt;property id=&quot;20148&quot; value=&quot;5&quot;/&gt;&lt;property id=&quot;20300&quot; value=&quot;Slide 9 - &amp;quot;Outdoor Production: Existing Protections During Applications&amp;quot;&quot;/&gt;&lt;property id=&quot;20307&quot; value=&quot;291&quot;/&gt;&lt;/object&gt;&lt;object type=&quot;3&quot; unique_id=&quot;10012&quot;&gt;&lt;property id=&quot;20148&quot; value=&quot;5&quot;/&gt;&lt;property id=&quot;20300&quot; value=&quot;Slide 10 - &amp;quot;Outdoor Production: Existing Protections During Applications&amp;quot;&quot;/&gt;&lt;property id=&quot;20307&quot; value=&quot;292&quot;/&gt;&lt;/object&gt;&lt;object type=&quot;3&quot; unique_id=&quot;10013&quot;&gt;&lt;property id=&quot;20148&quot; value=&quot;5&quot;/&gt;&lt;property id=&quot;20300&quot; value=&quot;Slide 11 - &amp;quot;Entry Restricted Areas (ERA) on Nurseries: 170.110(b)&amp;quot;&quot;/&gt;&lt;property id=&quot;20307&quot; value=&quot;294&quot;/&gt;&lt;/object&gt;&lt;object type=&quot;3&quot; unique_id=&quot;10014&quot;&gt;&lt;property id=&quot;20148&quot; value=&quot;5&quot;/&gt;&lt;property id=&quot;20300&quot; value=&quot;Slide 12 - &amp;quot;Protections During Applications for Outdoor Production:    Revised Rule &amp;quot;&quot;/&gt;&lt;property id=&quot;20307&quot; value=&quot;308&quot;/&gt;&lt;/object&gt;&lt;object type=&quot;3&quot; unique_id=&quot;10015&quot;&gt;&lt;property id=&quot;20148&quot; value=&quot;5&quot;/&gt;&lt;property id=&quot;20300&quot; value=&quot;Slide 13 - &amp;quot;Outdoor Production: Revised Protections During Applications&amp;quot;&quot;/&gt;&lt;property id=&quot;20307&quot; value=&quot;295&quot;/&gt;&lt;/object&gt;&lt;object type=&quot;3&quot; unique_id=&quot;10016&quot;&gt;&lt;property id=&quot;20148&quot; value=&quot;5&quot;/&gt;&lt;property id=&quot;20300&quot; value=&quot;Slide 14 - &amp;quot;Outdoor Production: Revised Protections During Applications - Handlers&amp;quot;&quot;/&gt;&lt;property id=&quot;20307&quot; value=&quot;321&quot;/&gt;&lt;/object&gt;&lt;object type=&quot;3&quot; unique_id=&quot;10017&quot;&gt;&lt;property id=&quot;20148&quot; value=&quot;5&quot;/&gt;&lt;property id=&quot;20300&quot; value=&quot;Slide 15 - &amp;quot;Outdoor Production: Revised Protections During Applications – Ag Employers&amp;quot;&quot;/&gt;&lt;property id=&quot;20307&quot; value=&quot;297&quot;/&gt;&lt;/object&gt;&lt;object type=&quot;3&quot; unique_id=&quot;10018&quot;&gt;&lt;property id=&quot;20148&quot; value=&quot;5&quot;/&gt;&lt;property id=&quot;20300&quot; value=&quot;Slide 16 - &amp;quot;Application Exclusion Zones in Outdoor Production&amp;quot;&quot;/&gt;&lt;property id=&quot;20307&quot; value=&quot;322&quot;/&gt;&lt;/object&gt;&lt;object type=&quot;3&quot; unique_id=&quot;10019&quot;&gt;&lt;property id=&quot;20148&quot; value=&quot;5&quot;/&gt;&lt;property id=&quot;20300&quot; value=&quot;Slide 17 - &amp;quot;Outdoor Production: Revised Protections During Applications – Ag Employers&amp;quot;&quot;/&gt;&lt;property id=&quot;20307&quot; value=&quot;323&quot;/&gt;&lt;/object&gt;&lt;object type=&quot;3&quot; unique_id=&quot;10020&quot;&gt;&lt;property id=&quot;20148&quot; value=&quot;5&quot;/&gt;&lt;property id=&quot;20300&quot; value=&quot;Slide 18 - &amp;quot;Outdoor Production: Revised Protections During Applications - Handlers&amp;quot;&quot;/&gt;&lt;property id=&quot;20307&quot; value=&quot;324&quot;/&gt;&lt;/object&gt;&lt;object type=&quot;3&quot; unique_id=&quot;10021&quot;&gt;&lt;property id=&quot;20148&quot; value=&quot;5&quot;/&gt;&lt;property id=&quot;20300&quot; value=&quot;Slide 19 - &amp;quot;Application Exclusion Zones (AEZs) for Outdoor Production&amp;quot;&quot;/&gt;&lt;property id=&quot;20307&quot; value=&quot;309&quot;/&gt;&lt;/object&gt;&lt;object type=&quot;3&quot; unique_id=&quot;10022&quot;&gt;&lt;property id=&quot;20148&quot; value=&quot;5&quot;/&gt;&lt;property id=&quot;20300&quot; value=&quot;Slide 20 - &amp;quot;Application Exclusion Zones in Outdoor Production&amp;quot;&quot;/&gt;&lt;property id=&quot;20307&quot; value=&quot;299&quot;/&gt;&lt;/object&gt;&lt;object type=&quot;3&quot; unique_id=&quot;10023&quot;&gt;&lt;property id=&quot;20148&quot; value=&quot;5&quot;/&gt;&lt;property id=&quot;20300&quot; value=&quot;Slide 21 - &amp;quot;AEZs in Outdoor Production&amp;quot;&quot;/&gt;&lt;property id=&quot;20307&quot; value=&quot;300&quot;/&gt;&lt;/object&gt;&lt;object type=&quot;3&quot; unique_id=&quot;10024&quot;&gt;&lt;property id=&quot;20148&quot; value=&quot;5&quot;/&gt;&lt;property id=&quot;20300&quot; value=&quot;Slide 22 - &amp;quot;AEZs in Outdoor Production&amp;quot;&quot;/&gt;&lt;property id=&quot;20307&quot; value=&quot;319&quot;/&gt;&lt;/object&gt;&lt;object type=&quot;3&quot; unique_id=&quot;10025&quot;&gt;&lt;property id=&quot;20148&quot; value=&quot;5&quot;/&gt;&lt;property id=&quot;20300&quot; value=&quot;Slide 23 - &amp;quot;AEZs in Outdoor Production&amp;quot;&quot;/&gt;&lt;property id=&quot;20307&quot; value=&quot;320&quot;/&gt;&lt;/object&gt;&lt;object type=&quot;3&quot; unique_id=&quot;10026&quot;&gt;&lt;property id=&quot;20148&quot; value=&quot;5&quot;/&gt;&lt;property id=&quot;20300&quot; value=&quot;Slide 24 - &amp;quot;AEZs in Outdoor Production: 170.405(a)(1)&amp;quot;&quot;/&gt;&lt;property id=&quot;20307&quot; value=&quot;301&quot;/&gt;&lt;/object&gt;&lt;object type=&quot;3&quot; unique_id=&quot;10027&quot;&gt;&lt;property id=&quot;20148&quot; value=&quot;5&quot;/&gt;&lt;property id=&quot;20300&quot; value=&quot;Slide 25 - &amp;quot;Droplet Size: Pesticidestewardship.org&amp;quot;&quot;/&gt;&lt;property id=&quot;20307&quot; value=&quot;302&quot;/&gt;&lt;/object&gt;&lt;object type=&quot;3&quot; unique_id=&quot;10028&quot;&gt;&lt;property id=&quot;20148&quot; value=&quot;5&quot;/&gt;&lt;property id=&quot;20300&quot; value=&quot;Slide 26 - &amp;quot;Several Incidents Described in Comments on the Proposed Rule&amp;quot;&quot;/&gt;&lt;property id=&quot;20307&quot; value=&quot;310&quot;/&gt;&lt;/object&gt;&lt;object type=&quot;3&quot; unique_id=&quot;10032&quot;&gt;&lt;property id=&quot;20148&quot; value=&quot;5&quot;/&gt;&lt;property id=&quot;20300&quot; value=&quot;Slide 30 - &amp;quot;Protections During Applications for Enclosed Space Production:    Revised Rule &amp;quot;&quot;/&gt;&lt;property id=&quot;20307&quot; value=&quot;311&quot;/&gt;&lt;/object&gt;&lt;object type=&quot;3&quot; unique_id=&quot;10033&quot;&gt;&lt;property id=&quot;20148&quot; value=&quot;5&quot;/&gt;&lt;property id=&quot;20300&quot; value=&quot;Slide 31 - &amp;quot;Enclosed Space Production: Revised Protections During Applications&amp;quot;&quot;/&gt;&lt;property id=&quot;20307&quot; value=&quot;312&quot;/&gt;&lt;/object&gt;&lt;object type=&quot;3&quot; unique_id=&quot;10034&quot;&gt;&lt;property id=&quot;20148&quot; value=&quot;5&quot;/&gt;&lt;property id=&quot;20300&quot; value=&quot;Slide 32 - &amp;quot;Enclosed Space Production: Revised Protections During Applications&amp;quot;&quot;/&gt;&lt;property id=&quot;20307&quot; value=&quot;313&quot;/&gt;&lt;/object&gt;&lt;object type=&quot;3&quot; unique_id=&quot;10035&quot;&gt;&lt;property id=&quot;20148&quot; value=&quot;5&quot;/&gt;&lt;property id=&quot;20300&quot; value=&quot;Slide 33 - &amp;quot;Questions?&amp;quot;&quot;/&gt;&lt;property id=&quot;20307&quot; value=&quot;265&quot;/&gt;&lt;/object&gt;&lt;object type=&quot;3&quot; unique_id=&quot;10176&quot;&gt;&lt;property id=&quot;20148&quot; value=&quot;5&quot;/&gt;&lt;property id=&quot;20300&quot; value=&quot;Slide 4 - &amp;quot;Q1. The label of WPS-covered pesticides directs the applicator to apply in a way that will not contact who?&amp;quot;&quot;/&gt;&lt;property id=&quot;20307&quot; value=&quot;325&quot;/&gt;&lt;/object&gt;&lt;object type=&quot;3&quot; unique_id=&quot;10177&quot;&gt;&lt;property id=&quot;20148&quot; value=&quot;5&quot;/&gt;&lt;property id=&quot;20300&quot; value=&quot;Slide 6 - &amp;quot;Q2. Which entities must assure (170.210(a)) that no pesticide is applied so as to contact, either directly or throu&quot;/&gt;&lt;property id=&quot;20307&quot; value=&quot;326&quot;/&gt;&lt;/object&gt;&lt;object type=&quot;3&quot; unique_id=&quot;10400&quot;&gt;&lt;property id=&quot;20148&quot; value=&quot;5&quot;/&gt;&lt;property id=&quot;20300&quot; value=&quot;Slide 27 - &amp;quot;Q4. What are the potential violations if revised regulations were in effect?&amp;quot;&quot;/&gt;&lt;property id=&quot;20307&quot; value=&quot;327&quot;/&gt;&lt;/object&gt;&lt;object type=&quot;3&quot; unique_id=&quot;10591&quot;&gt;&lt;property id=&quot;20148&quot; value=&quot;5&quot;/&gt;&lt;property id=&quot;20300&quot; value=&quot;Slide 28 - &amp;quot;Q5. What are the potential violations if revised regulations were in effect?&amp;quot;&quot;/&gt;&lt;property id=&quot;20307&quot; value=&quot;328&quot;/&gt;&lt;/object&gt;&lt;object type=&quot;3&quot; unique_id=&quot;10865&quot;&gt;&lt;property id=&quot;20148&quot; value=&quot;5&quot;/&gt;&lt;property id=&quot;20300&quot; value=&quot;Slide 29 - &amp;quot;What are the potential violations if revised regulations were in effect?&amp;quot;&quot;/&gt;&lt;property id=&quot;20307&quot; value=&quot;329&quot;/&gt;&lt;/object&gt;&lt;object type=&quot;3&quot; unique_id=&quot;11227&quot;&gt;&lt;property id=&quot;20148&quot; value=&quot;5&quot;/&gt;&lt;property id=&quot;20300&quot; value=&quot;Slide 8 - &amp;quot;Q3. Except for trained &amp;amp; equipped handlers, which areas must ag employers keep everyone out?&amp;quot;&quot;/&gt;&lt;property id=&quot;20307&quot; value=&quot;330&quot;/&gt;&lt;/object&gt;&lt;/object&gt;&lt;object type=&quot;8&quot; unique_id=&quot;10070&quot;&gt;&lt;/object&gt;&lt;/object&gt;&lt;/database&gt;"/>
  <p:tag name="TPVERSION" val="5"/>
  <p:tag name="TPFULLVERSION" val="5.3.1.3337"/>
  <p:tag name="PPTVERSION" val="15"/>
  <p:tag name="TPOS" val="2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82.xml><?xml version="1.0" encoding="utf-8"?>
<EsriMapsInfo xmlns="ESRI.ArcGIS.Mapping.OfficeIntegration.PowerPointInfo">
  <Version>Version1</Version>
  <RequiresSignIn>False</RequiresSignIn>
</EsriMapsInfo>
</file>

<file path=customXml/item183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276C5EF-E96E-4A2C-A4CF-93E4EC291DB6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81123CAF-B13D-47BF-93FE-D1814FFAB4AB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461479AA-77B6-4F6E-B1EE-F708DF4D2AC5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29094608-C573-414C-A52D-159E611BABAF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553B429A-8C93-4EC2-9FA7-78D376C98A2F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00BA5F09-CAD4-4ACC-A3E1-7E8ED7F5BD51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DA75BE5E-014C-4FCB-B223-51C4C9B11B1C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FB59AAA4-E8F0-491C-9C39-4BA03E3F1C16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8FF26A56-E631-4217-AF01-869E0F73CD48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D4C26E64-DB57-4189-829E-2FD8D29CCAFE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F5B49E06-10E2-4263-A70A-176C427CA990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4377A5A3-9658-4E5A-9C6E-B332F0A6AA1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1DC05962-0761-4B4B-82B2-FF8967DF785E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F5139AC9-D429-4774-B8BD-4B7B134F3470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1B7CDE95-803E-4F60-9D16-C9A14EEC5632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BC7ED567-727A-4FE3-B6CD-8DA62F8C2837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86D20420-836D-4691-9D4A-5B081E120002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1AE1DAEA-7CF2-46C9-AB98-0F5E9CE9C3D8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C5F1E6C2-3303-4219-BE31-262CA265E075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802F5C52-F9E0-44D4-B93F-5BDB6B5CF42A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8702D0E4-E037-4826-978B-10DCF61BD7C7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2F605C4A-F11B-497D-81DB-757002E6B260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FB6B7300-B662-4C06-BBB7-2AED4394E56A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6113782-FA7E-49FB-BB02-312263CD4AB6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BAC9294A-937D-4157-814C-E2190AEDC689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AC5B1EB0-06D6-460F-A5CA-4BBA1FFD3ABA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A3E7A401-D662-45B6-B72E-9BF71F771FA5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34414FD0-DAB0-45C4-B848-11A3884B53A6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10AF1D90-155E-43BB-99D8-DB5114F39C46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AB097837-2389-4119-8276-B8E44BE90023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80F3C1BC-0A30-4F72-A35C-4F5E913D29AF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FFB3CD1C-5A4B-481E-86C9-42C6DC418ECF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87DED1A8-9D24-42AA-A43B-87B16C53E306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F91CB9B0-E95D-466B-B0D6-1741612FEFE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C66ABA39-960A-4528-BDFA-8847DFA84F0D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9AC0B34E-CC57-40AF-A14F-E837D83E9688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AC3D6A53-FD6A-43E4-B7C3-658B6ABBF1E9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4DBDB325-2281-41DA-90E6-7ED136B9CEDF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82B0B13F-F6A5-42D0-AC11-B232ADC05D2A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4CEB5695-7F8A-4B92-82AC-F4F38F2FA635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53765DAA-790F-41DD-8E40-D69CF516C9E9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1F7DAC07-843C-4C30-A612-1130D6429F83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22A71537-002D-46FA-8776-D84EA473BB52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2D82525C-2AB1-49FC-AF1A-5B99B38F84AF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C2E798F9-4BF9-4C58-97EF-865A1B2B1C90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7B25ADA5-C373-4FCC-892F-1FA6F5BD3C2D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5043249A-5BF1-4333-A599-4EB3F363EB7E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34EAD84C-A8EE-4375-A91F-A41BE46E789B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9B594E41-0F0C-46BA-B560-1D84A7E6A4EF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1C6765D0-10F5-4020-BE7A-46CAE32DE578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CD22D991-5F05-478C-B08B-5E237820B706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1BBC629C-D17B-4478-A22D-28FC615D2E7C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BF63E157-B109-4C4C-9919-A14E1B7F2B97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16A2F61E-4B67-4308-87B9-8BBE288233D7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6B93611F-0485-4E5D-A39D-DC46AE1E967C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6A7A2E12-3D2D-44C7-970B-A9115DD4CAD8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8C5E5407-0022-47DB-B0D2-1E8F61A4C75C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6561A782-4608-4941-A273-59813B43DEDD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95C0F78F-70F2-4F42-8C6B-EE8EEAE031DD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39BB1176-6A2B-41E1-ACDD-B33045B80B6B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1155D76F-F323-4D77-83C9-7221A4B57F68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EDC4EF24-ED22-4A20-88C4-844BC7F0B3A8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252B0329-B381-440B-8F6A-7FD2DD94EE86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F401111F-9DB2-4D8E-946B-9FC37893EFB7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F4351EF1-99F7-4A3F-BA4C-AA8CB37CCAC0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9EE94162-11DC-4629-96B8-38AC70842669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20951B33-6E9D-4D64-829B-9B75AE26552B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7C24DBC7-152A-4B48-A7E6-56FB606CCB32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3D1A1212-AD5C-4BDB-9824-212853439E95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24003C4D-37CD-4B62-92F9-22FDC76A865C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E849F10B-6A8E-4D66-B7F1-F9D2E3056006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324C7906-F166-46B4-9B9D-B4FCC9BC1627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EAB9C267-B750-4C48-9B60-E045393E062C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BE7ACDD3-6F3C-4659-B7FA-5B16F519A923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2E516E0F-EAF3-44A3-8A09-D53CAEA455A1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8999D951-B04F-4597-8DF6-3F73E6D0917C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425FE341-16F2-46D7-A400-D15AE8CE19B3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1C0F099A-2664-47C2-9D0F-97EFEE264194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D6325221-1BFC-4002-9952-48DDDEA72F51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07999B17-C70D-4F54-A1E5-3897A58BF65C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36DAC8FB-4B4E-406D-BA4E-720876C73F33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5CEAD148-F9AF-4F78-A1C4-B20C5E4ACB35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D31FCD2A-C62E-48D1-B3BA-8F0DF7153852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ABBF53C9-6A44-438E-A49B-70F16B504567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39660D4E-BDB9-4B7A-883C-B2E18C3953F2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752DF1A9-3C91-41CD-A488-0F4DADEE7E89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E8B97529-7563-4F61-88C8-71300D5CD0ED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33965C27-44A4-4A7E-9749-E80CCA53AA0A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3E2D09B0-2664-4A20-91CA-E9CFB52B5774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03E21F8D-0295-467A-94C7-4CC14DA749ED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44E86ABF-8B3C-45EA-ABEF-FEB023F9F513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D0474CEB-657E-4710-89C5-21B350634880}">
  <ds:schemaRefs>
    <ds:schemaRef ds:uri="ESRI.ArcGIS.Mapping.OfficeIntegration.PowerPointInfo"/>
  </ds:schemaRefs>
</ds:datastoreItem>
</file>

<file path=customXml/itemProps182.xml><?xml version="1.0" encoding="utf-8"?>
<ds:datastoreItem xmlns:ds="http://schemas.openxmlformats.org/officeDocument/2006/customXml" ds:itemID="{69041483-2E26-4EC9-BA05-1DED01C04135}">
  <ds:schemaRefs>
    <ds:schemaRef ds:uri="ESRI.ArcGIS.Mapping.OfficeIntegration.PowerPointInfo"/>
  </ds:schemaRefs>
</ds:datastoreItem>
</file>

<file path=customXml/itemProps183.xml><?xml version="1.0" encoding="utf-8"?>
<ds:datastoreItem xmlns:ds="http://schemas.openxmlformats.org/officeDocument/2006/customXml" ds:itemID="{1659839D-2A47-4B82-A805-54E26C9759BB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A7DEA3A9-20F6-4F3F-8EC9-5CE8BE7D834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321F29A-573F-42B9-A385-DDD0CE31DDAA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F82B44A4-876B-4B34-93D9-7038A9221377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2E4BFFF9-5EBD-4DF2-A402-15E257F7C0CE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8BAF00B-8BDA-4197-93EF-0C113492F9D8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60E37C87-1E51-4DAB-9F3D-3769B80689C0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2E5F654A-360D-43DF-849D-1EDF51D9A988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3518D452-FFCC-4D28-8856-6BDD906A966D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2E603550-4C3A-4F23-83AD-804F1D77CB7E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1B14CBDB-A566-41C1-A117-7118A58C3553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FD06A519-7E66-48F8-ABBD-DDB36BC73F4D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54607FC4-B557-45B7-B5F7-FFE8FBEB1C9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B484CC6-DD5E-4803-BB3F-3F83A2C9C6DF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643143A-380F-4800-8947-D38701164701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909120A7-A6FF-4327-96D4-ADADA88DC6A1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D72DA4DC-1A95-4253-B7DF-728B5667C1BB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8BF5511B-785A-4446-A314-F2F8F6096257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CF849457-894F-4F0C-B5D3-223C4A543989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4AFFA711-4640-418B-9E42-8AC4BFF4BD9A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4AF9A99B-B9B9-431C-B679-3AD29BCE5A2F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4BCAEE6A-5054-439C-803A-E6B5F6FBAEC5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75033565-C51B-4917-AA20-EBB37AE7B082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41526B5D-33DE-47E0-B0BE-464499832EE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21BFAB1-52FA-4789-9BC0-19E7EF1891D1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3435FF34-B6C7-4298-85AE-80AF4DC693DE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B377857C-B61E-471F-852B-8253B30B9A25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F1924382-9F06-4F1F-AFAB-39C4D631B1E6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4AB16DA9-FE1A-4031-A3DB-E97C5B1601EC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9B861375-35B6-40E7-A966-29893CCF58B8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E40F565D-DEC8-472E-B14B-0F9954B89CC4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E76D64F8-EC7F-4B57-866C-19B76DE5B5C1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2B47A104-7034-4DB0-8EC5-A293274E0DE5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0F9A3260-E075-4EE8-A2A9-A1921A8F14A1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2B43F7DB-FB4C-4F38-8002-36BD027288F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7ADDB1A-E346-472E-9351-D3FD1215ABB3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7951AEA7-3850-41A6-9B4E-447633D7D011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C6304EBC-8A25-405A-AF57-053F879493D5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37635EDC-3291-41FB-A739-EB1A58CDD433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BB251B92-839F-42E1-B28B-21F8686DE113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7114C2FD-D98B-4CA9-A4CC-3001F0CFF2DA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DAD30112-6AD1-4FCF-BC63-5C942EBC8689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4DBE776C-34AA-4517-BF0B-7A2F110A6153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E3EE16E9-316D-46F0-A02F-0CB78D5F5D5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0E69CA11-00F7-4041-8EF6-6B5BE064BBA5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E67499E7-F5AE-474D-8A0F-0AE7C00485A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5F17E6A-AE64-4A15-94EC-2391E1C410B5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57C9AFA8-1FA0-45D1-90BC-5AE9115FE1A7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3DFBE696-AC58-40CC-935E-07102EB3D1C9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A98E02FB-3631-4F9D-8653-3367C35F8E85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60529B61-C6F1-452C-B559-2F07BB03F41E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FB9CD200-6DFC-431E-BD61-FF7F671769E5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A893F94E-2B3F-4593-90B9-0EDA9233104D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EB48A1E3-453E-4AE7-8BB7-AEC7C6869664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618FEF3F-8784-4396-A49A-ED69A759FB71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E97E58CE-1891-43EC-9695-24140B07C935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94CAD4B6-B526-4EED-946A-49B8E0AE22E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B66DB51-5E3A-456C-B3CB-3356E63E7AC2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33566D0C-7571-45C5-9A8D-1DE0A4E09093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3DD9C776-9C0D-4B40-8F70-4E60DB09B701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688FC206-2228-4BF0-887C-FE18A8FB5407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7A9B6CB6-5F9C-41AC-B252-6A791097E311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BEEE936C-891E-4B01-9C7A-F10C46E31837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B827D9E7-8845-4D0C-A06A-21B071AEE49F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EE7E6D52-7D6D-431F-BF02-4FA2C3ADFDE5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2E9AC8E7-0681-4400-8345-ABF268CB38E2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7F02273B-F3D5-4AC9-AA3A-D0E63883B6ED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2D52F6FA-7318-4BB2-93CD-5E0EAB46D1E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E4127CD-7D26-41C9-951F-22FFADCCCFA7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9A7DD3F8-6C61-4906-86F9-D315C14467BA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4EDC4BDF-1BA6-41A0-B71F-C650096E8C55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165909F2-EFC1-4748-BEAA-C6064F86212A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A4CA46AB-81F9-4EAC-A4A6-15B9DF96D3D2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1E020CC9-14DE-4557-90CE-890216967D5C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0A9C4A82-3989-44F6-813F-E97F7A283158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99AD79C9-9A4C-41E8-8D82-1C895C573583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4FACF712-F6DC-4760-B548-D24A41C24E3A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8A5F1F61-C882-4A27-A52F-54893A6BE218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ECF3B328-AAD5-457D-A4B6-EAFB5FA3B734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6A51C2E8-BF73-4FE5-B900-99F84DCC1ABB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761217A8-C19A-4A7F-8046-C73DFBA09F93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47988BB4-D0CB-4CDE-8839-941A4FA33833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40548E78-4A4C-4A90-8223-2E38F954A5DD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CA8A478B-8DCB-4010-B05F-4DE2955A06AF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C6B43AC9-EB77-4469-BA8D-1869511C3A9F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0935D6BD-4B71-45AB-BC64-EA04FE0A45EC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1B9CB049-9C74-4E4F-939A-BB864C00DB67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29D19A96-406C-4273-9AE6-6DBAF3A0FD5E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22900DC6-1406-463E-9151-F7DA35D306E2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56ABE402-F644-46E6-86B0-F7E85C3359A9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1613</Words>
  <Application>Microsoft Office PowerPoint</Application>
  <PresentationFormat>On-screen Show (4:3)</PresentationFormat>
  <Paragraphs>195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Calibri,Bold</vt:lpstr>
      <vt:lpstr>Times New Roman</vt:lpstr>
      <vt:lpstr>Blank Presentation</vt:lpstr>
      <vt:lpstr>PowerPoint Presentation</vt:lpstr>
      <vt:lpstr>Agenda</vt:lpstr>
      <vt:lpstr>Existing Protections During Applications</vt:lpstr>
      <vt:lpstr>Existing Protections During Applications</vt:lpstr>
      <vt:lpstr>New Protections During Applications in Outdoor Production </vt:lpstr>
      <vt:lpstr>New Protections During Applications in Outdoor Production</vt:lpstr>
      <vt:lpstr>AEZs in Outdoor Production</vt:lpstr>
      <vt:lpstr>PowerPoint Presentation</vt:lpstr>
      <vt:lpstr>AEZs in Outdoor Production (170.405(a)(1))</vt:lpstr>
      <vt:lpstr>Droplet Size and Relation to AEZ Pesticidestewardship.org</vt:lpstr>
      <vt:lpstr>New Protections During Applications in Outdoor Production</vt:lpstr>
      <vt:lpstr>New Protections During Applications in Outdoor Production</vt:lpstr>
      <vt:lpstr>Current and Revised Protections After Applications in Outdoor Production</vt:lpstr>
      <vt:lpstr>New Protections During Applications in Outdoor Production</vt:lpstr>
      <vt:lpstr>New Protections During Applications in Outdoor Production</vt:lpstr>
      <vt:lpstr>New Protections During Applications in Outdoor Production</vt:lpstr>
      <vt:lpstr>New Protections During Applications in Outdoor Production</vt:lpstr>
      <vt:lpstr>PowerPoint Presentation</vt:lpstr>
      <vt:lpstr>PowerPoint Presentation</vt:lpstr>
      <vt:lpstr>Revised Protections During Applications for Enclosed Space Production </vt:lpstr>
      <vt:lpstr>Revised Protections During Applications in Enclosed Space Production</vt:lpstr>
      <vt:lpstr>PowerPoint Presentation</vt:lpstr>
      <vt:lpstr>Revised Protections During Applications in Enclosed Space Production</vt:lpstr>
      <vt:lpstr>Questions?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Fitz, Nancy</cp:lastModifiedBy>
  <cp:revision>359</cp:revision>
  <cp:lastPrinted>2015-10-27T17:31:23Z</cp:lastPrinted>
  <dcterms:created xsi:type="dcterms:W3CDTF">2011-02-09T16:00:48Z</dcterms:created>
  <dcterms:modified xsi:type="dcterms:W3CDTF">2016-04-15T19:57:16Z</dcterms:modified>
</cp:coreProperties>
</file>