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xml" ContentType="application/vnd.openxmlformats-officedocument.presentationml.tags+xml"/>
  <Override PartName="/ppt/notesSlides/notesSlide78.xml" ContentType="application/vnd.openxmlformats-officedocument.presentationml.notesSlide+xml"/>
  <Override PartName="/ppt/tags/tag3.xml" ContentType="application/vnd.openxmlformats-officedocument.presentationml.tags+xml"/>
  <Override PartName="/ppt/notesSlides/notesSlide79.xml" ContentType="application/vnd.openxmlformats-officedocument.presentationml.notesSlide+xml"/>
  <Override PartName="/ppt/tags/tag4.xml" ContentType="application/vnd.openxmlformats-officedocument.presentationml.tags+xml"/>
  <Override PartName="/ppt/notesSlides/notesSlide80.xml" ContentType="application/vnd.openxmlformats-officedocument.presentationml.notesSlide+xml"/>
  <Override PartName="/ppt/tags/tag5.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Lst>
  <p:notesMasterIdLst>
    <p:notesMasterId r:id="rId169"/>
  </p:notesMasterIdLst>
  <p:sldIdLst>
    <p:sldId id="256" r:id="rId3"/>
    <p:sldId id="537" r:id="rId4"/>
    <p:sldId id="538" r:id="rId5"/>
    <p:sldId id="350" r:id="rId6"/>
    <p:sldId id="371" r:id="rId7"/>
    <p:sldId id="372" r:id="rId8"/>
    <p:sldId id="373" r:id="rId9"/>
    <p:sldId id="374" r:id="rId10"/>
    <p:sldId id="375" r:id="rId11"/>
    <p:sldId id="376" r:id="rId12"/>
    <p:sldId id="377" r:id="rId13"/>
    <p:sldId id="378" r:id="rId14"/>
    <p:sldId id="379" r:id="rId15"/>
    <p:sldId id="380" r:id="rId16"/>
    <p:sldId id="381" r:id="rId17"/>
    <p:sldId id="382" r:id="rId18"/>
    <p:sldId id="383" r:id="rId19"/>
    <p:sldId id="529" r:id="rId20"/>
    <p:sldId id="385" r:id="rId21"/>
    <p:sldId id="386" r:id="rId22"/>
    <p:sldId id="387" r:id="rId23"/>
    <p:sldId id="388" r:id="rId24"/>
    <p:sldId id="351" r:id="rId25"/>
    <p:sldId id="359" r:id="rId26"/>
    <p:sldId id="360" r:id="rId27"/>
    <p:sldId id="362" r:id="rId28"/>
    <p:sldId id="363" r:id="rId29"/>
    <p:sldId id="352" r:id="rId30"/>
    <p:sldId id="353" r:id="rId31"/>
    <p:sldId id="354" r:id="rId32"/>
    <p:sldId id="355" r:id="rId33"/>
    <p:sldId id="356" r:id="rId34"/>
    <p:sldId id="357" r:id="rId35"/>
    <p:sldId id="361" r:id="rId36"/>
    <p:sldId id="358" r:id="rId37"/>
    <p:sldId id="365" r:id="rId38"/>
    <p:sldId id="366" r:id="rId39"/>
    <p:sldId id="367" r:id="rId40"/>
    <p:sldId id="368" r:id="rId41"/>
    <p:sldId id="390" r:id="rId42"/>
    <p:sldId id="391" r:id="rId43"/>
    <p:sldId id="392" r:id="rId44"/>
    <p:sldId id="393" r:id="rId45"/>
    <p:sldId id="394" r:id="rId46"/>
    <p:sldId id="395" r:id="rId47"/>
    <p:sldId id="396" r:id="rId48"/>
    <p:sldId id="397" r:id="rId49"/>
    <p:sldId id="398" r:id="rId50"/>
    <p:sldId id="400" r:id="rId51"/>
    <p:sldId id="401" r:id="rId52"/>
    <p:sldId id="402" r:id="rId53"/>
    <p:sldId id="403" r:id="rId54"/>
    <p:sldId id="404" r:id="rId55"/>
    <p:sldId id="405" r:id="rId56"/>
    <p:sldId id="406" r:id="rId57"/>
    <p:sldId id="407" r:id="rId58"/>
    <p:sldId id="408" r:id="rId59"/>
    <p:sldId id="409" r:id="rId60"/>
    <p:sldId id="410" r:id="rId61"/>
    <p:sldId id="411" r:id="rId62"/>
    <p:sldId id="412" r:id="rId63"/>
    <p:sldId id="414" r:id="rId64"/>
    <p:sldId id="415" r:id="rId65"/>
    <p:sldId id="416" r:id="rId66"/>
    <p:sldId id="417" r:id="rId67"/>
    <p:sldId id="418" r:id="rId68"/>
    <p:sldId id="419" r:id="rId69"/>
    <p:sldId id="420" r:id="rId70"/>
    <p:sldId id="421" r:id="rId71"/>
    <p:sldId id="422" r:id="rId72"/>
    <p:sldId id="424" r:id="rId73"/>
    <p:sldId id="425" r:id="rId74"/>
    <p:sldId id="426" r:id="rId75"/>
    <p:sldId id="427" r:id="rId76"/>
    <p:sldId id="428" r:id="rId77"/>
    <p:sldId id="434" r:id="rId78"/>
    <p:sldId id="429" r:id="rId79"/>
    <p:sldId id="430" r:id="rId80"/>
    <p:sldId id="431" r:id="rId81"/>
    <p:sldId id="432" r:id="rId82"/>
    <p:sldId id="433" r:id="rId83"/>
    <p:sldId id="436" r:id="rId84"/>
    <p:sldId id="437" r:id="rId85"/>
    <p:sldId id="531" r:id="rId86"/>
    <p:sldId id="530" r:id="rId87"/>
    <p:sldId id="438" r:id="rId88"/>
    <p:sldId id="441" r:id="rId89"/>
    <p:sldId id="442" r:id="rId90"/>
    <p:sldId id="443" r:id="rId91"/>
    <p:sldId id="444" r:id="rId92"/>
    <p:sldId id="445" r:id="rId93"/>
    <p:sldId id="446" r:id="rId94"/>
    <p:sldId id="447" r:id="rId95"/>
    <p:sldId id="449" r:id="rId96"/>
    <p:sldId id="450" r:id="rId97"/>
    <p:sldId id="453" r:id="rId98"/>
    <p:sldId id="535" r:id="rId99"/>
    <p:sldId id="536" r:id="rId100"/>
    <p:sldId id="456" r:id="rId101"/>
    <p:sldId id="457" r:id="rId102"/>
    <p:sldId id="459" r:id="rId103"/>
    <p:sldId id="460" r:id="rId104"/>
    <p:sldId id="461" r:id="rId105"/>
    <p:sldId id="462" r:id="rId106"/>
    <p:sldId id="463" r:id="rId107"/>
    <p:sldId id="464" r:id="rId108"/>
    <p:sldId id="465" r:id="rId109"/>
    <p:sldId id="466" r:id="rId110"/>
    <p:sldId id="467" r:id="rId111"/>
    <p:sldId id="468" r:id="rId112"/>
    <p:sldId id="469" r:id="rId113"/>
    <p:sldId id="470" r:id="rId114"/>
    <p:sldId id="471" r:id="rId115"/>
    <p:sldId id="472" r:id="rId116"/>
    <p:sldId id="473" r:id="rId117"/>
    <p:sldId id="474" r:id="rId118"/>
    <p:sldId id="475" r:id="rId119"/>
    <p:sldId id="476" r:id="rId120"/>
    <p:sldId id="478" r:id="rId121"/>
    <p:sldId id="479" r:id="rId122"/>
    <p:sldId id="480" r:id="rId123"/>
    <p:sldId id="481" r:id="rId124"/>
    <p:sldId id="482" r:id="rId125"/>
    <p:sldId id="483" r:id="rId126"/>
    <p:sldId id="484" r:id="rId127"/>
    <p:sldId id="485" r:id="rId128"/>
    <p:sldId id="486" r:id="rId129"/>
    <p:sldId id="487" r:id="rId130"/>
    <p:sldId id="488" r:id="rId131"/>
    <p:sldId id="489" r:id="rId132"/>
    <p:sldId id="490" r:id="rId133"/>
    <p:sldId id="492" r:id="rId134"/>
    <p:sldId id="493" r:id="rId135"/>
    <p:sldId id="494" r:id="rId136"/>
    <p:sldId id="495" r:id="rId137"/>
    <p:sldId id="496" r:id="rId138"/>
    <p:sldId id="497" r:id="rId139"/>
    <p:sldId id="498" r:id="rId140"/>
    <p:sldId id="499" r:id="rId141"/>
    <p:sldId id="500" r:id="rId142"/>
    <p:sldId id="501" r:id="rId143"/>
    <p:sldId id="502" r:id="rId144"/>
    <p:sldId id="503" r:id="rId145"/>
    <p:sldId id="504" r:id="rId146"/>
    <p:sldId id="505" r:id="rId147"/>
    <p:sldId id="506" r:id="rId148"/>
    <p:sldId id="507" r:id="rId149"/>
    <p:sldId id="508" r:id="rId150"/>
    <p:sldId id="509" r:id="rId151"/>
    <p:sldId id="510" r:id="rId152"/>
    <p:sldId id="511" r:id="rId153"/>
    <p:sldId id="512" r:id="rId154"/>
    <p:sldId id="513" r:id="rId155"/>
    <p:sldId id="514" r:id="rId156"/>
    <p:sldId id="515" r:id="rId157"/>
    <p:sldId id="516" r:id="rId158"/>
    <p:sldId id="519" r:id="rId159"/>
    <p:sldId id="520" r:id="rId160"/>
    <p:sldId id="521" r:id="rId161"/>
    <p:sldId id="522" r:id="rId162"/>
    <p:sldId id="523" r:id="rId163"/>
    <p:sldId id="524" r:id="rId164"/>
    <p:sldId id="525" r:id="rId165"/>
    <p:sldId id="526" r:id="rId166"/>
    <p:sldId id="527" r:id="rId167"/>
    <p:sldId id="533" r:id="rId168"/>
  </p:sldIdLst>
  <p:sldSz cx="12192000" cy="6858000"/>
  <p:notesSz cx="7315200" cy="9601200"/>
  <p:custDataLst>
    <p:tags r:id="rId1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9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D" initials="KD" lastIdx="5" clrIdx="0">
    <p:extLst>
      <p:ext uri="{19B8F6BF-5375-455C-9EA6-DF929625EA0E}">
        <p15:presenceInfo xmlns:p15="http://schemas.microsoft.com/office/powerpoint/2012/main" userId="K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A8E"/>
    <a:srgbClr val="00B855"/>
    <a:srgbClr val="00C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9" autoAdjust="0"/>
    <p:restoredTop sz="70657" autoAdjust="0"/>
  </p:normalViewPr>
  <p:slideViewPr>
    <p:cSldViewPr snapToGrid="0" snapToObjects="1">
      <p:cViewPr varScale="1">
        <p:scale>
          <a:sx n="52" d="100"/>
          <a:sy n="52" d="100"/>
        </p:scale>
        <p:origin x="1242" y="78"/>
      </p:cViewPr>
      <p:guideLst>
        <p:guide orient="horz" pos="2160"/>
        <p:guide pos="3792"/>
      </p:guideLst>
    </p:cSldViewPr>
  </p:slideViewPr>
  <p:notesTextViewPr>
    <p:cViewPr>
      <p:scale>
        <a:sx n="1" d="1"/>
        <a:sy n="1" d="1"/>
      </p:scale>
      <p:origin x="0" y="0"/>
    </p:cViewPr>
  </p:notesTextViewPr>
  <p:sorterViewPr>
    <p:cViewPr>
      <p:scale>
        <a:sx n="100" d="100"/>
        <a:sy n="100" d="100"/>
      </p:scale>
      <p:origin x="0" y="-30882"/>
    </p:cViewPr>
  </p:sorterViewPr>
  <p:notesViewPr>
    <p:cSldViewPr snapToGrid="0" snapToObjects="1" showGuides="1">
      <p:cViewPr varScale="1">
        <p:scale>
          <a:sx n="80" d="100"/>
          <a:sy n="80" d="100"/>
        </p:scale>
        <p:origin x="188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tableStyles" Target="tableStyles.xml"/><Relationship Id="rId170" Type="http://schemas.openxmlformats.org/officeDocument/2006/relationships/tags" Target="tags/tag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commentAuthors" Target="commentAuthor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227E51E-E87B-B248-97E2-414E8ED5DE86}" type="datetimeFigureOut">
              <a:rPr lang="en-US" smtClean="0"/>
              <a:pPr/>
              <a:t>5/5/2017</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17A8D3B-8073-F647-89F8-2555B1CABB06}" type="slidenum">
              <a:rPr lang="en-US" smtClean="0"/>
              <a:pPr/>
              <a:t>‹#›</a:t>
            </a:fld>
            <a:endParaRPr lang="en-US" dirty="0"/>
          </a:p>
        </p:txBody>
      </p:sp>
    </p:spTree>
    <p:extLst>
      <p:ext uri="{BB962C8B-B14F-4D97-AF65-F5344CB8AC3E}">
        <p14:creationId xmlns:p14="http://schemas.microsoft.com/office/powerpoint/2010/main" val="491549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altLang="es-MX" sz="1200" dirty="0"/>
              <a:t>Welcome to the National Worker Protection Standard: Training for Trainers of Agricultural Workers and Pesticide Handlers. </a:t>
            </a:r>
            <a:endParaRPr lang="en-US" sz="1200" baseline="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pPr/>
              <a:t>1</a:t>
            </a:fld>
            <a:endParaRPr lang="en-US" dirty="0"/>
          </a:p>
        </p:txBody>
      </p:sp>
    </p:spTree>
    <p:extLst>
      <p:ext uri="{BB962C8B-B14F-4D97-AF65-F5344CB8AC3E}">
        <p14:creationId xmlns:p14="http://schemas.microsoft.com/office/powerpoint/2010/main" val="9979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Pesticides are important tools that help growers manage weeds, insects, and crop diseases. They enable growers to provide consumers with nutritious, abundant, and affordable supplies of food and fiber.</a:t>
            </a:r>
          </a:p>
          <a:p>
            <a:pPr marL="228600" indent="-228600">
              <a:buFont typeface="+mj-lt"/>
              <a:buAutoNum type="arabicPeriod"/>
            </a:pPr>
            <a:r>
              <a:rPr lang="en-US" dirty="0" smtClean="0"/>
              <a:t>Modern pesticides combined with regular pest monitoring and other non-chemical pest management methods, allow agricultural establishments to produce more food and fiber on less land.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Explain that the use of pesticides, however, may also present risks to agricultural workers and pesticide handlers. </a:t>
            </a:r>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325500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defTabSz="966612">
              <a:buFont typeface="+mj-lt"/>
              <a:buAutoNum type="arabicPeriod"/>
            </a:pPr>
            <a:r>
              <a:rPr lang="en-US" dirty="0" smtClean="0"/>
              <a:t>Employers</a:t>
            </a:r>
            <a:r>
              <a:rPr lang="en-US" baseline="0" dirty="0" smtClean="0"/>
              <a:t> must p</a:t>
            </a:r>
            <a:r>
              <a:rPr lang="en-US" dirty="0" smtClean="0"/>
              <a:t>rovide records or other information required by the WPS for inspection to an employee of EPA or any duly authorized representative of a federal, state or tribal agency responsible for pesticide enforcement  </a:t>
            </a:r>
          </a:p>
          <a:p>
            <a:pPr marL="241653" indent="-241653" defTabSz="966612">
              <a:buFont typeface="+mj-lt"/>
              <a:buAutoNum type="arabicPeriod"/>
              <a:defRPr/>
            </a:pPr>
            <a:r>
              <a:rPr lang="en-US" dirty="0" smtClean="0"/>
              <a:t>WPS prohibits employers from retaliating against agricultural workers and pesticide handlers who follow the regulation. Examples of retaliation include preventing, discouraging, firing or otherwise discriminating against an agricultural employee from complying or attempting to comply with the WPS or for ensuring that the employer complies with the regulations. Furthermore, agricultural employers cannot retaliate against agricultural employees who provide information to the EPA, state, or tribal governmental agency. </a:t>
            </a:r>
          </a:p>
          <a:p>
            <a:pPr marL="241653" indent="-241653" defTabSz="966612">
              <a:buFont typeface="+mj-lt"/>
              <a:buAutoNum type="arabicPeriod"/>
              <a:defRPr/>
            </a:pPr>
            <a:r>
              <a:rPr lang="en-US" dirty="0" smtClean="0"/>
              <a:t>Explain</a:t>
            </a:r>
            <a:r>
              <a:rPr lang="en-US" baseline="0" dirty="0" smtClean="0"/>
              <a:t> to workers and handlers how to report suspected WPS violations and that the contact information of their local regulatory agency must be available to them at the central location.</a:t>
            </a:r>
            <a:endParaRPr lang="en-US" dirty="0" smtClean="0"/>
          </a:p>
          <a:p>
            <a:pPr marL="241653" indent="-241653" defTabSz="966612">
              <a:buFont typeface="+mj-lt"/>
              <a:buAutoNum type="arabicPeriod"/>
              <a:defRPr/>
            </a:pPr>
            <a:endParaRPr lang="en-US" dirty="0" smtClean="0"/>
          </a:p>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defTabSz="966612">
              <a:buFont typeface="+mj-lt"/>
              <a:buAutoNum type="arabicPeriod"/>
              <a:defRPr/>
            </a:pPr>
            <a:r>
              <a:rPr lang="en-US" sz="1200" kern="1200" dirty="0" smtClean="0">
                <a:solidFill>
                  <a:schemeClr val="tx1"/>
                </a:solidFill>
                <a:effectLst/>
                <a:latin typeface="+mn-lt"/>
                <a:ea typeface="+mn-ea"/>
                <a:cs typeface="+mn-cs"/>
              </a:rPr>
              <a:t>Emphasize to workers and handlers that the rule prohibits employers from taking retaliatory steps if the employee tries to do what the WPS says to protect themselves.</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sz="1200" b="0" noProof="0" dirty="0" smtClean="0"/>
              <a:t>This concludes </a:t>
            </a:r>
            <a:r>
              <a:rPr lang="en-US" sz="1200" dirty="0" smtClean="0"/>
              <a:t>Section 8: Responsibilities and Rights</a:t>
            </a:r>
            <a:r>
              <a:rPr lang="en-US" sz="1200" noProof="0" dirty="0" smtClean="0"/>
              <a:t>. Continue on to </a:t>
            </a:r>
            <a:r>
              <a:rPr lang="en-US" sz="1200" dirty="0" smtClean="0"/>
              <a:t>Section 9: Pesticide Label Information or return to the Table</a:t>
            </a:r>
            <a:r>
              <a:rPr lang="en-US" sz="1200" baseline="0" dirty="0" smtClean="0"/>
              <a:t> of Contents by clicking on the “Return to Table of Contents” in the bottom-right corner of this slide (when in presentation view only).</a:t>
            </a:r>
            <a:endParaRPr lang="en-US" b="0" i="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40496281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This section </a:t>
            </a:r>
            <a:r>
              <a:rPr lang="en-US" sz="1200" b="1" baseline="0" dirty="0" smtClean="0"/>
              <a:t>contain training requirements for handlers only.</a:t>
            </a:r>
            <a:endParaRPr lang="en-US" sz="1200" b="1" dirty="0" smtClean="0"/>
          </a:p>
          <a:p>
            <a:pPr marL="342900" indent="-342900">
              <a:buFont typeface="+mj-lt"/>
              <a:buAutoNum type="arabicPeriod"/>
            </a:pPr>
            <a:r>
              <a:rPr lang="en-US" sz="1200" dirty="0" smtClean="0"/>
              <a:t>This section will inform handlers of pesticide</a:t>
            </a:r>
            <a:r>
              <a:rPr lang="en-US" sz="1200" baseline="0" dirty="0" smtClean="0"/>
              <a:t> label information</a:t>
            </a:r>
          </a:p>
          <a:p>
            <a:endParaRPr lang="en-US" sz="1200" baseline="0" dirty="0" smtClean="0"/>
          </a:p>
          <a:p>
            <a:r>
              <a:rPr lang="en-US" sz="1200" baseline="0" dirty="0" smtClean="0"/>
              <a:t>Specific handler training topics that are included in this section include:</a:t>
            </a:r>
          </a:p>
          <a:p>
            <a:pPr marL="181240" indent="-181240">
              <a:buFont typeface="Arial" charset="0"/>
              <a:buChar char="•"/>
            </a:pPr>
            <a:r>
              <a:rPr lang="en-US" sz="1200" dirty="0" smtClean="0"/>
              <a:t>Format </a:t>
            </a:r>
            <a:r>
              <a:rPr lang="en-US" sz="1200" dirty="0"/>
              <a:t>and meaning of information contained on pesticide labels and in labeling applicable to the safe use of pesticides.</a:t>
            </a:r>
          </a:p>
          <a:p>
            <a:pPr marL="181240" indent="-181240" defTabSz="966612">
              <a:buFont typeface="Arial" charset="0"/>
              <a:buChar char="•"/>
              <a:defRPr/>
            </a:pPr>
            <a:r>
              <a:rPr lang="en-US" sz="1200" dirty="0"/>
              <a:t>Handlers must follow the portions of the label applicable to the safe use of pesticides</a:t>
            </a:r>
            <a:r>
              <a:rPr lang="en-US" sz="1200" dirty="0" smtClean="0"/>
              <a:t>.</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30638195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The label is the most important part of the pesticide packaging. It contains information on how to use the product safely and effectively and lists the personal protective equipment (PPE) required when working with the pesticide. The label also includes details about the crops and areas to which the pesticide can be legally applied, the amounts to use, application methods, first aid instructions, and additional precautionary measures. </a:t>
            </a:r>
          </a:p>
          <a:p>
            <a:pPr marL="241653" indent="-241653">
              <a:buFont typeface="+mj-lt"/>
              <a:buAutoNum type="arabicPeriod"/>
            </a:pPr>
            <a:r>
              <a:rPr lang="en-US" sz="1200" dirty="0"/>
              <a:t>It is a violation of federal law to use a product in a manner inconsistent with its labeling.  </a:t>
            </a:r>
            <a:r>
              <a:rPr lang="en-US" sz="1200" dirty="0">
                <a:effectLst/>
              </a:rPr>
              <a:t> </a:t>
            </a:r>
            <a:r>
              <a:rPr lang="en-US" sz="1200" dirty="0"/>
              <a:t> </a:t>
            </a:r>
          </a:p>
          <a:p>
            <a:pPr marL="241653" indent="-241653">
              <a:buFont typeface="+mj-lt"/>
              <a:buAutoNum type="arabicPeriod"/>
            </a:pPr>
            <a:r>
              <a:rPr lang="en-US" sz="1200" dirty="0"/>
              <a:t>Handlers must follow the label. If a pesticide handler is not able to read the label, the employer must make sure that there is always someone available to explain the health, safety, and directions for use information to the pesticide handler.</a:t>
            </a:r>
            <a:r>
              <a:rPr lang="en-US" sz="1200" dirty="0">
                <a:effectLst/>
              </a:rPr>
              <a:t> </a:t>
            </a:r>
            <a:endParaRPr lang="en-US" sz="1200" dirty="0"/>
          </a:p>
          <a:p>
            <a:pPr marL="241653" indent="-241653">
              <a:buFont typeface="+mj-lt"/>
              <a:buAutoNum type="arabicPeriod"/>
            </a:pPr>
            <a:endParaRPr lang="en-US" sz="1200" dirty="0"/>
          </a:p>
        </p:txBody>
      </p:sp>
      <p:sp>
        <p:nvSpPr>
          <p:cNvPr id="4" name="Slide Number Placeholder 3"/>
          <p:cNvSpPr>
            <a:spLocks noGrp="1"/>
          </p:cNvSpPr>
          <p:nvPr>
            <p:ph type="sldNum" sz="quarter" idx="10"/>
          </p:nvPr>
        </p:nvSpPr>
        <p:spPr/>
        <p:txBody>
          <a:bodyPr/>
          <a:lstStyle/>
          <a:p>
            <a:fld id="{F6AED232-A1D7-604F-8A20-3CE604C73822}"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11077217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marL="342900" indent="-342900">
              <a:buFont typeface="+mj-lt"/>
              <a:buAutoNum type="arabicPeriod"/>
            </a:pPr>
            <a:r>
              <a:rPr lang="en-US" sz="1200" dirty="0"/>
              <a:t>It is very important that pesticide handlers read and refer to the label information in the following 4</a:t>
            </a:r>
            <a:r>
              <a:rPr lang="en-US" sz="1200" b="0" dirty="0">
                <a:effectLst/>
              </a:rPr>
              <a:t> </a:t>
            </a:r>
            <a:r>
              <a:rPr lang="en-US" sz="1200" dirty="0">
                <a:effectLst/>
              </a:rPr>
              <a:t>situations:</a:t>
            </a:r>
          </a:p>
          <a:p>
            <a:pPr marL="742950" lvl="1" indent="-285750">
              <a:buFont typeface="Arial" panose="020B0604020202020204" pitchFamily="34" charset="0"/>
              <a:buChar char="•"/>
            </a:pPr>
            <a:r>
              <a:rPr lang="en-US" sz="1200" dirty="0"/>
              <a:t>Buying the pesticide or taking it out of the storage area to make sure they will be using the correct product. </a:t>
            </a:r>
            <a:r>
              <a:rPr lang="en-US" sz="1200" dirty="0" smtClean="0"/>
              <a:t>Many products have similar</a:t>
            </a:r>
            <a:r>
              <a:rPr lang="en-US" sz="1200" baseline="0" dirty="0" smtClean="0"/>
              <a:t> names, so they must take steps to be sure they are using the right pesticide. </a:t>
            </a:r>
            <a:r>
              <a:rPr lang="en-US" sz="1200" dirty="0" smtClean="0"/>
              <a:t>They </a:t>
            </a:r>
            <a:r>
              <a:rPr lang="en-US" sz="1200" dirty="0"/>
              <a:t>should check to see the type of pest it controls and the crop or site to which it can be applied. This is also a good time to review the personal protective equipment (PPE) information to make sure that they have all of the required PPE or protective clothing that they need to wear when handling the product.</a:t>
            </a:r>
          </a:p>
          <a:p>
            <a:pPr marL="742950" lvl="1" indent="-285750">
              <a:buFont typeface="Arial" panose="020B0604020202020204" pitchFamily="34" charset="0"/>
              <a:buChar char="•"/>
            </a:pPr>
            <a:r>
              <a:rPr lang="en-US" sz="1200" dirty="0"/>
              <a:t>Mixing the pesticide to make sure that they understand the mixing instructions. Mixing is the most hazardous activity because they are working with the product in its most concentrated form. If the instructions and precautions are not clear, they should ask their employer or supervisor clarification or to assist them.</a:t>
            </a:r>
          </a:p>
          <a:p>
            <a:pPr marL="742950" lvl="1" indent="-285750">
              <a:buFont typeface="Arial" panose="020B0604020202020204" pitchFamily="34" charset="0"/>
              <a:buChar char="•"/>
            </a:pPr>
            <a:r>
              <a:rPr lang="en-US" sz="1200" dirty="0"/>
              <a:t>Applying the pesticides to get instructions on how to apply it safely and details about the environmental hazards, first aid information and special </a:t>
            </a:r>
            <a:r>
              <a:rPr lang="en-US" sz="1200" dirty="0" smtClean="0"/>
              <a:t>precautions.</a:t>
            </a:r>
            <a:endParaRPr lang="en-US" sz="1200" dirty="0"/>
          </a:p>
          <a:p>
            <a:pPr marL="742950" lvl="1" indent="-285750">
              <a:buFont typeface="Arial" panose="020B0604020202020204" pitchFamily="34" charset="0"/>
              <a:buChar char="•"/>
            </a:pPr>
            <a:r>
              <a:rPr lang="en-US" sz="1200" dirty="0"/>
              <a:t>Storing the pesticide or disposing of the container to find specific instructions about temperature limits, potential fire hazards, environmental impacts, and guidelines for disposal</a:t>
            </a:r>
            <a:r>
              <a:rPr lang="en-US" sz="1200" dirty="0" smtClean="0"/>
              <a:t>.</a:t>
            </a:r>
            <a:r>
              <a:rPr lang="en-US" sz="1200" dirty="0"/>
              <a: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22363014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defTabSz="966612">
              <a:buFont typeface="+mj-lt"/>
              <a:buAutoNum type="arabicPeriod"/>
              <a:defRPr/>
            </a:pPr>
            <a:r>
              <a:rPr lang="en-US" sz="1200" dirty="0"/>
              <a:t>The following section describes information typically found on pesticide labels. Most of the parts listed are found on all labels, but some, such as the common name of the pesticide, may be absent. Since labels do not follow a standardized format and are often difficult to read, it is useful to know what information you can expect to find when you read a label.</a:t>
            </a:r>
          </a:p>
          <a:p>
            <a:endParaRPr lang="en-US" sz="1200" dirty="0"/>
          </a:p>
          <a:p>
            <a:pPr marL="0" indent="0">
              <a:buFont typeface="+mj-lt"/>
              <a:buNone/>
            </a:pPr>
            <a:r>
              <a:rPr lang="en-US" sz="1200" b="1" dirty="0" smtClean="0"/>
              <a:t>Suggested </a:t>
            </a:r>
            <a:r>
              <a:rPr lang="en-US" sz="1200" b="1" dirty="0"/>
              <a:t>Activity:  </a:t>
            </a:r>
            <a:endParaRPr lang="en-US" sz="1200" b="1" dirty="0" smtClean="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Section 9. Activities for Pesticide Label Information: </a:t>
            </a:r>
            <a:r>
              <a:rPr lang="en-US" sz="1200" baseline="0" dirty="0" smtClean="0"/>
              <a:t>“</a:t>
            </a:r>
            <a:r>
              <a:rPr lang="en-US" sz="1200" dirty="0" smtClean="0"/>
              <a:t>Pesticide </a:t>
            </a:r>
            <a:r>
              <a:rPr lang="en-US" sz="1200" dirty="0"/>
              <a:t>Label </a:t>
            </a:r>
            <a:r>
              <a:rPr lang="en-US" sz="1200" dirty="0" smtClean="0"/>
              <a:t>Activity”</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9566447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The brand name is the commercial name of the pesticide. It is usually the largest and most noticeable word on the front of the pesticide label. </a:t>
            </a:r>
          </a:p>
          <a:p>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It is important that handlers understand that each pesticide product is different and they must read each label even if they have used a similar product. A pesticide handler who has used “GetUm 7” in the past may not take the time to read the “GetUm 7 Max” label, and miss the fact that the second “Max” product requires additional Personal Protective Equipment and has a longer </a:t>
            </a:r>
            <a:r>
              <a:rPr lang="en-US" sz="1200" dirty="0" smtClean="0"/>
              <a:t>restricted-entry interval. </a:t>
            </a:r>
            <a:endParaRPr lang="en-US" sz="1200" dirty="0"/>
          </a:p>
          <a:p>
            <a:pPr marL="228600" indent="-228600">
              <a:buFont typeface="+mj-lt"/>
              <a:buAutoNum type="arabicPeriod"/>
            </a:pP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105</a:t>
            </a:fld>
            <a:endParaRPr lang="en-US" dirty="0">
              <a:solidFill>
                <a:prstClr val="black"/>
              </a:solidFill>
            </a:endParaRPr>
          </a:p>
        </p:txBody>
      </p:sp>
    </p:spTree>
    <p:extLst>
      <p:ext uri="{BB962C8B-B14F-4D97-AF65-F5344CB8AC3E}">
        <p14:creationId xmlns:p14="http://schemas.microsoft.com/office/powerpoint/2010/main" val="30164925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Often the manufacturer is the company that produces the pesticide. However, in some instances the name that appears on the label could be a company that purchased and packaged a pesticide product.  </a:t>
            </a:r>
          </a:p>
          <a:p>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The pesticide manufacturer can be a great resource for pesticide handlers and employers who may have questions about information listed on the label, the pesticide’s compatibility with other products, expiration dates, shelf life, and how to acquire additional copies of pesticide labels or </a:t>
            </a:r>
            <a:r>
              <a:rPr lang="en-US" sz="1200" dirty="0" smtClean="0"/>
              <a:t>safety data sheets. </a:t>
            </a:r>
            <a:endParaRPr lang="en-US" sz="12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27915928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charset="0"/>
                <a:ea typeface="ＭＳ Ｐゴシック" charset="-128"/>
              </a:defRPr>
            </a:lvl1pPr>
            <a:lvl2pPr marL="785372" indent="-302066">
              <a:spcBef>
                <a:spcPct val="30000"/>
              </a:spcBef>
              <a:defRPr sz="1300">
                <a:solidFill>
                  <a:schemeClr val="tx1"/>
                </a:solidFill>
                <a:latin typeface="Arial" charset="0"/>
                <a:ea typeface="ＭＳ Ｐゴシック" charset="-128"/>
              </a:defRPr>
            </a:lvl2pPr>
            <a:lvl3pPr marL="1208265" indent="-241653">
              <a:spcBef>
                <a:spcPct val="30000"/>
              </a:spcBef>
              <a:defRPr sz="1300">
                <a:solidFill>
                  <a:schemeClr val="tx1"/>
                </a:solidFill>
                <a:latin typeface="Arial" charset="0"/>
                <a:ea typeface="ＭＳ Ｐゴシック" charset="-128"/>
              </a:defRPr>
            </a:lvl3pPr>
            <a:lvl4pPr marL="1691571" indent="-241653">
              <a:spcBef>
                <a:spcPct val="30000"/>
              </a:spcBef>
              <a:defRPr sz="1300">
                <a:solidFill>
                  <a:schemeClr val="tx1"/>
                </a:solidFill>
                <a:latin typeface="Arial" charset="0"/>
                <a:ea typeface="ＭＳ Ｐゴシック" charset="-128"/>
              </a:defRPr>
            </a:lvl4pPr>
            <a:lvl5pPr marL="2174878" indent="-241653">
              <a:spcBef>
                <a:spcPct val="30000"/>
              </a:spcBef>
              <a:defRPr sz="1300">
                <a:solidFill>
                  <a:schemeClr val="tx1"/>
                </a:solidFill>
                <a:latin typeface="Arial" charset="0"/>
                <a:ea typeface="ＭＳ Ｐゴシック" charset="-128"/>
              </a:defRPr>
            </a:lvl5pPr>
            <a:lvl6pPr marL="2658184" indent="-241653" eaLnBrk="0" fontAlgn="base" hangingPunct="0">
              <a:spcBef>
                <a:spcPct val="30000"/>
              </a:spcBef>
              <a:spcAft>
                <a:spcPct val="0"/>
              </a:spcAft>
              <a:defRPr sz="1300">
                <a:solidFill>
                  <a:schemeClr val="tx1"/>
                </a:solidFill>
                <a:latin typeface="Arial" charset="0"/>
                <a:ea typeface="ＭＳ Ｐゴシック" charset="-128"/>
              </a:defRPr>
            </a:lvl6pPr>
            <a:lvl7pPr marL="3141490" indent="-241653" eaLnBrk="0" fontAlgn="base" hangingPunct="0">
              <a:spcBef>
                <a:spcPct val="30000"/>
              </a:spcBef>
              <a:spcAft>
                <a:spcPct val="0"/>
              </a:spcAft>
              <a:defRPr sz="1300">
                <a:solidFill>
                  <a:schemeClr val="tx1"/>
                </a:solidFill>
                <a:latin typeface="Arial" charset="0"/>
                <a:ea typeface="ＭＳ Ｐゴシック" charset="-128"/>
              </a:defRPr>
            </a:lvl7pPr>
            <a:lvl8pPr marL="3624796" indent="-241653" eaLnBrk="0" fontAlgn="base" hangingPunct="0">
              <a:spcBef>
                <a:spcPct val="30000"/>
              </a:spcBef>
              <a:spcAft>
                <a:spcPct val="0"/>
              </a:spcAft>
              <a:defRPr sz="1300">
                <a:solidFill>
                  <a:schemeClr val="tx1"/>
                </a:solidFill>
                <a:latin typeface="Arial" charset="0"/>
                <a:ea typeface="ＭＳ Ｐゴシック" charset="-128"/>
              </a:defRPr>
            </a:lvl8pPr>
            <a:lvl9pPr marL="4108102" indent="-241653" eaLnBrk="0" fontAlgn="base" hangingPunct="0">
              <a:spcBef>
                <a:spcPct val="30000"/>
              </a:spcBef>
              <a:spcAft>
                <a:spcPct val="0"/>
              </a:spcAft>
              <a:defRPr sz="1300">
                <a:solidFill>
                  <a:schemeClr val="tx1"/>
                </a:solidFill>
                <a:latin typeface="Arial" charset="0"/>
                <a:ea typeface="ＭＳ Ｐゴシック" charset="-128"/>
              </a:defRPr>
            </a:lvl9pPr>
          </a:lstStyle>
          <a:p>
            <a:pPr>
              <a:spcBef>
                <a:spcPct val="0"/>
              </a:spcBef>
            </a:pPr>
            <a:fld id="{D625AE1B-7C0A-1844-B2FA-95B258BB70DD}" type="slidenum">
              <a:rPr lang="en-US" altLang="en-US">
                <a:solidFill>
                  <a:prstClr val="black"/>
                </a:solidFill>
                <a:latin typeface="Calibri" charset="0"/>
              </a:rPr>
              <a:pPr>
                <a:spcBef>
                  <a:spcPct val="0"/>
                </a:spcBef>
              </a:pPr>
              <a:t>107</a:t>
            </a:fld>
            <a:endParaRPr lang="en-US" altLang="en-US" dirty="0">
              <a:solidFill>
                <a:prstClr val="black"/>
              </a:solidFill>
              <a:latin typeface="Calibri"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dirty="0"/>
              <a:t>Labels list the type of pesticide (i.e</a:t>
            </a:r>
            <a:r>
              <a:rPr lang="en-US" dirty="0" smtClean="0"/>
              <a:t>., </a:t>
            </a:r>
            <a:r>
              <a:rPr lang="en-US" dirty="0"/>
              <a:t>insecticide, fungicide, rodenticide, herbicide, etc.) or the types of pests they control on the front page. </a:t>
            </a:r>
            <a:r>
              <a:rPr lang="en-US" b="1" dirty="0"/>
              <a:t> </a:t>
            </a:r>
            <a:endParaRPr lang="en-US" dirty="0"/>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228600" indent="-228600">
              <a:buFont typeface="+mj-lt"/>
              <a:buAutoNum type="arabicPeriod"/>
            </a:pPr>
            <a:r>
              <a:rPr lang="en-US" dirty="0"/>
              <a:t>Interestingly, pesticide safety trainers may find employers or pesticide handlers who claim, “We don’t use pesticides. We just use herbicides.” Trainers can explain that the word “pesticide” is the umbrella term that includes insecticides to control insects, herbicides to control weeds, rodenticides to control rodents, etc. The WPS training will provide them with information that will enable them to work safely and effectively with all types of agricultural pesticides</a:t>
            </a:r>
            <a:r>
              <a:rPr lang="en-US" dirty="0" smtClean="0"/>
              <a:t>.</a:t>
            </a:r>
            <a:endParaRPr lang="en-US" dirty="0"/>
          </a:p>
        </p:txBody>
      </p:sp>
    </p:spTree>
    <p:extLst>
      <p:ext uri="{BB962C8B-B14F-4D97-AF65-F5344CB8AC3E}">
        <p14:creationId xmlns:p14="http://schemas.microsoft.com/office/powerpoint/2010/main" val="405509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smtClean="0"/>
              <a:t>The </a:t>
            </a:r>
            <a:r>
              <a:rPr lang="en-US" sz="1200" dirty="0"/>
              <a:t>active ingredient is the ingredient that will perform the pest control activity. For example, it is the ingredient that will repel the mosquitoes or kill the weeds. It is the “</a:t>
            </a:r>
            <a:r>
              <a:rPr lang="en-US" sz="1200" dirty="0" smtClean="0"/>
              <a:t>poison.”</a:t>
            </a:r>
            <a:endParaRPr lang="en-US" sz="1200" dirty="0"/>
          </a:p>
          <a:p>
            <a:pPr marL="241653" indent="-241653">
              <a:buFont typeface="+mj-lt"/>
              <a:buAutoNum type="arabicPeriod"/>
            </a:pPr>
            <a:r>
              <a:rPr lang="en-US" sz="1200" dirty="0" smtClean="0"/>
              <a:t>The </a:t>
            </a:r>
            <a:r>
              <a:rPr lang="en-US" sz="1200" dirty="0"/>
              <a:t>other ingredients are additional ingredients in the container such as water, coloring agents, or ingredients that help the pesticide stick to the plant or more effectively control the pest. These used to be called “inert” ingredients. </a:t>
            </a:r>
          </a:p>
          <a:p>
            <a:pPr marL="724959" lvl="1" indent="-241653">
              <a:buFont typeface="Arial" panose="020B0604020202020204" pitchFamily="34" charset="0"/>
              <a:buChar char="•"/>
            </a:pPr>
            <a:endParaRPr lang="en-US" sz="1200" dirty="0"/>
          </a:p>
          <a:p>
            <a:pPr marL="26106"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69006"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It is not uncommon for a pesticide handler to believe that the active ingredient is the ingredient with the highest percentage in the container. This is not always the case. You can clarify by defining “active” as the ingredient that will perform the pest control “action” or “activity.” </a:t>
            </a:r>
          </a:p>
          <a:p>
            <a:pPr marL="369006"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At this time, the actual names of the other ingredients are not listed on the labels. They are often listed as a percentage of the mixture or simply as “other ingredients.”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19661422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defTabSz="966612">
              <a:buFont typeface="+mj-lt"/>
              <a:buAutoNum type="arabicPeriod"/>
              <a:defRPr/>
            </a:pPr>
            <a:r>
              <a:rPr lang="en-US" sz="1200" dirty="0"/>
              <a:t>The pesticide formulation is the mixture of active and other ingredients. Formulations are typically dry/solid, such as powders or granules, or liquids. </a:t>
            </a:r>
          </a:p>
          <a:p>
            <a:pPr defTabSz="966612">
              <a:defRPr/>
            </a:pPr>
            <a:endParaRPr lang="en-US" sz="1200"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marR="0" lvl="0" indent="-342900" algn="l" defTabSz="966612" rtl="0" eaLnBrk="1" fontAlgn="auto" latinLnBrk="0" hangingPunct="1">
              <a:lnSpc>
                <a:spcPct val="100000"/>
              </a:lnSpc>
              <a:spcBef>
                <a:spcPts val="0"/>
              </a:spcBef>
              <a:spcAft>
                <a:spcPts val="0"/>
              </a:spcAft>
              <a:buClrTx/>
              <a:buSzTx/>
              <a:buFont typeface="+mj-lt"/>
              <a:buAutoNum type="arabicPeriod"/>
              <a:tabLst/>
              <a:defRPr/>
            </a:pPr>
            <a:r>
              <a:rPr lang="en-US" sz="1200" dirty="0"/>
              <a:t>The table pictured gives some examples of the different formulation types, with an example of some of the abbreviations (in parenthesis) used for them. </a:t>
            </a:r>
          </a:p>
          <a:p>
            <a:pPr marL="342900" indent="-342900" defTabSz="966612">
              <a:buFont typeface="+mj-lt"/>
              <a:buAutoNum type="arabicPeriod"/>
              <a:defRPr/>
            </a:pPr>
            <a:r>
              <a:rPr lang="en-US" sz="1200" dirty="0"/>
              <a:t>Some labels list the formulation, such as “pellets” on the front page of the label. Handlers can often gather information about the formulation by looking at the acronyms in a product’s name. For example, the “EC” in the product called “One ‘N’ Done EC” tells the handler that the product is an emulsifiable concentrate. The “DF” in the pesticide “FlyAway DF” indicates that it is a dry flowable. Unfortunately, not every pesticide label will contain the formulation listed on the front of the label or as an acronym in the product name. A pesticide handler may have to search for more information in the instructions for use section.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3687631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latin typeface="+mn-lt"/>
              </a:rPr>
              <a:t>Notes for trainers of workers</a:t>
            </a:r>
            <a:r>
              <a:rPr lang="en-US" altLang="es-MX" sz="1200" b="1" baseline="0" noProof="0" dirty="0" smtClean="0">
                <a:latin typeface="+mn-lt"/>
              </a:rPr>
              <a:t> and pesticide h</a:t>
            </a:r>
            <a:r>
              <a:rPr lang="en-US" altLang="es-MX" sz="1200" b="1" noProof="0" dirty="0" smtClean="0">
                <a:latin typeface="+mn-lt"/>
              </a:rPr>
              <a:t>andlers:</a:t>
            </a:r>
          </a:p>
          <a:p>
            <a:pPr marL="228600" indent="-228600" defTabSz="966612">
              <a:buFont typeface="+mj-lt"/>
              <a:buAutoNum type="arabicPeriod"/>
              <a:defRPr/>
            </a:pPr>
            <a:r>
              <a:rPr lang="en-US" sz="1200" dirty="0" smtClean="0">
                <a:latin typeface="+mn-lt"/>
                <a:ea typeface="ＭＳ Ｐゴシック" pitchFamily="84" charset="-128"/>
              </a:rPr>
              <a:t>The responsibility for providing WPS protections and making sure that the WPS is complied with always lies with agricultural employers on crop producing establishments and commercial pesticide handling establishment employers, those that provide pesticide applications on agricultural establishments for hire. </a:t>
            </a:r>
            <a:endParaRPr lang="es-E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445914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defTabSz="966612">
              <a:buFont typeface="+mj-lt"/>
              <a:buAutoNum type="arabicPeriod"/>
              <a:defRPr/>
            </a:pPr>
            <a:r>
              <a:rPr lang="en-US" sz="1200" dirty="0"/>
              <a:t>Once approved for use in the United States, the U.S. Environmental Protection Agency assigns a unique registration number to each pesticide product. The registration number can be very useful during a pesticide exposure situation. It gives medical personnel a way of identifying the product and enables them to gather additional details about the health effects, ingredients, first aid instructions and additional information for physicians.  </a:t>
            </a:r>
          </a:p>
          <a:p>
            <a:r>
              <a:rPr lang="en-US" sz="1200" dirty="0"/>
              <a:t> </a:t>
            </a:r>
          </a:p>
          <a:p>
            <a:pPr marL="26106"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On the pesticide label, the registration number is often shortened to “EPA Reg. #”. It is not the same as the EPA Establishment number (shortened to “EPA Est. #”). Also if a state registers pesticides, the state registration number is not typically on the label, just the EPA registration number (this last part may only be pertinent in California).</a:t>
            </a:r>
            <a:r>
              <a:rPr lang="en-US" sz="1200" dirty="0">
                <a:effectLst/>
              </a:rPr>
              <a:t> </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42509415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The signal words</a:t>
            </a:r>
            <a:r>
              <a:rPr lang="en-US" sz="1200" i="1" dirty="0"/>
              <a:t>-</a:t>
            </a:r>
            <a:r>
              <a:rPr lang="en-US" sz="1200" dirty="0"/>
              <a:t>CAUTION, WARNING, or DANGER tell</a:t>
            </a:r>
            <a:r>
              <a:rPr lang="en-US" sz="1200" i="1" dirty="0"/>
              <a:t> </a:t>
            </a:r>
            <a:r>
              <a:rPr lang="en-US" sz="1200" dirty="0"/>
              <a:t>you how likely the pesticide is to make you sick. Signal words are found on the first page of pesticide labels. </a:t>
            </a:r>
          </a:p>
          <a:p>
            <a:pPr marL="241653" indent="-241653">
              <a:buFont typeface="+mj-lt"/>
              <a:buAutoNum type="arabicPeriod"/>
            </a:pPr>
            <a:r>
              <a:rPr lang="en-US" sz="1200" dirty="0"/>
              <a:t>The word CAUTION</a:t>
            </a:r>
            <a:r>
              <a:rPr lang="en-US" sz="1200" i="1" dirty="0"/>
              <a:t> </a:t>
            </a:r>
            <a:r>
              <a:rPr lang="en-US" sz="1200" dirty="0"/>
              <a:t>is used for pesticides that are the least poisonous. These pesticides can still harm you if you are not careful.</a:t>
            </a:r>
          </a:p>
          <a:p>
            <a:pPr marL="241653" indent="-241653">
              <a:buFont typeface="+mj-lt"/>
              <a:buAutoNum type="arabicPeriod"/>
            </a:pPr>
            <a:r>
              <a:rPr lang="en-US" sz="1200" dirty="0"/>
              <a:t>A pesticide with the word WARNING</a:t>
            </a:r>
            <a:r>
              <a:rPr lang="en-US" sz="1200" i="1" dirty="0"/>
              <a:t> </a:t>
            </a:r>
            <a:r>
              <a:rPr lang="en-US" sz="1200" dirty="0"/>
              <a:t>is more poisonous or irritating than those with a CAUTION</a:t>
            </a:r>
            <a:r>
              <a:rPr lang="en-US" sz="1200" i="1" dirty="0"/>
              <a:t> </a:t>
            </a:r>
            <a:r>
              <a:rPr lang="en-US" sz="1200" dirty="0"/>
              <a:t>label. It doesn't take much of this pesticide to make you sick or to irritate your skin or eyes.</a:t>
            </a:r>
          </a:p>
          <a:p>
            <a:pPr marL="241653" indent="-241653">
              <a:buFont typeface="+mj-lt"/>
              <a:buAutoNum type="arabicPeriod"/>
            </a:pPr>
            <a:r>
              <a:rPr lang="en-US" sz="1200" dirty="0"/>
              <a:t>The word DANGER</a:t>
            </a:r>
            <a:r>
              <a:rPr lang="en-US" sz="1200" i="1" dirty="0"/>
              <a:t> </a:t>
            </a:r>
            <a:r>
              <a:rPr lang="en-US" sz="1200" dirty="0"/>
              <a:t>means that the pesticide is very poisonous or irritating. Even a small amount (often less than a teaspoon) can cause serious harm. The labels of the products that can severely burn your skin and eyes carry the signal word DANGER</a:t>
            </a:r>
            <a:r>
              <a:rPr lang="en-US" sz="1200" i="1" dirty="0"/>
              <a:t> </a:t>
            </a:r>
            <a:r>
              <a:rPr lang="en-US" sz="1200" dirty="0"/>
              <a:t>alone.</a:t>
            </a:r>
          </a:p>
          <a:p>
            <a:pPr marL="241653" indent="-241653">
              <a:buFont typeface="+mj-lt"/>
              <a:buAutoNum type="arabicPeriod"/>
            </a:pPr>
            <a:r>
              <a:rPr lang="en-US" sz="1200" dirty="0"/>
              <a:t>Along with the signal word DANGER</a:t>
            </a:r>
            <a:r>
              <a:rPr lang="en-US" sz="1200" i="1" dirty="0"/>
              <a:t>, </a:t>
            </a:r>
            <a:r>
              <a:rPr lang="en-US" sz="1200" dirty="0"/>
              <a:t>other labels have a skull and crossbones</a:t>
            </a:r>
            <a:r>
              <a:rPr lang="en-US" sz="1200" i="1" dirty="0"/>
              <a:t> </a:t>
            </a:r>
            <a:r>
              <a:rPr lang="en-US" sz="1200" dirty="0"/>
              <a:t>and the word POISON</a:t>
            </a:r>
            <a:r>
              <a:rPr lang="en-US" sz="1200" i="1" dirty="0"/>
              <a:t> </a:t>
            </a:r>
            <a:r>
              <a:rPr lang="en-US" sz="1200" dirty="0"/>
              <a:t>printed in red ink. These pesticides are highly poisonous. They can make you very sick-or even kill you-if you are not careful. </a:t>
            </a:r>
            <a:endParaRPr lang="en-US" sz="1200" dirty="0" smtClean="0"/>
          </a:p>
          <a:p>
            <a:pPr marL="241653" indent="-241653">
              <a:buFont typeface="+mj-lt"/>
              <a:buAutoNum type="arabicPeriod"/>
            </a:pPr>
            <a:r>
              <a:rPr lang="en-US" sz="1200" kern="1200" dirty="0" smtClean="0">
                <a:solidFill>
                  <a:schemeClr val="tx1"/>
                </a:solidFill>
                <a:effectLst/>
                <a:latin typeface="+mn-lt"/>
                <a:ea typeface="+mn-ea"/>
                <a:cs typeface="+mn-cs"/>
              </a:rPr>
              <a:t>The labels of some lower-toxicity products may not have a signal word.</a:t>
            </a:r>
            <a:endParaRPr lang="en-US" sz="1200" dirty="0"/>
          </a:p>
          <a:p>
            <a:pPr marL="241653" indent="-241653">
              <a:buFont typeface="+mj-lt"/>
              <a:buAutoNum type="arabicPeriod"/>
            </a:pP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Before a pesticide is approved for use in the U.S., the pesticide manufacturer must do a lot of research on the product, including studies on how acutely toxic it is to humans. The results of these studies determine the signal word that will be placed on the front page of the pesticide label. Many pesticides with CAUTION signal words may still be very toxic to fish, honeybees, desirable plants or beneficial organisms. Signal words do not provide information related to cancer or other long term </a:t>
            </a:r>
            <a:r>
              <a:rPr lang="en-US" sz="1200" dirty="0" smtClean="0"/>
              <a:t>effects.</a:t>
            </a:r>
            <a:endParaRPr lang="es-ES_tradnl" altLang="en-US" sz="1200" dirty="0">
              <a:latin typeface="Arial" charset="0"/>
              <a:ea typeface="ＭＳ Ｐゴシック" charset="-128"/>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128"/>
              </a:defRPr>
            </a:lvl1pPr>
            <a:lvl2pPr marL="785372" indent="-302066">
              <a:defRPr sz="2500">
                <a:solidFill>
                  <a:schemeClr val="tx1"/>
                </a:solidFill>
                <a:latin typeface="Arial" charset="0"/>
                <a:ea typeface="ＭＳ Ｐゴシック" charset="-128"/>
              </a:defRPr>
            </a:lvl2pPr>
            <a:lvl3pPr marL="1208265" indent="-241653">
              <a:defRPr sz="2500">
                <a:solidFill>
                  <a:schemeClr val="tx1"/>
                </a:solidFill>
                <a:latin typeface="Arial" charset="0"/>
                <a:ea typeface="ＭＳ Ｐゴシック" charset="-128"/>
              </a:defRPr>
            </a:lvl3pPr>
            <a:lvl4pPr marL="1691571" indent="-241653">
              <a:defRPr sz="2500">
                <a:solidFill>
                  <a:schemeClr val="tx1"/>
                </a:solidFill>
                <a:latin typeface="Arial" charset="0"/>
                <a:ea typeface="ＭＳ Ｐゴシック" charset="-128"/>
              </a:defRPr>
            </a:lvl4pPr>
            <a:lvl5pPr marL="2174878" indent="-241653">
              <a:defRPr sz="2500">
                <a:solidFill>
                  <a:schemeClr val="tx1"/>
                </a:solidFill>
                <a:latin typeface="Arial" charset="0"/>
                <a:ea typeface="ＭＳ Ｐゴシック" charset="-128"/>
              </a:defRPr>
            </a:lvl5pPr>
            <a:lvl6pPr marL="2658184" indent="-241653" eaLnBrk="0" fontAlgn="base" hangingPunct="0">
              <a:spcBef>
                <a:spcPct val="0"/>
              </a:spcBef>
              <a:spcAft>
                <a:spcPct val="0"/>
              </a:spcAft>
              <a:defRPr sz="2500">
                <a:solidFill>
                  <a:schemeClr val="tx1"/>
                </a:solidFill>
                <a:latin typeface="Arial" charset="0"/>
                <a:ea typeface="ＭＳ Ｐゴシック" charset="-128"/>
              </a:defRPr>
            </a:lvl6pPr>
            <a:lvl7pPr marL="3141490" indent="-241653" eaLnBrk="0" fontAlgn="base" hangingPunct="0">
              <a:spcBef>
                <a:spcPct val="0"/>
              </a:spcBef>
              <a:spcAft>
                <a:spcPct val="0"/>
              </a:spcAft>
              <a:defRPr sz="2500">
                <a:solidFill>
                  <a:schemeClr val="tx1"/>
                </a:solidFill>
                <a:latin typeface="Arial" charset="0"/>
                <a:ea typeface="ＭＳ Ｐゴシック" charset="-128"/>
              </a:defRPr>
            </a:lvl7pPr>
            <a:lvl8pPr marL="3624796" indent="-241653" eaLnBrk="0" fontAlgn="base" hangingPunct="0">
              <a:spcBef>
                <a:spcPct val="0"/>
              </a:spcBef>
              <a:spcAft>
                <a:spcPct val="0"/>
              </a:spcAft>
              <a:defRPr sz="2500">
                <a:solidFill>
                  <a:schemeClr val="tx1"/>
                </a:solidFill>
                <a:latin typeface="Arial" charset="0"/>
                <a:ea typeface="ＭＳ Ｐゴシック" charset="-128"/>
              </a:defRPr>
            </a:lvl8pPr>
            <a:lvl9pPr marL="4108102" indent="-241653" eaLnBrk="0" fontAlgn="base" hangingPunct="0">
              <a:spcBef>
                <a:spcPct val="0"/>
              </a:spcBef>
              <a:spcAft>
                <a:spcPct val="0"/>
              </a:spcAft>
              <a:defRPr sz="2500">
                <a:solidFill>
                  <a:schemeClr val="tx1"/>
                </a:solidFill>
                <a:latin typeface="Arial" charset="0"/>
                <a:ea typeface="ＭＳ Ｐゴシック" charset="-128"/>
              </a:defRPr>
            </a:lvl9pPr>
          </a:lstStyle>
          <a:p>
            <a:fld id="{165793DE-1BE3-B640-8E50-B3767D2C9D2A}" type="slidenum">
              <a:rPr lang="en-US" altLang="en-US" sz="1300">
                <a:solidFill>
                  <a:prstClr val="black"/>
                </a:solidFill>
              </a:rPr>
              <a:pPr/>
              <a:t>111</a:t>
            </a:fld>
            <a:endParaRPr lang="en-US" altLang="en-US" sz="1300" dirty="0">
              <a:solidFill>
                <a:prstClr val="black"/>
              </a:solidFill>
            </a:endParaRPr>
          </a:p>
        </p:txBody>
      </p:sp>
    </p:spTree>
    <p:extLst>
      <p:ext uri="{BB962C8B-B14F-4D97-AF65-F5344CB8AC3E}">
        <p14:creationId xmlns:p14="http://schemas.microsoft.com/office/powerpoint/2010/main" val="22897796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The first aid instructions for pesticide exposure are usually found on the first or second page of the label. Sometimes there are additional instructions for medical personnel included in the same section. First aid is typically given for each route of exposure (e.g., eyes, nose, mouth, skin)</a:t>
            </a:r>
          </a:p>
          <a:p>
            <a:r>
              <a:rPr lang="en-US" sz="1200" b="1" i="1" dirty="0"/>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It is extremely important that pesticide handlers read the first aid section BEFORE exposure occurs so they will be prepared to respond to any pesticide-related illness or injury. First aid instructions can vary, especially for incidences of pesticide ingestion/swallowing. </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15996538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Personal protective equipment may also be referred to as the acronym “PPE” on the pesticide label. This section will list the minimum protective clothing or personal protective equipment items that must be worn when mixing, loading or applying the product; when entering an area during the </a:t>
            </a:r>
            <a:r>
              <a:rPr lang="en-US" sz="1200" dirty="0" smtClean="0"/>
              <a:t>restricted-entry interval; </a:t>
            </a:r>
            <a:r>
              <a:rPr lang="en-US" sz="1200" dirty="0"/>
              <a:t>and when cleaning, repairing or maintaining application equipment. </a:t>
            </a:r>
          </a:p>
          <a:p>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The required protective clothing and personal protective equipment can vary on a label for the type of handling activity. A pesticide handler may notice that a respirator is not required when applying the product outdoors but is required when applying it inside an enclosed space. Therefore, it is important that handlers review the entire PPE section prior to applying the product. </a:t>
            </a:r>
            <a:endParaRPr lang="en-US" sz="1200" dirty="0" smtClean="0"/>
          </a:p>
          <a:p>
            <a:pPr marL="342900" indent="-342900">
              <a:buFont typeface="+mj-lt"/>
              <a:buAutoNum type="arabicPeriod"/>
            </a:pPr>
            <a:r>
              <a:rPr lang="en-US" sz="1200" dirty="0" smtClean="0"/>
              <a:t>An applicator may have very different PPE requirements than a person who is mixing and loading a product.</a:t>
            </a:r>
          </a:p>
          <a:p>
            <a:pPr marL="342900" indent="-342900">
              <a:buFont typeface="+mj-lt"/>
              <a:buAutoNum type="arabicPeriod"/>
            </a:pPr>
            <a:r>
              <a:rPr lang="en-US" sz="1200" dirty="0" smtClean="0"/>
              <a:t>The </a:t>
            </a:r>
            <a:r>
              <a:rPr lang="en-US" sz="1200" dirty="0"/>
              <a:t>PPE listed for early entry worker activities is often listed separately and found in the Agricultural Use Requirements box</a:t>
            </a:r>
            <a:r>
              <a:rPr lang="en-US" sz="1200" dirty="0" smtClean="0"/>
              <a:t>.</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6437658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Precautionary statements can be found throughout the pesticide label. They include measures that handlers must take to protect themselves, other people and the environment. Examples of these include statements instructing the handler to apply the pesticide in a way that doesn’t contaminate people, livestock or sensitive areas; to avoid inhaling the product; and to wash hands before eating, drinking or smoking, or using the restroom.</a:t>
            </a:r>
          </a:p>
          <a:p>
            <a:pPr marL="241653" indent="-241653">
              <a:buFont typeface="+mj-lt"/>
              <a:buAutoNum type="arabicPeriod"/>
            </a:pPr>
            <a:r>
              <a:rPr lang="en-US" sz="1200" dirty="0"/>
              <a:t>Precautionary statements tell the handler the route of entry by which the pesticide is toxic or harmful.</a:t>
            </a:r>
          </a:p>
          <a:p>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Some pesticide handlers may skim or overlook these important precautionary measures because they believe that the information is standardized. Precautionary statements can vary from one product to the next and are an equally important part of the label. </a:t>
            </a:r>
          </a:p>
          <a:p>
            <a:r>
              <a:rPr lang="en-US" sz="1300" dirty="0"/>
              <a:t>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39881201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Some pesticides are harmful to birds or beneficial insects. Others may be toxic to fish or can easily move through the soil and contaminate the groundwater. The Environmental Hazards section will tell the user about the potential impacts on the environment and warn handlers to avoid harming certain species or contaminating sensitive areas such as wetlands or waterways.</a:t>
            </a:r>
          </a:p>
          <a:p>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After reading the environmental hazard statements and before applying the pesticide, handlers must survey the application area for the presence of any beneficial insects, wildlife or sensitive areas that were listed on the label. </a:t>
            </a:r>
          </a:p>
          <a:p>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17499883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The </a:t>
            </a:r>
            <a:r>
              <a:rPr lang="en-US" sz="1200" dirty="0" smtClean="0"/>
              <a:t>restricted-entry interval (</a:t>
            </a:r>
            <a:r>
              <a:rPr lang="en-US" sz="1200" dirty="0"/>
              <a:t>REI) is the time that agricultural employees must wait after an application before it is safe to enter the area without protection and additional training. The REI is often included in the Agricultural Use Requirements box, but may also be found in the Directions for Use section if the REI varies by site. </a:t>
            </a:r>
            <a:r>
              <a:rPr lang="en-US" sz="1200" kern="1200" dirty="0" smtClean="0">
                <a:solidFill>
                  <a:schemeClr val="tx1"/>
                </a:solidFill>
                <a:effectLst/>
                <a:latin typeface="+mn-lt"/>
                <a:ea typeface="+mn-ea"/>
                <a:cs typeface="+mn-cs"/>
              </a:rPr>
              <a:t>It is the agricultural employer’s responsibility to keep workers and other people out of the treated area during the REI.</a:t>
            </a:r>
          </a:p>
          <a:p>
            <a:pPr marL="241653" indent="-241653">
              <a:buFont typeface="+mj-lt"/>
              <a:buAutoNum type="arabicPeriod"/>
            </a:pPr>
            <a:endParaRPr 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Some states have set a minimum REI if one is not listed on the label or if the label states that employees can enter once the product is dry. Since these regulations are state-specific they most likely will not be found on the pesticide label. Nevertheless, all pesticide handlers and agricultural employers must be aware of and follow state-specific REI limitations</a:t>
            </a:r>
            <a:r>
              <a:rPr lang="en-US" sz="1200" dirty="0" smtClean="0"/>
              <a:t>.</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25449660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The Directions for Use section provides the handler with details about the pests that the product will control, the sites to which the pesticide can be applied, application rates, mixing instructions, equipment that can or can’t be used, and application restrictions. </a:t>
            </a:r>
          </a:p>
          <a:p>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It is illegal for a pesticide handler to exceed the maximum rate listed on the label. It is also illegal to apply a pesticide to a site or crop that is not listed on the label. While it is not illegal to apply the pesticide below the listed application rate or to a pest that isn’t included on the label, it is not advisable because the product might not perform well and the pest may develop resistance to the pesticide. It is also a waste of time, money and product. Agricultural employers and pesticide handlers should contact the pesticide manufacturer if they need clarification about mixing or application instructions or have questions about optional products that are available for a particular pest or site. </a:t>
            </a:r>
          </a:p>
          <a:p>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16838477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Storage and disposal instructions are usually found at the end of the label. They may include a storage temperature range or warnings about storing the pesticide near fertilizers, feed or in a container other than the original container. </a:t>
            </a:r>
          </a:p>
          <a:p>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a:t>
            </a:r>
            <a:r>
              <a:rPr lang="en-US" altLang="es-MX" sz="1200" b="1" baseline="0" noProof="0" dirty="0"/>
              <a:t>pesticide h</a:t>
            </a:r>
            <a:r>
              <a:rPr lang="en-US" altLang="es-MX" sz="1200" b="1" noProof="0" dirty="0"/>
              <a:t>andlers:</a:t>
            </a:r>
          </a:p>
          <a:p>
            <a:pPr marL="342900" indent="-342900">
              <a:buFont typeface="+mj-lt"/>
              <a:buAutoNum type="arabicPeriod"/>
            </a:pPr>
            <a:r>
              <a:rPr lang="en-US" sz="1200" dirty="0"/>
              <a:t>Storage and disposal regulations may vary between states or counties. Agricultural employers should check with their local pesticide regulatory agency for additional storage and disposal regulations, container recycling services, and unused pesticide collection programs.</a:t>
            </a:r>
            <a:r>
              <a:rPr lang="en-US" sz="1200" dirty="0">
                <a:effectLst/>
              </a:rPr>
              <a:t> </a:t>
            </a:r>
            <a:endParaRPr lang="en-US" sz="1200" dirty="0" smtClean="0">
              <a:effectLst/>
            </a:endParaRPr>
          </a:p>
          <a:p>
            <a:pPr marL="342900" indent="-342900">
              <a:buFont typeface="+mj-lt"/>
              <a:buAutoNum type="arabicPeriod"/>
            </a:pPr>
            <a:r>
              <a:rPr lang="en-US" sz="1200" kern="1200" dirty="0" smtClean="0">
                <a:solidFill>
                  <a:schemeClr val="tx1"/>
                </a:solidFill>
                <a:effectLst/>
                <a:latin typeface="+mn-lt"/>
                <a:ea typeface="+mn-ea"/>
                <a:cs typeface="+mn-cs"/>
              </a:rPr>
              <a:t>The Pesticide Stewardship Alliance (TPSA) has a database of the pesticide disposal contacts in each state, and information on pesticide container recycling companies operating in each state at </a:t>
            </a:r>
            <a:r>
              <a:rPr lang="en-US" sz="1200" u="sng" kern="1200" dirty="0" smtClean="0">
                <a:solidFill>
                  <a:schemeClr val="tx1"/>
                </a:solidFill>
                <a:effectLst/>
                <a:latin typeface="+mn-lt"/>
                <a:ea typeface="+mn-ea"/>
                <a:cs typeface="+mn-cs"/>
                <a:hlinkClick r:id="rId3"/>
              </a:rPr>
              <a:t>http://tpsalliance.org/</a:t>
            </a:r>
            <a:r>
              <a:rPr lang="en-US" sz="1200" kern="1200" dirty="0" smtClean="0">
                <a:solidFill>
                  <a:schemeClr val="tx1"/>
                </a:solidFill>
                <a:effectLst/>
                <a:latin typeface="+mn-lt"/>
                <a:ea typeface="+mn-ea"/>
                <a:cs typeface="+mn-cs"/>
              </a:rPr>
              <a:t>.</a:t>
            </a:r>
            <a:endParaRPr lang="en-US" sz="1200" dirty="0" smtClean="0">
              <a:effectLs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noProof="0" dirty="0" smtClean="0"/>
              <a:t>This concludes </a:t>
            </a:r>
            <a:r>
              <a:rPr lang="en-US" sz="1200" dirty="0" smtClean="0"/>
              <a:t>Section 9: Pesticide Label Information</a:t>
            </a:r>
            <a:r>
              <a:rPr lang="en-US" sz="1200" noProof="0" dirty="0" smtClean="0"/>
              <a:t>. Continue on to </a:t>
            </a:r>
            <a:r>
              <a:rPr lang="en-US" sz="1200" dirty="0" smtClean="0"/>
              <a:t>Section 10: Protecting People and the Environment When Using Pesticides or return to the Table</a:t>
            </a:r>
            <a:r>
              <a:rPr lang="en-US" sz="1200" baseline="0" dirty="0" smtClean="0"/>
              <a:t> of Contents by clicking on the “Return to Table of Contents” in the bottom-right corner of this slide (when in presentation view only).</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8476327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This section </a:t>
            </a:r>
            <a:r>
              <a:rPr lang="en-US" sz="1200" b="1" baseline="0" dirty="0" smtClean="0"/>
              <a:t>contain training requirements for handlers only.</a:t>
            </a:r>
            <a:endParaRPr lang="en-US" sz="1200" b="1" dirty="0" smtClean="0"/>
          </a:p>
          <a:p>
            <a:pPr marL="228600" indent="-228600">
              <a:buFont typeface="+mj-lt"/>
              <a:buAutoNum type="arabicPeriod"/>
            </a:pPr>
            <a:r>
              <a:rPr lang="en-US" dirty="0" smtClean="0"/>
              <a:t>This section will inform handlers of where</a:t>
            </a:r>
            <a:r>
              <a:rPr lang="en-US" baseline="0" dirty="0" smtClean="0"/>
              <a:t> they may encounter pesticides at work and how pesticides can enter their body.</a:t>
            </a:r>
          </a:p>
          <a:p>
            <a:endParaRPr lang="en-US" baseline="0" dirty="0" smtClean="0"/>
          </a:p>
          <a:p>
            <a:r>
              <a:rPr lang="en-US" baseline="0" dirty="0" smtClean="0"/>
              <a:t>Specific handler training topics that are included in this section include:</a:t>
            </a:r>
          </a:p>
          <a:p>
            <a:pPr marL="171450" indent="-171450">
              <a:buFont typeface="Arial" panose="020B0604020202020204" pitchFamily="34" charset="0"/>
              <a:buChar char="•"/>
            </a:pPr>
            <a:r>
              <a:rPr lang="en-US" baseline="0" dirty="0" smtClean="0"/>
              <a:t>Handlers must be at least 18 years old.</a:t>
            </a:r>
          </a:p>
          <a:p>
            <a:pPr marL="171450" indent="-171450">
              <a:buFont typeface="Arial" panose="020B0604020202020204" pitchFamily="34" charset="0"/>
              <a:buChar char="•"/>
            </a:pPr>
            <a:r>
              <a:rPr lang="en-US" baseline="0" dirty="0" smtClean="0"/>
              <a:t>Information on proper application and use of pesticides.</a:t>
            </a:r>
          </a:p>
          <a:p>
            <a:pPr marL="171450" indent="-171450">
              <a:buFont typeface="Arial" panose="020B0604020202020204" pitchFamily="34" charset="0"/>
              <a:buChar char="•"/>
            </a:pPr>
            <a:r>
              <a:rPr lang="en-US" baseline="0" dirty="0" smtClean="0"/>
              <a:t>The responsibility of agricultural employers to post treated areas as required by this rule.</a:t>
            </a:r>
          </a:p>
          <a:p>
            <a:pPr marL="171450" indent="-171450">
              <a:buFont typeface="Arial" panose="020B0604020202020204" pitchFamily="34" charset="0"/>
              <a:buChar char="•"/>
            </a:pPr>
            <a:r>
              <a:rPr lang="en-US" baseline="0" dirty="0" smtClean="0"/>
              <a:t>Handlers must not apply pesticides in a manner that results in contact with workers or other persons.</a:t>
            </a:r>
          </a:p>
          <a:p>
            <a:pPr marL="171450" indent="-171450">
              <a:buFont typeface="Arial" panose="020B0604020202020204" pitchFamily="34" charset="0"/>
              <a:buChar char="•"/>
            </a:pPr>
            <a:r>
              <a:rPr lang="en-US" baseline="0" dirty="0" smtClean="0"/>
              <a:t>Handlers must suspend a pesticide application if workers or other persons are in the application exclusion zone.</a:t>
            </a:r>
          </a:p>
          <a:p>
            <a:pPr marL="171450" indent="-171450">
              <a:buFont typeface="Arial" panose="020B0604020202020204" pitchFamily="34" charset="0"/>
              <a:buChar char="•"/>
            </a:pPr>
            <a:r>
              <a:rPr lang="en-US" baseline="0" dirty="0" smtClean="0"/>
              <a:t>Environmental concerns, such as drift, runoff, and wildlife hazards.</a:t>
            </a:r>
          </a:p>
          <a:p>
            <a:pPr marL="171450" indent="-171450">
              <a:buFont typeface="Arial" panose="020B0604020202020204" pitchFamily="34" charset="0"/>
              <a:buChar char="•"/>
            </a:pPr>
            <a:r>
              <a:rPr lang="en-US" baseline="0" dirty="0" smtClean="0"/>
              <a:t>Safety requirements for handling, transporting, storing and disposing of pesticides including general procedures for spill cleanup.</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119</a:t>
            </a:fld>
            <a:endParaRPr lang="en-US" dirty="0"/>
          </a:p>
        </p:txBody>
      </p:sp>
    </p:spTree>
    <p:extLst>
      <p:ext uri="{BB962C8B-B14F-4D97-AF65-F5344CB8AC3E}">
        <p14:creationId xmlns:p14="http://schemas.microsoft.com/office/powerpoint/2010/main" val="4000282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Explain that the WPS protects workers,</a:t>
            </a:r>
            <a:r>
              <a:rPr lang="en-US" baseline="0" dirty="0" smtClean="0"/>
              <a:t> pesticide handlers, and other persons during pesticide applications.</a:t>
            </a:r>
          </a:p>
          <a:p>
            <a:pPr marL="228600" indent="-228600">
              <a:buFont typeface="+mj-lt"/>
              <a:buAutoNum type="arabicPeriod"/>
            </a:pPr>
            <a:r>
              <a:rPr lang="en-US" dirty="0" smtClean="0"/>
              <a:t>Workers </a:t>
            </a:r>
            <a:r>
              <a:rPr lang="en-US" baseline="0" dirty="0" smtClean="0"/>
              <a:t>are </a:t>
            </a:r>
            <a:r>
              <a:rPr lang="en-US" dirty="0" smtClean="0"/>
              <a:t>people employed to perform tasks related to production of agricultural plants.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Pesticide handlers are</a:t>
            </a:r>
            <a:r>
              <a:rPr lang="en-US" baseline="0" dirty="0" smtClean="0"/>
              <a:t> </a:t>
            </a:r>
            <a:r>
              <a:rPr lang="en-US" dirty="0" smtClean="0"/>
              <a:t>people employed to mix, load or apply pesticides for use on agricultural establishments in the production of agricultural plants.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Handlers are required to take measures to protect workers and other persons during pesticide applications. </a:t>
            </a:r>
          </a:p>
          <a:p>
            <a:pPr marL="228600" indent="-228600">
              <a:buFont typeface="+mj-lt"/>
              <a:buAutoNum type="arabicPeriod"/>
            </a:pPr>
            <a:endParaRPr lang="en-US" dirty="0" smtClean="0"/>
          </a:p>
          <a:p>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3935617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dirty="0" smtClean="0"/>
              <a:t>Pesticide handlers are</a:t>
            </a:r>
            <a:r>
              <a:rPr lang="en-US" sz="1200" baseline="0" dirty="0" smtClean="0"/>
              <a:t> </a:t>
            </a:r>
            <a:r>
              <a:rPr lang="en-US" sz="1200" dirty="0" smtClean="0"/>
              <a:t>employees who: </a:t>
            </a:r>
          </a:p>
          <a:p>
            <a:pPr marL="971550" lvl="1" indent="-514350">
              <a:buFont typeface="Arial" panose="020B0604020202020204" pitchFamily="34" charset="0"/>
              <a:buChar char="•"/>
            </a:pPr>
            <a:r>
              <a:rPr lang="en-US" sz="1200" dirty="0" smtClean="0"/>
              <a:t>mix, load and apply agricultural pesticides </a:t>
            </a:r>
          </a:p>
          <a:p>
            <a:pPr marL="971550" lvl="1" indent="-514350">
              <a:buFont typeface="Arial" panose="020B0604020202020204" pitchFamily="34" charset="0"/>
              <a:buChar char="•"/>
            </a:pPr>
            <a:r>
              <a:rPr lang="en-US" sz="1200" dirty="0" smtClean="0"/>
              <a:t>Are flaggers or spotters for aerial applications</a:t>
            </a:r>
          </a:p>
          <a:p>
            <a:pPr marL="971550" lvl="1" indent="-514350">
              <a:buFont typeface="Arial" panose="020B0604020202020204" pitchFamily="34" charset="0"/>
              <a:buChar char="•"/>
            </a:pPr>
            <a:r>
              <a:rPr lang="en-US" sz="1200" dirty="0" smtClean="0"/>
              <a:t>Are responsible for cleaning and repairing pesticide application equipment </a:t>
            </a:r>
          </a:p>
          <a:p>
            <a:pPr marL="971550" lvl="1" indent="-514350">
              <a:buFont typeface="Arial" panose="020B0604020202020204" pitchFamily="34" charset="0"/>
              <a:buChar char="•"/>
            </a:pPr>
            <a:r>
              <a:rPr lang="en-US" sz="1200" dirty="0" smtClean="0"/>
              <a:t>Irrigators may be considered pesticide handlers if they work with chemigation systems</a:t>
            </a:r>
          </a:p>
          <a:p>
            <a:pPr marL="228600" indent="-228600">
              <a:buFont typeface="+mj-lt"/>
              <a:buAutoNum type="arabicPeriod"/>
            </a:pPr>
            <a:r>
              <a:rPr lang="en-US" sz="1200" kern="1200" dirty="0" smtClean="0">
                <a:solidFill>
                  <a:schemeClr val="tx1"/>
                </a:solidFill>
                <a:effectLst/>
                <a:latin typeface="+mn-lt"/>
                <a:ea typeface="+mn-ea"/>
                <a:cs typeface="+mn-cs"/>
              </a:rPr>
              <a:t>There are other handler activities, such as disposing of pesticides, rinsing containers, handling opened pesticide containers, and conducting crop advising tasks during a restricted-entry interval.</a:t>
            </a:r>
          </a:p>
          <a:p>
            <a:pPr marL="228600" indent="-228600">
              <a:buFont typeface="+mj-lt"/>
              <a:buAutoNum type="arabicPeriod"/>
            </a:pPr>
            <a:r>
              <a:rPr lang="en-US" sz="1200" dirty="0" smtClean="0"/>
              <a:t>Employees who are pesticide handlers must be at least 18 years old. </a:t>
            </a:r>
          </a:p>
          <a:p>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t>120</a:t>
            </a:fld>
            <a:endParaRPr lang="en-US" dirty="0"/>
          </a:p>
        </p:txBody>
      </p:sp>
    </p:spTree>
    <p:extLst>
      <p:ext uri="{BB962C8B-B14F-4D97-AF65-F5344CB8AC3E}">
        <p14:creationId xmlns:p14="http://schemas.microsoft.com/office/powerpoint/2010/main" val="27763550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s-MX" sz="1200" b="0" baseline="0" noProof="0" dirty="0" smtClean="0"/>
              <a:t>Field posting is required when apply a pesticide with an REI greater than 48 hours (outdoors) or 4 hours (enclosed spaces).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s-MX" sz="1200" b="0" baseline="0" noProof="0" dirty="0" smtClean="0"/>
              <a:t>Field posting is also mandatory when required on the label.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s-MX" sz="1200" b="0" baseline="0" noProof="0" dirty="0" smtClean="0"/>
              <a:t>The employer is responsible for checking the label for the REI and posting requirements. The employer must also make sure that the application area is posted if required. However, the employer may request that the handler assist with the responsibility.</a:t>
            </a:r>
            <a:endParaRPr lang="en-US" altLang="es-MX" sz="1200" b="0" noProof="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121</a:t>
            </a:fld>
            <a:endParaRPr lang="en-US" dirty="0"/>
          </a:p>
        </p:txBody>
      </p:sp>
    </p:spTree>
    <p:extLst>
      <p:ext uri="{BB962C8B-B14F-4D97-AF65-F5344CB8AC3E}">
        <p14:creationId xmlns:p14="http://schemas.microsoft.com/office/powerpoint/2010/main" val="5663531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dirty="0" smtClean="0"/>
              <a:t>To ensure that the product is being applied safely and accurately, pesticide handlers must stay alert during the entire application task and frequently check the area and application equipment to ensure that:</a:t>
            </a:r>
          </a:p>
          <a:p>
            <a:pPr marL="685800" lvl="1" indent="-228600">
              <a:buFont typeface="Arial" panose="020B0604020202020204" pitchFamily="34" charset="0"/>
              <a:buChar char="•"/>
            </a:pPr>
            <a:r>
              <a:rPr lang="en-US" dirty="0" smtClean="0"/>
              <a:t>the pesticide is reaching the target site</a:t>
            </a:r>
          </a:p>
          <a:p>
            <a:pPr marL="685800" lvl="1" indent="-228600">
              <a:buFont typeface="Arial" panose="020B0604020202020204" pitchFamily="34" charset="0"/>
              <a:buChar char="•"/>
            </a:pPr>
            <a:r>
              <a:rPr lang="en-US" dirty="0" smtClean="0"/>
              <a:t>the equipment is providing good coverage and even distribution</a:t>
            </a:r>
          </a:p>
          <a:p>
            <a:pPr marL="685800" lvl="1" indent="-228600">
              <a:buFont typeface="Arial" panose="020B0604020202020204" pitchFamily="34" charset="0"/>
              <a:buChar char="•"/>
            </a:pPr>
            <a:r>
              <a:rPr lang="en-US" dirty="0" smtClean="0"/>
              <a:t>tank mixes are properly agitated and appear uniform and are not separating or clumping, and</a:t>
            </a:r>
          </a:p>
          <a:p>
            <a:pPr marL="685800" lvl="1" indent="-228600">
              <a:buFont typeface="Arial" panose="020B0604020202020204" pitchFamily="34" charset="0"/>
              <a:buChar char="•"/>
            </a:pPr>
            <a:r>
              <a:rPr lang="en-US" dirty="0" smtClean="0"/>
              <a:t>hoses, valves, nozzles, hoppers, and other equipment parts are functioning properly.</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122</a:t>
            </a:fld>
            <a:endParaRPr lang="en-US" dirty="0"/>
          </a:p>
        </p:txBody>
      </p:sp>
    </p:spTree>
    <p:extLst>
      <p:ext uri="{BB962C8B-B14F-4D97-AF65-F5344CB8AC3E}">
        <p14:creationId xmlns:p14="http://schemas.microsoft.com/office/powerpoint/2010/main" val="353642509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dirty="0" smtClean="0"/>
              <a:t>When transporting</a:t>
            </a:r>
            <a:r>
              <a:rPr lang="en-US" baseline="0" dirty="0" smtClean="0"/>
              <a:t> pesticides, especially containers that have already been opened, always do the following:</a:t>
            </a:r>
          </a:p>
          <a:p>
            <a:pPr marL="628650" lvl="1" indent="-171450">
              <a:buFont typeface="Arial" panose="020B0604020202020204" pitchFamily="34" charset="0"/>
              <a:buChar char="•"/>
            </a:pPr>
            <a:r>
              <a:rPr lang="en-US" dirty="0" smtClean="0"/>
              <a:t>Transport pesticides in the truck bed, cargo area, or on the back of the spray rig</a:t>
            </a:r>
          </a:p>
          <a:p>
            <a:pPr marL="628650" lvl="1" indent="-171450">
              <a:buFont typeface="Arial" panose="020B0604020202020204" pitchFamily="34" charset="0"/>
              <a:buChar char="•"/>
            </a:pPr>
            <a:r>
              <a:rPr lang="en-US" dirty="0" smtClean="0"/>
              <a:t>Check containers for leaks before loading and unloading</a:t>
            </a:r>
          </a:p>
          <a:p>
            <a:pPr marL="628650" lvl="1" indent="-171450">
              <a:buFont typeface="Arial" panose="020B0604020202020204" pitchFamily="34" charset="0"/>
              <a:buChar char="•"/>
            </a:pPr>
            <a:r>
              <a:rPr lang="en-US" dirty="0" smtClean="0"/>
              <a:t>Protect containers from rain and other potential weather damage</a:t>
            </a:r>
          </a:p>
          <a:p>
            <a:pPr marL="628650" lvl="1" indent="-171450">
              <a:buFont typeface="Arial" panose="020B0604020202020204" pitchFamily="34" charset="0"/>
              <a:buChar char="•"/>
            </a:pPr>
            <a:r>
              <a:rPr lang="en-US" dirty="0" smtClean="0"/>
              <a:t>Secure or tie down all pesticide containers in the cargo area</a:t>
            </a:r>
          </a:p>
          <a:p>
            <a:pPr marL="628650" lvl="1" indent="-171450">
              <a:buFont typeface="Arial" panose="020B0604020202020204" pitchFamily="34" charset="0"/>
              <a:buChar char="•"/>
            </a:pPr>
            <a:r>
              <a:rPr lang="en-US" dirty="0" smtClean="0"/>
              <a:t>Monitor containers at all times during transportation </a:t>
            </a:r>
          </a:p>
          <a:p>
            <a:pPr marL="628650" lvl="1" indent="-171450">
              <a:buFont typeface="Arial" panose="020B0604020202020204" pitchFamily="34" charset="0"/>
              <a:buChar char="•"/>
            </a:pPr>
            <a:r>
              <a:rPr lang="en-US" dirty="0" smtClean="0"/>
              <a:t>Keep containers in a locked area, if possible</a:t>
            </a:r>
          </a:p>
          <a:p>
            <a:pPr marL="228600" lvl="0" indent="-228600">
              <a:buFont typeface="+mj-lt"/>
              <a:buAutoNum type="arabicPeriod"/>
            </a:pPr>
            <a:r>
              <a:rPr lang="en-US" dirty="0" smtClean="0"/>
              <a:t>Never</a:t>
            </a:r>
            <a:r>
              <a:rPr lang="en-US" baseline="0" dirty="0" smtClean="0"/>
              <a:t> carry pesticides in the passenger compartment of any vehicle or transport food, animal feed, or clothing with pesticide containers.</a:t>
            </a:r>
          </a:p>
          <a:p>
            <a:pPr marL="228600" lvl="0" indent="-228600">
              <a:buFont typeface="+mj-lt"/>
              <a:buAutoNum type="arabicPeriod"/>
            </a:pPr>
            <a:r>
              <a:rPr lang="en-US" baseline="0" dirty="0" smtClean="0"/>
              <a:t>Never leave pesticide containers unattended.</a:t>
            </a: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123</a:t>
            </a:fld>
            <a:endParaRPr lang="en-US" dirty="0"/>
          </a:p>
        </p:txBody>
      </p:sp>
    </p:spTree>
    <p:extLst>
      <p:ext uri="{BB962C8B-B14F-4D97-AF65-F5344CB8AC3E}">
        <p14:creationId xmlns:p14="http://schemas.microsoft.com/office/powerpoint/2010/main" val="21564824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dirty="0" smtClean="0"/>
              <a:t>Storage and disposal instructions are usually found at the end of the label.</a:t>
            </a:r>
          </a:p>
          <a:p>
            <a:pPr marL="228600" indent="-228600">
              <a:buFont typeface="+mj-lt"/>
              <a:buAutoNum type="arabicPeriod"/>
            </a:pPr>
            <a:r>
              <a:rPr lang="en-US" dirty="0" smtClean="0"/>
              <a:t>They may include a storage temperature range or warnings about storing the pesticide near fertilizers, feed or in a container other than the original container. </a:t>
            </a:r>
          </a:p>
          <a:p>
            <a:pPr marL="228600" indent="-228600">
              <a:buFont typeface="+mj-lt"/>
              <a:buAutoNum type="arabicPeriod"/>
            </a:pPr>
            <a:r>
              <a:rPr lang="en-US" dirty="0" smtClean="0"/>
              <a:t>Storage and disposal regulations may vary between states or counties.</a:t>
            </a:r>
          </a:p>
          <a:p>
            <a:pPr marL="228600" indent="-228600">
              <a:buFont typeface="+mj-lt"/>
              <a:buAutoNum type="arabicPeriod"/>
            </a:pPr>
            <a:r>
              <a:rPr lang="en-US" dirty="0" smtClean="0"/>
              <a:t>Agricultural employers should check with their local pesticide regulatory agency for additional storage and disposal regulations, container recycling services, and unused pesticide collection programs. </a:t>
            </a:r>
          </a:p>
          <a:p>
            <a:pPr marL="228600" indent="-228600">
              <a:buFont typeface="+mj-lt"/>
              <a:buAutoNum type="arabicPeriod"/>
            </a:pPr>
            <a:r>
              <a:rPr lang="en-US" sz="1200" kern="1200" dirty="0" smtClean="0">
                <a:solidFill>
                  <a:schemeClr val="tx1"/>
                </a:solidFill>
                <a:effectLst/>
                <a:latin typeface="+mn-lt"/>
                <a:ea typeface="+mn-ea"/>
                <a:cs typeface="+mn-cs"/>
              </a:rPr>
              <a:t>The Pesticide Stewardship Alliance (TPSA) has a database of the pesticide disposal contacts in each state, and information on pesticide container recycling companies operating in each state at </a:t>
            </a:r>
            <a:r>
              <a:rPr lang="en-US" sz="1200" u="sng" kern="1200" dirty="0" smtClean="0">
                <a:solidFill>
                  <a:schemeClr val="tx1"/>
                </a:solidFill>
                <a:effectLst/>
                <a:latin typeface="+mn-lt"/>
                <a:ea typeface="+mn-ea"/>
                <a:cs typeface="+mn-cs"/>
                <a:hlinkClick r:id="rId3"/>
              </a:rPr>
              <a:t>http://tpsalliance.org/</a:t>
            </a:r>
            <a:r>
              <a:rPr lang="en-US" sz="1200" u="non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124</a:t>
            </a:fld>
            <a:endParaRPr lang="en-US" dirty="0"/>
          </a:p>
        </p:txBody>
      </p:sp>
    </p:spTree>
    <p:extLst>
      <p:ext uri="{BB962C8B-B14F-4D97-AF65-F5344CB8AC3E}">
        <p14:creationId xmlns:p14="http://schemas.microsoft.com/office/powerpoint/2010/main" val="40361607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dirty="0" smtClean="0"/>
              <a:t>If a pesticide spills, the handler must work quickly to control,</a:t>
            </a:r>
            <a:r>
              <a:rPr lang="en-US" baseline="0" dirty="0" smtClean="0"/>
              <a:t> contain, and clean up the spill. </a:t>
            </a:r>
            <a:r>
              <a:rPr lang="en-US" dirty="0" smtClean="0"/>
              <a:t>Many pesticide labels contain instructions on how to clean up a spill. In all pesticide spill situations handlers should:</a:t>
            </a:r>
          </a:p>
          <a:p>
            <a:pPr marL="685800" lvl="1" indent="-228600">
              <a:buFont typeface="Arial" panose="020B0604020202020204" pitchFamily="34" charset="0"/>
              <a:buChar char="•"/>
            </a:pPr>
            <a:r>
              <a:rPr lang="en-US" dirty="0" smtClean="0"/>
              <a:t>Protect themselves by putting on the personal protective equipment listed on the label. If the situation is too dangerous, they should call for emergency help.</a:t>
            </a:r>
          </a:p>
          <a:p>
            <a:pPr marL="685800" lvl="1" indent="-228600">
              <a:buFont typeface="Arial" panose="020B0604020202020204" pitchFamily="34" charset="0"/>
              <a:buChar char="•"/>
            </a:pPr>
            <a:r>
              <a:rPr lang="en-US" dirty="0" smtClean="0"/>
              <a:t>Control the spill by placing the container upright to stop more from spilling or by putting a broken or leaking container into a plastic bag or other secondary container.</a:t>
            </a:r>
          </a:p>
          <a:p>
            <a:pPr marL="685800" lvl="1" indent="-228600">
              <a:buFont typeface="Arial" panose="020B0604020202020204" pitchFamily="34" charset="0"/>
              <a:buChar char="•"/>
            </a:pPr>
            <a:r>
              <a:rPr lang="en-US" dirty="0" smtClean="0"/>
              <a:t>Contain the spill and the area by using an absorbent material to keep the product from spreading. Set up cones, a rope or caution tape so people don’t accidentally walk through the area.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Clean up the spill according to label directions. Pesticide handlers must never hose down a spill. That would spread the pesticide around and could contaminate a larger area, including water sources if the liquid runs down a drain.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125</a:t>
            </a:fld>
            <a:endParaRPr lang="en-US" dirty="0"/>
          </a:p>
        </p:txBody>
      </p:sp>
    </p:spTree>
    <p:extLst>
      <p:ext uri="{BB962C8B-B14F-4D97-AF65-F5344CB8AC3E}">
        <p14:creationId xmlns:p14="http://schemas.microsoft.com/office/powerpoint/2010/main" val="10793195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Pesticide handlers are prohibited from applying pesticides in a manner that will contact people </a:t>
            </a:r>
            <a:r>
              <a:rPr lang="en-US" sz="1200" dirty="0" smtClean="0"/>
              <a:t>(other than appropriately trained and equipped handlers involved in the application), either directly or through drift.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Drift is the movement of pesticide dust, spray or vapor away from the application site.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a:t>
            </a:r>
            <a:r>
              <a:rPr lang="en-US" altLang="es-MX" sz="1200" b="1" baseline="0" noProof="0" dirty="0" smtClean="0"/>
              <a:t>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Handler employer &amp; handler must follow label statement like: “Do not apply this product in a way that will contact workers or other persons, either directly or through drift. Only protected handlers may be in the area during application.”</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126</a:t>
            </a:fld>
            <a:endParaRPr lang="en-US" dirty="0"/>
          </a:p>
        </p:txBody>
      </p:sp>
    </p:spTree>
    <p:extLst>
      <p:ext uri="{BB962C8B-B14F-4D97-AF65-F5344CB8AC3E}">
        <p14:creationId xmlns:p14="http://schemas.microsoft.com/office/powerpoint/2010/main" val="11805402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dirty="0" smtClean="0"/>
              <a:t>Pesticides have a greater potential to drift when they are applied through nozzles designed to deliver small droplets. </a:t>
            </a:r>
          </a:p>
          <a:p>
            <a:pPr marL="685800" lvl="1" indent="-228600">
              <a:buFont typeface="Arial" panose="020B0604020202020204" pitchFamily="34" charset="0"/>
              <a:buChar char="•"/>
            </a:pPr>
            <a:r>
              <a:rPr lang="en-US" dirty="0" smtClean="0"/>
              <a:t>Small droplets are light weight</a:t>
            </a:r>
          </a:p>
          <a:p>
            <a:pPr marL="685800" lvl="1" indent="-228600">
              <a:buFont typeface="Arial" panose="020B0604020202020204" pitchFamily="34" charset="0"/>
              <a:buChar char="•"/>
            </a:pPr>
            <a:r>
              <a:rPr lang="en-US" dirty="0" smtClean="0"/>
              <a:t>Small droplets can be carried in the wind further than medium or coarse droplets which are heavier</a:t>
            </a:r>
          </a:p>
          <a:p>
            <a:pPr marL="228600" indent="-228600">
              <a:buFont typeface="+mj-lt"/>
              <a:buAutoNum type="arabicPeriod"/>
            </a:pPr>
            <a:r>
              <a:rPr lang="en-US" dirty="0" smtClean="0"/>
              <a:t>Wind also plays an important role in the distance vapors or dust can travel. As the distance from the sprayer to the ground increases, so does the likelihood that pesticide vapors or dust will be impacted by any existing wind.</a:t>
            </a:r>
          </a:p>
          <a:p>
            <a:pPr marL="228600" indent="-228600">
              <a:buFont typeface="+mj-lt"/>
              <a:buAutoNum type="arabicPeriod"/>
            </a:pPr>
            <a:r>
              <a:rPr lang="en-US" dirty="0" smtClean="0"/>
              <a:t>Application exclusion zones (AEZ) are intended to protect people from drift.</a:t>
            </a:r>
          </a:p>
          <a:p>
            <a:pPr marL="228600" indent="-228600">
              <a:buFont typeface="+mj-lt"/>
              <a:buAutoNum type="arabicPeriod"/>
            </a:pPr>
            <a:endParaRPr lang="en-US" dirty="0" smtClean="0"/>
          </a:p>
          <a:p>
            <a:pPr marL="0" indent="0">
              <a:buFont typeface="+mj-lt"/>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MX" sz="1200" b="1" noProof="0"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127</a:t>
            </a:fld>
            <a:endParaRPr lang="en-US" dirty="0"/>
          </a:p>
        </p:txBody>
      </p:sp>
    </p:spTree>
    <p:extLst>
      <p:ext uri="{BB962C8B-B14F-4D97-AF65-F5344CB8AC3E}">
        <p14:creationId xmlns:p14="http://schemas.microsoft.com/office/powerpoint/2010/main" val="18510995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solidFill>
                  <a:srgbClr val="000000"/>
                </a:solidFill>
              </a:rPr>
              <a:t>AEZ distances in outdoor production are 25 or 100 feet around the application equipment based on application method.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solidFill>
                  <a:srgbClr val="000000"/>
                </a:solidFill>
              </a:rPr>
              <a:t>100</a:t>
            </a:r>
            <a:r>
              <a:rPr lang="en-US" sz="1200" baseline="0" dirty="0" smtClean="0">
                <a:solidFill>
                  <a:srgbClr val="000000"/>
                </a:solidFill>
              </a:rPr>
              <a:t> foot AEZ</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solidFill>
                  <a:srgbClr val="000000"/>
                </a:solidFill>
              </a:rPr>
              <a:t>Applied aerially, by air blast or spray applications using extremely fine, very fine, or fine droplet sizes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solidFill>
                  <a:srgbClr val="000000"/>
                </a:solidFill>
              </a:rPr>
              <a:t>Applied as a fumigant, smoke, mist, or fog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solidFill>
                  <a:srgbClr val="000000"/>
                </a:solidFill>
              </a:rPr>
              <a:t>25 foot AEZ</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solidFill>
                  <a:srgbClr val="000000"/>
                </a:solidFill>
              </a:rPr>
              <a:t>Applied other than 100 foot AEZ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solidFill>
                  <a:srgbClr val="000000"/>
                </a:solidFill>
              </a:rPr>
              <a:t>Spray applications using medium, coarse, very coarse, extremely coarse, or ultra coarse droplet sizes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solidFill>
                  <a:srgbClr val="000000"/>
                </a:solidFill>
              </a:rPr>
              <a:t>Sprayed from a height of more than 12 inches above the plant medium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solidFill>
                  <a:srgbClr val="000000"/>
                </a:solidFill>
              </a:rPr>
              <a:t>No AEZ if applied otherwise.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128</a:t>
            </a:fld>
            <a:endParaRPr lang="en-US" dirty="0"/>
          </a:p>
        </p:txBody>
      </p:sp>
    </p:spTree>
    <p:extLst>
      <p:ext uri="{BB962C8B-B14F-4D97-AF65-F5344CB8AC3E}">
        <p14:creationId xmlns:p14="http://schemas.microsoft.com/office/powerpoint/2010/main" val="38009252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Tell handlers that it is their responsibility to temporarily shut off the application equipment if workers or other people (not involved with the application) are in the AEZ. The handler should ask the workers on the same establishment to move until the application is no longer near them. The handler can also ask workers on neighboring establishments to move until he/she finishes treating the area near the neighbor. </a:t>
            </a:r>
            <a:r>
              <a:rPr lang="en-US" baseline="0" dirty="0" smtClean="0"/>
              <a:t>Handlers can continue the application once no one is within the AEZ or certain other conditions are met.</a:t>
            </a:r>
          </a:p>
          <a:p>
            <a:pPr marL="724959" marR="0" lvl="1" indent="-24165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Not limited to boundaries of agricultural establishment</a:t>
            </a:r>
          </a:p>
          <a:p>
            <a:pPr marL="724959" lvl="1" indent="-241653">
              <a:buFont typeface="Arial" panose="020B0604020202020204" pitchFamily="34" charset="0"/>
              <a:buChar char="•"/>
            </a:pPr>
            <a:r>
              <a:rPr lang="en-US" dirty="0" smtClean="0"/>
              <a:t>Can continue with application when people move or after an assessment of the situation guarantees no drift and the people are</a:t>
            </a:r>
            <a:r>
              <a:rPr lang="en-US" baseline="0" dirty="0" smtClean="0"/>
              <a:t> off the establishment</a:t>
            </a:r>
            <a:endParaRPr lang="en-US" dirty="0" smtClean="0"/>
          </a:p>
          <a:p>
            <a:pPr marL="724959" lvl="1" indent="-241653">
              <a:buFont typeface="Arial" panose="020B0604020202020204" pitchFamily="34" charset="0"/>
              <a:buChar cha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a:t>
            </a:r>
            <a:r>
              <a:rPr lang="en-US" altLang="es-MX" sz="1200" b="1" baseline="0" noProof="0" dirty="0" smtClean="0"/>
              <a:t>pesticide h</a:t>
            </a:r>
            <a:r>
              <a:rPr lang="en-US" altLang="es-MX" sz="1200" b="1" noProof="0" dirty="0" smtClean="0"/>
              <a:t>andlers:</a:t>
            </a:r>
          </a:p>
          <a:p>
            <a:pPr marL="228600" indent="-228600">
              <a:buFont typeface="+mj-lt"/>
              <a:buAutoNum type="arabicPeriod"/>
            </a:pPr>
            <a:r>
              <a:rPr lang="en-US" dirty="0" smtClean="0"/>
              <a:t>Tell handlers</a:t>
            </a:r>
            <a:r>
              <a:rPr lang="en-US" baseline="0" dirty="0" smtClean="0"/>
              <a:t> that </a:t>
            </a:r>
            <a:r>
              <a:rPr lang="en-US" dirty="0" smtClean="0"/>
              <a:t>agricultural workers should leave the AEZ immediately if</a:t>
            </a:r>
            <a:r>
              <a:rPr lang="en-US" baseline="0" dirty="0" smtClean="0"/>
              <a:t> </a:t>
            </a:r>
            <a:r>
              <a:rPr lang="en-US" dirty="0" smtClean="0"/>
              <a:t>they are working in an area where someone is applying a pesticide and/or a pesticide from a nearby application is drifting towards them. </a:t>
            </a:r>
          </a:p>
        </p:txBody>
      </p:sp>
      <p:sp>
        <p:nvSpPr>
          <p:cNvPr id="4" name="Slide Number Placeholder 3"/>
          <p:cNvSpPr>
            <a:spLocks noGrp="1"/>
          </p:cNvSpPr>
          <p:nvPr>
            <p:ph type="sldNum" sz="quarter" idx="10"/>
          </p:nvPr>
        </p:nvSpPr>
        <p:spPr/>
        <p:txBody>
          <a:bodyPr/>
          <a:lstStyle/>
          <a:p>
            <a:fld id="{C17A8D3B-8073-F647-89F8-2555B1CABB06}" type="slidenum">
              <a:rPr lang="en-US" smtClean="0"/>
              <a:t>129</a:t>
            </a:fld>
            <a:endParaRPr lang="en-US" dirty="0"/>
          </a:p>
        </p:txBody>
      </p:sp>
    </p:spTree>
    <p:extLst>
      <p:ext uri="{BB962C8B-B14F-4D97-AF65-F5344CB8AC3E}">
        <p14:creationId xmlns:p14="http://schemas.microsoft.com/office/powerpoint/2010/main" val="4284217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514350" lvl="0" indent="-514350">
              <a:buFont typeface="+mj-lt"/>
              <a:buAutoNum type="arabicPeriod"/>
            </a:pPr>
            <a:r>
              <a:rPr lang="en-US" altLang="en-US" sz="1200" dirty="0" smtClean="0"/>
              <a:t>The WPS applies when there is use</a:t>
            </a:r>
            <a:r>
              <a:rPr lang="en-US" altLang="en-US" sz="1200" baseline="0" dirty="0" smtClean="0"/>
              <a:t> of a </a:t>
            </a:r>
            <a:r>
              <a:rPr lang="en-US" altLang="en-US" sz="1200" dirty="0" smtClean="0"/>
              <a:t>WPS-labeled pesticide product on an “agricultural establishment” directly related to the production of an “agricultural plant” and/or the employment of workers or handlers. A WPS-labeled pesticide</a:t>
            </a:r>
            <a:r>
              <a:rPr lang="en-US" altLang="en-US" sz="1200" baseline="0" dirty="0" smtClean="0"/>
              <a:t> product contains an AGRICULTURAL USE REQUIREMENTS box under the DIRECTION FOR USE, usually near the beginning of the label. </a:t>
            </a:r>
            <a:endParaRPr lang="en-US" altLang="en-US" sz="1200" dirty="0" smtClean="0"/>
          </a:p>
          <a:p>
            <a:pPr marL="514350" lvl="0" indent="-514350">
              <a:buFont typeface="+mj-lt"/>
              <a:buAutoNum type="arabicPeriod"/>
            </a:pPr>
            <a:r>
              <a:rPr lang="en-US" altLang="en-US" sz="1200" dirty="0" smtClean="0"/>
              <a:t>There are some pesticide uses that are considered “non-agricultural uses” that are not covered under this standard. </a:t>
            </a:r>
            <a:r>
              <a:rPr lang="en-US" sz="1200" b="0" dirty="0" smtClean="0"/>
              <a:t>Explain that</a:t>
            </a:r>
            <a:r>
              <a:rPr lang="en-US" sz="1200" b="0" baseline="0" dirty="0" smtClean="0"/>
              <a:t> t</a:t>
            </a:r>
            <a:r>
              <a:rPr lang="en-US" sz="1200" b="0" dirty="0" smtClean="0"/>
              <a:t>he WPS </a:t>
            </a:r>
            <a:r>
              <a:rPr lang="en-US" sz="1200" b="0" dirty="0" smtClean="0">
                <a:solidFill>
                  <a:srgbClr val="FF0000"/>
                </a:solidFill>
              </a:rPr>
              <a:t>does not </a:t>
            </a:r>
            <a:r>
              <a:rPr lang="en-US" sz="1200" b="0" dirty="0" smtClean="0"/>
              <a:t>apply on agricultural establishments when pesticides are used: </a:t>
            </a:r>
          </a:p>
          <a:p>
            <a:pPr marL="914400" lvl="1" indent="-457200">
              <a:buFont typeface="Arial" pitchFamily="34" charset="0"/>
              <a:buChar char="•"/>
            </a:pPr>
            <a:r>
              <a:rPr lang="en-US" sz="1200" b="0" dirty="0" smtClean="0"/>
              <a:t>As part of government-sponsored public pest control programs that the owner/employer have no control over. (e.g., mosquito abatement and Mediterranean fruit fly eradication programs). </a:t>
            </a:r>
          </a:p>
          <a:p>
            <a:pPr marL="914400" lvl="1" indent="-457200">
              <a:buFont typeface="Arial" pitchFamily="34" charset="0"/>
              <a:buChar char="•"/>
            </a:pPr>
            <a:r>
              <a:rPr lang="en-US" sz="1200" b="0" dirty="0" smtClean="0"/>
              <a:t>On plants other than agricultural plants, which may include plants in home fruit and vegetable gardens and home greenhouses, and permanent plantings for ornamental purposes, such as plants that are in ornamental gardens, parks, public or private landscaping, lawns or other grounds that are intended only for aesthetic purposes. </a:t>
            </a:r>
          </a:p>
          <a:p>
            <a:pPr marL="914400" lvl="1" indent="-457200">
              <a:buFont typeface="Arial" pitchFamily="34" charset="0"/>
              <a:buChar char="•"/>
            </a:pPr>
            <a:r>
              <a:rPr lang="en-US" sz="1200" b="0" dirty="0" smtClean="0"/>
              <a:t>F</a:t>
            </a:r>
            <a:r>
              <a:rPr lang="en-US" altLang="en-US" sz="1200" b="0" dirty="0" smtClean="0"/>
              <a:t>or control of vertebrate pests, unless directly related to the production of an agricultural plant. </a:t>
            </a:r>
          </a:p>
          <a:p>
            <a:pPr marL="914400" lvl="1" indent="-457200">
              <a:buFont typeface="Arial" pitchFamily="34" charset="0"/>
              <a:buChar char="•"/>
            </a:pPr>
            <a:r>
              <a:rPr lang="en-US" sz="1200" b="0" dirty="0" smtClean="0"/>
              <a:t>As attractants or repellents in traps. </a:t>
            </a:r>
          </a:p>
          <a:p>
            <a:pPr marL="914400" lvl="1" indent="-457200">
              <a:buFont typeface="Arial" pitchFamily="34" charset="0"/>
              <a:buChar char="•"/>
            </a:pPr>
            <a:r>
              <a:rPr lang="en-US" sz="1200" b="0" dirty="0" smtClean="0"/>
              <a:t>On the harvested portions of agricultural plants or on harvested timber.</a:t>
            </a:r>
            <a:r>
              <a:rPr lang="en-US" sz="1200" b="0" baseline="0" dirty="0" smtClean="0"/>
              <a:t> </a:t>
            </a:r>
          </a:p>
          <a:p>
            <a:pPr marL="914400" lvl="1" indent="-457200">
              <a:buFont typeface="Arial" pitchFamily="34" charset="0"/>
              <a:buChar char="•"/>
            </a:pPr>
            <a:r>
              <a:rPr lang="en-US" sz="1200" b="0" dirty="0" smtClean="0"/>
              <a:t>For research uses of unregistered pesticides. </a:t>
            </a:r>
          </a:p>
          <a:p>
            <a:pPr marL="914400" lvl="1" indent="-457200">
              <a:buFont typeface="Arial" pitchFamily="34" charset="0"/>
              <a:buChar char="•"/>
            </a:pPr>
            <a:r>
              <a:rPr lang="en-US" sz="1200" b="0" dirty="0" smtClean="0"/>
              <a:t>On pasture and rangeland where the forage will not be harvested for hay. </a:t>
            </a:r>
          </a:p>
          <a:p>
            <a:pPr marL="914400" lvl="1" indent="-457200">
              <a:buFont typeface="Arial" pitchFamily="34" charset="0"/>
              <a:buChar char="•"/>
            </a:pPr>
            <a:r>
              <a:rPr lang="en-US" sz="1200" b="0" dirty="0" smtClean="0"/>
              <a:t>In a manner not directly related to the production of agricultural plants, including, but not limited to livestock pest control, structural pest control and control of vegetation in non-crop areas. </a:t>
            </a:r>
            <a:endParaRPr lang="es-ES" sz="1200"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0529948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dirty="0" smtClean="0"/>
              <a:t>Handlers must look all around the application</a:t>
            </a:r>
            <a:r>
              <a:rPr lang="en-US" baseline="0" dirty="0" smtClean="0"/>
              <a:t> site for the presence of people, animals, or sensitive areas that might be negatively impacted by the pesticide.</a:t>
            </a:r>
          </a:p>
          <a:p>
            <a:pPr marL="228600" indent="-228600">
              <a:buFont typeface="+mj-lt"/>
              <a:buAutoNum type="arabicPeriod"/>
            </a:pPr>
            <a:r>
              <a:rPr lang="en-US" dirty="0" smtClean="0"/>
              <a:t>Handlers need</a:t>
            </a:r>
            <a:r>
              <a:rPr lang="en-US" baseline="0" dirty="0" smtClean="0"/>
              <a:t> to be exceptionally careful when applying pesticides near or adjacent to:</a:t>
            </a:r>
          </a:p>
          <a:p>
            <a:pPr marL="685800" lvl="1" indent="-228600">
              <a:buFont typeface="Arial" panose="020B0604020202020204" pitchFamily="34" charset="0"/>
              <a:buChar char="•"/>
            </a:pPr>
            <a:r>
              <a:rPr lang="en-US" baseline="0" dirty="0" smtClean="0"/>
              <a:t>Places where people and pets live, work, play, or travel</a:t>
            </a:r>
          </a:p>
          <a:p>
            <a:pPr marL="685800" lvl="1" indent="-228600">
              <a:buFont typeface="Arial" panose="020B0604020202020204" pitchFamily="34" charset="0"/>
              <a:buChar char="•"/>
            </a:pPr>
            <a:r>
              <a:rPr lang="en-US" baseline="0" dirty="0" smtClean="0"/>
              <a:t>Water sources</a:t>
            </a:r>
          </a:p>
          <a:p>
            <a:pPr marL="685800" lvl="1" indent="-228600">
              <a:buFont typeface="Arial" panose="020B0604020202020204" pitchFamily="34" charset="0"/>
              <a:buChar char="•"/>
            </a:pPr>
            <a:r>
              <a:rPr lang="en-US" baseline="0" dirty="0" smtClean="0"/>
              <a:t>Wildlife and beneficial insect habitats, and</a:t>
            </a:r>
          </a:p>
          <a:p>
            <a:pPr marL="685800" lvl="1" indent="-228600">
              <a:buFont typeface="Arial" panose="020B0604020202020204" pitchFamily="34" charset="0"/>
              <a:buChar char="•"/>
            </a:pPr>
            <a:r>
              <a:rPr lang="en-US" baseline="0" dirty="0" smtClean="0"/>
              <a:t>Livestock areas.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The label will provide details about sensitive environmental areas, where handlers should remain careful of (under “Environmental Hazards”).</a:t>
            </a:r>
          </a:p>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130</a:t>
            </a:fld>
            <a:endParaRPr lang="en-US" dirty="0"/>
          </a:p>
        </p:txBody>
      </p:sp>
    </p:spTree>
    <p:extLst>
      <p:ext uri="{BB962C8B-B14F-4D97-AF65-F5344CB8AC3E}">
        <p14:creationId xmlns:p14="http://schemas.microsoft.com/office/powerpoint/2010/main" val="36208736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dirty="0" smtClean="0"/>
              <a:t>Pesticides that are not absorbed by plants or soil can move from the site and contaminate other areas.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Applying pesticides when it is raining or shortly before it rains can result in runoff or pesticide movement off of the application site.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Application during precipitation events may reduce the efficacy of the application, as well as lead</a:t>
            </a:r>
            <a:r>
              <a:rPr lang="en-US" baseline="0" dirty="0" smtClean="0"/>
              <a:t> to</a:t>
            </a:r>
            <a:r>
              <a:rPr lang="en-US" dirty="0" smtClean="0"/>
              <a:t> off-site movement of the pesticide.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a:t>
            </a:r>
            <a:r>
              <a:rPr lang="en-US" altLang="es-MX" sz="1200" b="1" baseline="0" noProof="0" dirty="0" smtClean="0"/>
              <a:t>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noProof="0" dirty="0" smtClean="0"/>
              <a:t>This concludes </a:t>
            </a:r>
            <a:r>
              <a:rPr lang="en-US" sz="1200" dirty="0" smtClean="0"/>
              <a:t>Section 10: Protecting People and the Environment When Using Pesticides</a:t>
            </a:r>
            <a:r>
              <a:rPr lang="en-US" sz="1200" noProof="0" dirty="0" smtClean="0"/>
              <a:t>. Continue on to </a:t>
            </a:r>
            <a:r>
              <a:rPr lang="en-US" dirty="0" smtClean="0"/>
              <a:t>Section 11: Personal Protective Equipment</a:t>
            </a:r>
            <a:r>
              <a:rPr lang="en-US" sz="1200" dirty="0" smtClean="0"/>
              <a:t> or return to the Table</a:t>
            </a:r>
            <a:r>
              <a:rPr lang="en-US" sz="1200" baseline="0" dirty="0" smtClean="0"/>
              <a:t> of Contents by clicking on the “Return to Table of Contents” in the bottom-right corner of this slide (when in presentation view only).</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131</a:t>
            </a:fld>
            <a:endParaRPr lang="en-US" dirty="0"/>
          </a:p>
        </p:txBody>
      </p:sp>
    </p:spTree>
    <p:extLst>
      <p:ext uri="{BB962C8B-B14F-4D97-AF65-F5344CB8AC3E}">
        <p14:creationId xmlns:p14="http://schemas.microsoft.com/office/powerpoint/2010/main" val="5476395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This section </a:t>
            </a:r>
            <a:r>
              <a:rPr lang="en-US" sz="1200" b="1" baseline="0" dirty="0" smtClean="0"/>
              <a:t>contain training requirements for handlers only.</a:t>
            </a:r>
            <a:endParaRPr lang="en-US" sz="1200" b="1" dirty="0" smtClean="0"/>
          </a:p>
          <a:p>
            <a:pPr marL="228600" indent="-228600">
              <a:buFont typeface="+mj-lt"/>
              <a:buAutoNum type="arabicPeriod"/>
            </a:pPr>
            <a:r>
              <a:rPr lang="en-US" dirty="0" smtClean="0"/>
              <a:t>This section will inform handlers of Personal Protective Equipment (PPE).</a:t>
            </a:r>
          </a:p>
          <a:p>
            <a:endParaRPr lang="en-US" baseline="0" dirty="0" smtClean="0"/>
          </a:p>
          <a:p>
            <a:r>
              <a:rPr lang="en-US" baseline="0" dirty="0" smtClean="0"/>
              <a:t>Specific handler training topics that are included in this section include:</a:t>
            </a:r>
          </a:p>
          <a:p>
            <a:pPr marL="171450" indent="-171450">
              <a:buFont typeface="Arial" panose="020B0604020202020204" pitchFamily="34" charset="0"/>
              <a:buChar char="•"/>
            </a:pPr>
            <a:r>
              <a:rPr lang="en-US" baseline="0" dirty="0" smtClean="0"/>
              <a:t>Need for and appropriate use and removal of all personal protective equipment.</a:t>
            </a:r>
          </a:p>
          <a:p>
            <a:pPr marL="171450" indent="-171450">
              <a:buFont typeface="Arial" panose="020B0604020202020204" pitchFamily="34" charset="0"/>
              <a:buChar char="•"/>
            </a:pPr>
            <a:r>
              <a:rPr lang="en-US" baseline="0" dirty="0" smtClean="0"/>
              <a:t>How to recognize, prevent and provide first aid treatment for heat-related illness.</a:t>
            </a:r>
          </a:p>
          <a:p>
            <a:pPr marL="171450" indent="-171450">
              <a:buFont typeface="Arial" panose="020B0604020202020204" pitchFamily="34" charset="0"/>
              <a:buChar char="•"/>
            </a:pPr>
            <a:r>
              <a:rPr lang="en-US" baseline="0" dirty="0" smtClean="0"/>
              <a:t>The responsibility of handler employers to provide handlers with information and protections designed to reduce work-related pesticide exposures and illnesses. This includes providing, cleaning, maintaining, storing, and ensuring proper use of all required personal protective equipment; providing decontamination supplies; and providing specific information about pesticide use and labeling information.</a:t>
            </a:r>
          </a:p>
          <a:p>
            <a:pPr marL="171450" indent="-171450">
              <a:buFont typeface="Arial" panose="020B0604020202020204" pitchFamily="34" charset="0"/>
              <a:buChar char="•"/>
            </a:pPr>
            <a:r>
              <a:rPr lang="en-US" baseline="0" dirty="0" smtClean="0"/>
              <a:t>The responsibility of handler employers to ensure handlers have received respirator fit-testing, training and medical evaluation if they are required to wear a respirator by the product labeling.</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132</a:t>
            </a:fld>
            <a:endParaRPr lang="en-US" dirty="0"/>
          </a:p>
        </p:txBody>
      </p:sp>
    </p:spTree>
    <p:extLst>
      <p:ext uri="{BB962C8B-B14F-4D97-AF65-F5344CB8AC3E}">
        <p14:creationId xmlns:p14="http://schemas.microsoft.com/office/powerpoint/2010/main" val="36303303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Personal</a:t>
            </a:r>
            <a:r>
              <a:rPr lang="en-US" sz="1200" kern="1200" baseline="0" dirty="0" smtClean="0">
                <a:solidFill>
                  <a:schemeClr val="tx1"/>
                </a:solidFill>
                <a:effectLst/>
                <a:latin typeface="+mn-lt"/>
                <a:ea typeface="+mn-ea"/>
                <a:cs typeface="+mn-cs"/>
              </a:rPr>
              <a:t> Protective Equipment (P</a:t>
            </a:r>
            <a:r>
              <a:rPr lang="en-US" sz="1200" kern="1200" dirty="0" smtClean="0">
                <a:solidFill>
                  <a:schemeClr val="tx1"/>
                </a:solidFill>
                <a:effectLst/>
                <a:latin typeface="+mn-lt"/>
                <a:ea typeface="+mn-ea"/>
                <a:cs typeface="+mn-cs"/>
              </a:rPr>
              <a:t>PE) is </a:t>
            </a:r>
            <a:r>
              <a:rPr lang="en-US" sz="1200" kern="1200" baseline="0" dirty="0" smtClean="0">
                <a:solidFill>
                  <a:schemeClr val="tx1"/>
                </a:solidFill>
                <a:effectLst/>
                <a:latin typeface="+mn-lt"/>
                <a:ea typeface="+mn-ea"/>
                <a:cs typeface="+mn-cs"/>
              </a:rPr>
              <a:t>worn by handlers and early-entry workers to protect themselves</a:t>
            </a:r>
            <a:r>
              <a:rPr lang="en-US" sz="1200" kern="1200" dirty="0" smtClean="0">
                <a:solidFill>
                  <a:schemeClr val="tx1"/>
                </a:solidFill>
                <a:effectLst/>
                <a:latin typeface="+mn-lt"/>
                <a:ea typeface="+mn-ea"/>
                <a:cs typeface="+mn-cs"/>
              </a:rPr>
              <a:t> from exposure.</a:t>
            </a:r>
          </a:p>
          <a:p>
            <a:pPr marL="228600" indent="-228600">
              <a:buFont typeface="+mj-lt"/>
              <a:buAutoNum type="arabicPeriod"/>
            </a:pPr>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important for handlers – due to the potential for exposure to the concentrated pesticide during handling, and because handlers work with large amounts of pesticide as they mix, load, and apply pesticides.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133</a:t>
            </a:fld>
            <a:endParaRPr lang="en-US" dirty="0"/>
          </a:p>
        </p:txBody>
      </p:sp>
    </p:spTree>
    <p:extLst>
      <p:ext uri="{BB962C8B-B14F-4D97-AF65-F5344CB8AC3E}">
        <p14:creationId xmlns:p14="http://schemas.microsoft.com/office/powerpoint/2010/main" val="29795201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hangingPunct="0">
              <a:buFont typeface="+mj-lt"/>
              <a:buAutoNum type="arabicPeriod"/>
            </a:pPr>
            <a:r>
              <a:rPr lang="en-US" sz="1200" b="0" kern="1200" dirty="0" smtClean="0">
                <a:solidFill>
                  <a:schemeClr val="tx1"/>
                </a:solidFill>
                <a:effectLst/>
                <a:latin typeface="+mn-lt"/>
                <a:ea typeface="+mn-ea"/>
                <a:cs typeface="+mn-cs"/>
              </a:rPr>
              <a:t>After the pesticide handler has read and become familiar with the product label, the next step is to select the correct protective clothing and personal protective equipment. The type of PPE that is required is based on several factors, such as the product’s toxicity, concentration, formulation; and the application equipment, site and task. EPA has determined</a:t>
            </a:r>
            <a:r>
              <a:rPr lang="en-US" sz="1200" b="0" kern="1200" baseline="0" dirty="0" smtClean="0">
                <a:solidFill>
                  <a:schemeClr val="tx1"/>
                </a:solidFill>
                <a:effectLst/>
                <a:latin typeface="+mn-lt"/>
                <a:ea typeface="+mn-ea"/>
                <a:cs typeface="+mn-cs"/>
              </a:rPr>
              <a:t> through risk assessment </a:t>
            </a:r>
            <a:r>
              <a:rPr lang="en-US" sz="1200" b="0" kern="1200" dirty="0" smtClean="0">
                <a:solidFill>
                  <a:schemeClr val="tx1"/>
                </a:solidFill>
                <a:effectLst/>
                <a:latin typeface="+mn-lt"/>
                <a:ea typeface="+mn-ea"/>
                <a:cs typeface="+mn-cs"/>
              </a:rPr>
              <a:t>that the specific</a:t>
            </a:r>
            <a:r>
              <a:rPr lang="en-US" sz="1200" b="0" kern="1200" baseline="0" dirty="0" smtClean="0">
                <a:solidFill>
                  <a:schemeClr val="tx1"/>
                </a:solidFill>
                <a:effectLst/>
                <a:latin typeface="+mn-lt"/>
                <a:ea typeface="+mn-ea"/>
                <a:cs typeface="+mn-cs"/>
              </a:rPr>
              <a:t> work</a:t>
            </a:r>
            <a:r>
              <a:rPr lang="en-US" sz="1200" b="0" kern="1200" dirty="0" smtClean="0">
                <a:solidFill>
                  <a:schemeClr val="tx1"/>
                </a:solidFill>
                <a:effectLst/>
                <a:latin typeface="+mn-lt"/>
                <a:ea typeface="+mn-ea"/>
                <a:cs typeface="+mn-cs"/>
              </a:rPr>
              <a:t> clothing or personal protective equipment that is listed on the label must be worn by the handler or early entry worker to protect themselves from exposure. </a:t>
            </a:r>
          </a:p>
          <a:p>
            <a:pPr marL="228600" indent="-228600">
              <a:buFont typeface="+mj-lt"/>
              <a:buAutoNum type="arabicPeriod"/>
            </a:pPr>
            <a:r>
              <a:rPr lang="en-US" sz="1200" b="0" kern="1200" dirty="0" smtClean="0">
                <a:solidFill>
                  <a:schemeClr val="tx1"/>
                </a:solidFill>
                <a:effectLst/>
                <a:latin typeface="+mn-lt"/>
                <a:ea typeface="+mn-ea"/>
                <a:cs typeface="+mn-cs"/>
              </a:rPr>
              <a:t> Some pesticide labels require handlers to wear specific work clothing, such as:</a:t>
            </a:r>
          </a:p>
          <a:p>
            <a:pPr marL="685800" lvl="1" indent="-228600">
              <a:buFont typeface="Arial" panose="020B0604020202020204" pitchFamily="34" charset="0"/>
              <a:buChar char="•"/>
            </a:pPr>
            <a:r>
              <a:rPr lang="en-US" sz="1200" b="0" kern="1200" dirty="0" smtClean="0">
                <a:solidFill>
                  <a:schemeClr val="tx1"/>
                </a:solidFill>
                <a:effectLst/>
                <a:latin typeface="+mn-lt"/>
                <a:ea typeface="+mn-ea"/>
                <a:cs typeface="+mn-cs"/>
              </a:rPr>
              <a:t>Long-sleeved shirt</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Long pants</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Shoes and socks</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Short-sleeved shirt or shorts (occasionally a label will require that these items are worn underneath a chemical-resistant suit)</a:t>
            </a:r>
          </a:p>
          <a:p>
            <a:pPr marL="228600" lvl="0" indent="-228600" hangingPunct="0">
              <a:buFont typeface="+mj-lt"/>
              <a:buAutoNum type="arabicPeriod"/>
            </a:pPr>
            <a:r>
              <a:rPr lang="en-US" sz="1200" kern="1200" dirty="0" smtClean="0">
                <a:solidFill>
                  <a:schemeClr val="tx1"/>
                </a:solidFill>
                <a:effectLst/>
                <a:latin typeface="+mn-lt"/>
                <a:ea typeface="+mn-ea"/>
                <a:cs typeface="+mn-cs"/>
              </a:rPr>
              <a:t>The </a:t>
            </a:r>
            <a:r>
              <a:rPr lang="en-US" sz="1200" u="none" kern="1200" dirty="0" smtClean="0">
                <a:solidFill>
                  <a:schemeClr val="tx1"/>
                </a:solidFill>
                <a:effectLst/>
                <a:latin typeface="+mn-lt"/>
                <a:ea typeface="+mn-ea"/>
                <a:cs typeface="+mn-cs"/>
              </a:rPr>
              <a:t>employer is not responsible for providing this work clothing – just the personal protective equipment (PPE) listed on the next slide. However, the handler is required to wear both the work clothing and the PPE identified on the label.</a:t>
            </a:r>
            <a:endParaRPr lang="en-US" sz="1200" b="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AED232-A1D7-604F-8A20-3CE604C73822}" type="slidenum">
              <a:rPr lang="en-US" smtClean="0"/>
              <a:t>134</a:t>
            </a:fld>
            <a:endParaRPr lang="en-US" dirty="0"/>
          </a:p>
        </p:txBody>
      </p:sp>
    </p:spTree>
    <p:extLst>
      <p:ext uri="{BB962C8B-B14F-4D97-AF65-F5344CB8AC3E}">
        <p14:creationId xmlns:p14="http://schemas.microsoft.com/office/powerpoint/2010/main" val="28962274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hangingPunct="0">
              <a:buFont typeface="+mj-lt"/>
              <a:buAutoNum type="arabicPeriod"/>
            </a:pPr>
            <a:r>
              <a:rPr lang="en-US" sz="1200" b="0" kern="1200" dirty="0" smtClean="0">
                <a:solidFill>
                  <a:schemeClr val="tx1"/>
                </a:solidFill>
                <a:effectLst/>
                <a:latin typeface="+mn-lt"/>
                <a:ea typeface="+mn-ea"/>
                <a:cs typeface="+mn-cs"/>
              </a:rPr>
              <a:t>Other pesticide labels list Personal Protective Equipment (PPE), which may include:</a:t>
            </a:r>
          </a:p>
          <a:p>
            <a:pPr marL="685800" lvl="1" indent="-228600">
              <a:buFont typeface="Arial" panose="020B0604020202020204" pitchFamily="34" charset="0"/>
              <a:buChar char="•"/>
            </a:pPr>
            <a:r>
              <a:rPr lang="en-US" sz="1200" b="0" kern="1200" dirty="0" smtClean="0">
                <a:solidFill>
                  <a:schemeClr val="tx1"/>
                </a:solidFill>
                <a:effectLst/>
                <a:latin typeface="+mn-lt"/>
                <a:ea typeface="+mn-ea"/>
                <a:cs typeface="+mn-cs"/>
              </a:rPr>
              <a:t>Gloves</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Apron</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Chemical-resistant footwear</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Coveralls (cloth)</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Chemical-resistant suit</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Chemical-resistant headgear</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Protective eyewear</a:t>
            </a:r>
          </a:p>
          <a:p>
            <a:pPr marL="685800" lvl="1" indent="-228600" hangingPunct="0">
              <a:buFont typeface="Arial" panose="020B0604020202020204" pitchFamily="34" charset="0"/>
              <a:buChar char="•"/>
            </a:pPr>
            <a:r>
              <a:rPr lang="en-US" sz="1200" b="0" kern="1200" dirty="0" smtClean="0">
                <a:solidFill>
                  <a:schemeClr val="tx1"/>
                </a:solidFill>
                <a:effectLst/>
                <a:latin typeface="+mn-lt"/>
                <a:ea typeface="+mn-ea"/>
                <a:cs typeface="+mn-cs"/>
              </a:rPr>
              <a:t>Respirator</a:t>
            </a:r>
          </a:p>
          <a:p>
            <a:pPr marL="228600" indent="-228600">
              <a:buFont typeface="+mj-lt"/>
              <a:buAutoNum type="arabicPeriod"/>
            </a:pPr>
            <a:r>
              <a:rPr lang="en-US" sz="1200" b="0" kern="1200" dirty="0" smtClean="0">
                <a:solidFill>
                  <a:schemeClr val="tx1"/>
                </a:solidFill>
                <a:effectLst/>
                <a:latin typeface="+mn-lt"/>
                <a:ea typeface="+mn-ea"/>
                <a:cs typeface="+mn-cs"/>
              </a:rPr>
              <a:t>Pesticide handlers may be instructed to mix two products together to control the pest. In this situation, the handler or the employer must compare the PPE sections of both labels and select the PPE listed on the label that provides the most protection. For example, if one product label requires a long-sleeved shirt and pants and the other requires a chemical-resistant suit, then the handler must wear a chemical-resistant suit. If one requires a respirator and the other does not, then the handler must wear the required respirator. If different types of respirators are required, the handler employer must provide the appropriate type of respirator and cartridge to protect for both.</a:t>
            </a:r>
          </a:p>
          <a:p>
            <a:pPr marL="228600" indent="-228600">
              <a:buFont typeface="+mj-lt"/>
              <a:buAutoNum type="arabicPeriod"/>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a:t>
            </a:r>
            <a:r>
              <a:rPr lang="en-US" altLang="es-MX" sz="1200" b="1" baseline="0" noProof="0" dirty="0" smtClean="0"/>
              <a:t>pesticide h</a:t>
            </a:r>
            <a:r>
              <a:rPr lang="en-US" altLang="es-MX" sz="1200" b="1" noProof="0" dirty="0" smtClean="0"/>
              <a:t>andlers:</a:t>
            </a:r>
          </a:p>
          <a:p>
            <a:pPr marL="228600" indent="-228600">
              <a:buFont typeface="+mj-lt"/>
              <a:buAutoNum type="arabicPeriod"/>
            </a:pPr>
            <a:r>
              <a:rPr lang="en-US" sz="1200" kern="1200" dirty="0" smtClean="0">
                <a:solidFill>
                  <a:schemeClr val="tx1"/>
                </a:solidFill>
                <a:effectLst/>
                <a:latin typeface="+mn-lt"/>
                <a:ea typeface="+mn-ea"/>
                <a:cs typeface="+mn-cs"/>
              </a:rPr>
              <a:t>When a label specifies coveralls, the handler or early-entry worker is required to wear </a:t>
            </a:r>
            <a:r>
              <a:rPr lang="en-US" sz="1200" u="sng" kern="1200" dirty="0" smtClean="0">
                <a:solidFill>
                  <a:schemeClr val="tx1"/>
                </a:solidFill>
                <a:effectLst/>
                <a:latin typeface="+mn-lt"/>
                <a:ea typeface="+mn-ea"/>
                <a:cs typeface="+mn-cs"/>
              </a:rPr>
              <a:t>cloth</a:t>
            </a:r>
            <a:r>
              <a:rPr lang="en-US" sz="1200" kern="1200" dirty="0" smtClean="0">
                <a:solidFill>
                  <a:schemeClr val="tx1"/>
                </a:solidFill>
                <a:effectLst/>
                <a:latin typeface="+mn-lt"/>
                <a:ea typeface="+mn-ea"/>
                <a:cs typeface="+mn-cs"/>
              </a:rPr>
              <a:t> coveralls.  If full body chemical-resistance is required (very rarely), the label will specify a chemical-resistant suit.</a:t>
            </a:r>
            <a:endParaRPr lang="en-US" b="0" dirty="0"/>
          </a:p>
        </p:txBody>
      </p:sp>
      <p:sp>
        <p:nvSpPr>
          <p:cNvPr id="4" name="Slide Number Placeholder 3"/>
          <p:cNvSpPr>
            <a:spLocks noGrp="1"/>
          </p:cNvSpPr>
          <p:nvPr>
            <p:ph type="sldNum" sz="quarter" idx="10"/>
          </p:nvPr>
        </p:nvSpPr>
        <p:spPr/>
        <p:txBody>
          <a:bodyPr/>
          <a:lstStyle/>
          <a:p>
            <a:fld id="{F6AED232-A1D7-604F-8A20-3CE604C73822}" type="slidenum">
              <a:rPr lang="en-US" smtClean="0"/>
              <a:t>135</a:t>
            </a:fld>
            <a:endParaRPr lang="en-US" dirty="0"/>
          </a:p>
        </p:txBody>
      </p:sp>
    </p:spTree>
    <p:extLst>
      <p:ext uri="{BB962C8B-B14F-4D97-AF65-F5344CB8AC3E}">
        <p14:creationId xmlns:p14="http://schemas.microsoft.com/office/powerpoint/2010/main" val="27885061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Pesticide handlers must read the label thoroughly to make sure that they understand all of the PPE requirements. A pesticide handler who merely skims the label for PPE information may miss important details. </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Suggested Activity:</a:t>
            </a:r>
            <a:r>
              <a:rPr lang="en-US" sz="1200" b="1" kern="1200" baseline="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Section 11. Activities for Personal Protective Equipment: </a:t>
            </a:r>
            <a:r>
              <a:rPr lang="en-US" sz="1200" kern="1200" baseline="0" dirty="0" smtClean="0">
                <a:solidFill>
                  <a:schemeClr val="tx1"/>
                </a:solidFill>
                <a:effectLst/>
                <a:latin typeface="+mn-lt"/>
                <a:ea typeface="+mn-ea"/>
                <a:cs typeface="+mn-cs"/>
              </a:rPr>
              <a:t>“Selecting Personal Protective Equipment”</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136</a:t>
            </a:fld>
            <a:endParaRPr lang="en-US" dirty="0"/>
          </a:p>
        </p:txBody>
      </p:sp>
    </p:spTree>
    <p:extLst>
      <p:ext uri="{BB962C8B-B14F-4D97-AF65-F5344CB8AC3E}">
        <p14:creationId xmlns:p14="http://schemas.microsoft.com/office/powerpoint/2010/main" val="93675665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b="0" kern="1200" dirty="0" smtClean="0">
                <a:solidFill>
                  <a:schemeClr val="tx1"/>
                </a:solidFill>
                <a:effectLst/>
                <a:latin typeface="+mn-lt"/>
                <a:ea typeface="+mn-ea"/>
                <a:cs typeface="+mn-cs"/>
              </a:rPr>
              <a:t>When a “chemical-resistant” item is listed on the label, it is referring to PPE that is made of a material that doesn’t allow a measurable amount of chemical to pass through. Handlers may see “chemical-resistant” used to describe certain PPE</a:t>
            </a:r>
            <a:r>
              <a:rPr lang="en-US" sz="1200" b="0" kern="1200" baseline="0" dirty="0" smtClean="0">
                <a:solidFill>
                  <a:schemeClr val="tx1"/>
                </a:solidFill>
                <a:effectLst/>
                <a:latin typeface="+mn-lt"/>
                <a:ea typeface="+mn-ea"/>
                <a:cs typeface="+mn-cs"/>
              </a:rPr>
              <a:t>, such as </a:t>
            </a:r>
            <a:r>
              <a:rPr lang="en-US" sz="1200" b="0" kern="1200" dirty="0" smtClean="0">
                <a:solidFill>
                  <a:schemeClr val="tx1"/>
                </a:solidFill>
                <a:effectLst/>
                <a:latin typeface="+mn-lt"/>
                <a:ea typeface="+mn-ea"/>
                <a:cs typeface="+mn-cs"/>
              </a:rPr>
              <a:t>gloves, footwear, suits, or aprons.</a:t>
            </a:r>
            <a:r>
              <a:rPr lang="en-US" sz="1200" b="0" u="sng" kern="1200" dirty="0" smtClean="0">
                <a:solidFill>
                  <a:schemeClr val="tx1"/>
                </a:solidFill>
                <a:effectLst/>
                <a:latin typeface="+mn-lt"/>
                <a:ea typeface="+mn-ea"/>
                <a:cs typeface="+mn-cs"/>
              </a:rPr>
              <a:t> </a:t>
            </a:r>
          </a:p>
          <a:p>
            <a:pPr marL="228600" indent="-228600">
              <a:buFont typeface="+mj-lt"/>
              <a:buAutoNum type="arabicPeriod"/>
            </a:pPr>
            <a:r>
              <a:rPr lang="en-US" sz="1200" b="0" u="none" kern="1200" dirty="0" smtClean="0">
                <a:solidFill>
                  <a:schemeClr val="tx1"/>
                </a:solidFill>
                <a:effectLst/>
                <a:latin typeface="+mn-lt"/>
                <a:ea typeface="+mn-ea"/>
                <a:cs typeface="+mn-cs"/>
              </a:rPr>
              <a:t>Some examples of chemical-resistant materials include nitrile,</a:t>
            </a:r>
            <a:r>
              <a:rPr lang="en-US" sz="1200" b="0" u="non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natural, neoprene, and barrier laminate rubber, and polyvinyl chloride.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137</a:t>
            </a:fld>
            <a:endParaRPr lang="en-US" dirty="0"/>
          </a:p>
        </p:txBody>
      </p:sp>
    </p:spTree>
    <p:extLst>
      <p:ext uri="{BB962C8B-B14F-4D97-AF65-F5344CB8AC3E}">
        <p14:creationId xmlns:p14="http://schemas.microsoft.com/office/powerpoint/2010/main" val="55247061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Similarly, some labels require PPE to be made of “waterproof” material, which does not allow a measurable amount of water or pesticides dissolved</a:t>
            </a:r>
            <a:r>
              <a:rPr lang="en-US" sz="1200" kern="1200" baseline="0" dirty="0" smtClean="0">
                <a:solidFill>
                  <a:schemeClr val="tx1"/>
                </a:solidFill>
                <a:effectLst/>
                <a:latin typeface="+mn-lt"/>
                <a:ea typeface="+mn-ea"/>
                <a:cs typeface="+mn-cs"/>
              </a:rPr>
              <a:t> in water</a:t>
            </a:r>
            <a:r>
              <a:rPr lang="en-US" sz="1200" kern="1200" dirty="0" smtClean="0">
                <a:solidFill>
                  <a:schemeClr val="tx1"/>
                </a:solidFill>
                <a:effectLst/>
                <a:latin typeface="+mn-lt"/>
                <a:ea typeface="+mn-ea"/>
                <a:cs typeface="+mn-cs"/>
              </a:rPr>
              <a:t> to pass through the item during use. </a:t>
            </a:r>
          </a:p>
        </p:txBody>
      </p:sp>
      <p:sp>
        <p:nvSpPr>
          <p:cNvPr id="4" name="Slide Number Placeholder 3"/>
          <p:cNvSpPr>
            <a:spLocks noGrp="1"/>
          </p:cNvSpPr>
          <p:nvPr>
            <p:ph type="sldNum" sz="quarter" idx="10"/>
          </p:nvPr>
        </p:nvSpPr>
        <p:spPr/>
        <p:txBody>
          <a:bodyPr/>
          <a:lstStyle/>
          <a:p>
            <a:fld id="{C17A8D3B-8073-F647-89F8-2555B1CABB06}" type="slidenum">
              <a:rPr lang="en-US" smtClean="0"/>
              <a:t>138</a:t>
            </a:fld>
            <a:endParaRPr lang="en-US" dirty="0"/>
          </a:p>
        </p:txBody>
      </p:sp>
    </p:spTree>
    <p:extLst>
      <p:ext uri="{BB962C8B-B14F-4D97-AF65-F5344CB8AC3E}">
        <p14:creationId xmlns:p14="http://schemas.microsoft.com/office/powerpoint/2010/main" val="206465498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dirty="0" smtClean="0"/>
              <a:t>Reusable PPE must be cleaned after use.</a:t>
            </a:r>
          </a:p>
          <a:p>
            <a:pPr marL="228600" indent="-228600">
              <a:buFont typeface="+mj-lt"/>
              <a:buAutoNum type="arabicPeriod"/>
            </a:pPr>
            <a:r>
              <a:rPr lang="en-US" dirty="0" smtClean="0"/>
              <a:t>Disposable PPE must be thrown out after the work day or if soiled by pesticides.</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139</a:t>
            </a:fld>
            <a:endParaRPr lang="en-US" dirty="0"/>
          </a:p>
        </p:txBody>
      </p:sp>
    </p:spTree>
    <p:extLst>
      <p:ext uri="{BB962C8B-B14F-4D97-AF65-F5344CB8AC3E}">
        <p14:creationId xmlns:p14="http://schemas.microsoft.com/office/powerpoint/2010/main" val="2450440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latin typeface="+mn-lt"/>
              </a:rPr>
              <a:t>Notes for trainers of workers</a:t>
            </a:r>
            <a:r>
              <a:rPr lang="en-US" altLang="es-MX" sz="1200" b="1" baseline="0" noProof="0" dirty="0" smtClean="0">
                <a:latin typeface="+mn-lt"/>
              </a:rPr>
              <a:t> and pesticide h</a:t>
            </a:r>
            <a:r>
              <a:rPr lang="en-US" altLang="es-MX" sz="1200" b="1" noProof="0" dirty="0" smtClean="0">
                <a:latin typeface="+mn-lt"/>
              </a:rPr>
              <a:t>andlers:</a:t>
            </a:r>
          </a:p>
          <a:p>
            <a:pPr marL="228600" indent="-228600">
              <a:buFont typeface="+mj-lt"/>
              <a:buAutoNum type="arabicPeriod"/>
            </a:pPr>
            <a:r>
              <a:rPr lang="en-US" sz="1200" dirty="0" smtClean="0">
                <a:latin typeface="+mn-lt"/>
              </a:rPr>
              <a:t>An agricultural employer is anyone who is an owner of, or is responsible for the management or condition of, an agricultural establishment, and who employs any worker or handler.</a:t>
            </a:r>
          </a:p>
          <a:p>
            <a:pPr marL="228600" indent="-228600">
              <a:buFont typeface="+mj-lt"/>
              <a:buAutoNum type="arabicPeriod"/>
            </a:pPr>
            <a:r>
              <a:rPr lang="en-US" sz="1200" dirty="0" smtClean="0">
                <a:latin typeface="+mn-lt"/>
              </a:rPr>
              <a:t>Commercial pesticide handler employer means any person, other than an agricultural employer, who employs any handler to perform handler activities on an agricultural establishment.  </a:t>
            </a:r>
            <a:r>
              <a:rPr lang="es-ES" sz="1200" dirty="0" smtClean="0">
                <a:latin typeface="+mn-lt"/>
              </a:rPr>
              <a:t> </a:t>
            </a:r>
          </a:p>
          <a:p>
            <a:pPr marL="228600" indent="-228600">
              <a:buFont typeface="+mj-lt"/>
              <a:buAutoNum type="arabicPeriod"/>
            </a:pPr>
            <a:r>
              <a:rPr lang="en-US" sz="1200" b="0" i="0" dirty="0" smtClean="0">
                <a:solidFill>
                  <a:srgbClr val="FF0000"/>
                </a:solidFill>
                <a:latin typeface="+mn-lt"/>
                <a:ea typeface="Calibri" panose="020F0502020204030204" pitchFamily="34" charset="0"/>
                <a:cs typeface="Times New Roman" panose="02020603050405020304" pitchFamily="18" charset="0"/>
              </a:rPr>
              <a:t>Explain that a labor contractor </a:t>
            </a:r>
            <a:r>
              <a:rPr lang="en-US" sz="1200" b="0" i="0" dirty="0" smtClean="0">
                <a:latin typeface="+mn-lt"/>
                <a:ea typeface="Calibri" panose="020F0502020204030204" pitchFamily="34" charset="0"/>
                <a:cs typeface="Times New Roman" panose="02020603050405020304" pitchFamily="18" charset="0"/>
              </a:rPr>
              <a:t>who </a:t>
            </a:r>
            <a:r>
              <a:rPr lang="en-US" sz="1200" b="0" i="0" dirty="0" smtClean="0">
                <a:solidFill>
                  <a:srgbClr val="FF0000"/>
                </a:solidFill>
                <a:latin typeface="+mn-lt"/>
                <a:ea typeface="Calibri" panose="020F0502020204030204" pitchFamily="34" charset="0"/>
                <a:cs typeface="Times New Roman" panose="02020603050405020304" pitchFamily="18" charset="0"/>
              </a:rPr>
              <a:t>does not provide pesticide application services </a:t>
            </a:r>
            <a:r>
              <a:rPr lang="en-US" sz="1200" b="0" i="0" dirty="0" smtClean="0">
                <a:latin typeface="+mn-lt"/>
                <a:ea typeface="Calibri" panose="020F0502020204030204" pitchFamily="34" charset="0"/>
                <a:cs typeface="Times New Roman" panose="02020603050405020304" pitchFamily="18" charset="0"/>
              </a:rPr>
              <a:t>or supervise the performance of handler activities, but merely employs laborers who perform handler activities at the direction of an agricultural or handler employer, </a:t>
            </a:r>
            <a:r>
              <a:rPr lang="en-US" sz="1200" b="0" i="0" dirty="0" smtClean="0">
                <a:solidFill>
                  <a:srgbClr val="FF0000"/>
                </a:solidFill>
                <a:latin typeface="+mn-lt"/>
                <a:ea typeface="Calibri" panose="020F0502020204030204" pitchFamily="34" charset="0"/>
                <a:cs typeface="Times New Roman" panose="02020603050405020304" pitchFamily="18" charset="0"/>
              </a:rPr>
              <a:t>is not </a:t>
            </a:r>
            <a:r>
              <a:rPr lang="en-US" sz="1200" b="0" i="0" dirty="0" smtClean="0">
                <a:latin typeface="+mn-lt"/>
                <a:ea typeface="Calibri" panose="020F0502020204030204" pitchFamily="34" charset="0"/>
                <a:cs typeface="Times New Roman" panose="02020603050405020304" pitchFamily="18" charset="0"/>
              </a:rPr>
              <a:t>a </a:t>
            </a:r>
            <a:r>
              <a:rPr lang="en-US" sz="1200" b="0" i="0" dirty="0" smtClean="0">
                <a:solidFill>
                  <a:srgbClr val="FF0000"/>
                </a:solidFill>
                <a:latin typeface="+mn-lt"/>
                <a:ea typeface="Calibri" panose="020F0502020204030204" pitchFamily="34" charset="0"/>
                <a:cs typeface="Times New Roman" panose="02020603050405020304" pitchFamily="18" charset="0"/>
              </a:rPr>
              <a:t>commercial pesticide handler employer.</a:t>
            </a:r>
            <a:endParaRPr lang="en-US" sz="1200" b="0" i="0" dirty="0" smtClean="0">
              <a:solidFill>
                <a:srgbClr val="FF0000"/>
              </a:solidFill>
              <a:latin typeface="+mn-lt"/>
            </a:endParaRPr>
          </a:p>
          <a:p>
            <a:endParaRPr lang="es-ES" sz="2800" b="0" i="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186896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Coveralls and chemical-resistant suits must be loose fitting, one- or two-piece garments that cover, at a minimum, the entire body except the head, hands, and feet. </a:t>
            </a:r>
          </a:p>
          <a:p>
            <a:pPr marL="228600" indent="-228600">
              <a:buFont typeface="+mj-lt"/>
              <a:buAutoNum type="arabicPeriod"/>
            </a:pPr>
            <a:r>
              <a:rPr lang="en-US" sz="1200" kern="1200" dirty="0" smtClean="0">
                <a:solidFill>
                  <a:schemeClr val="tx1"/>
                </a:solidFill>
                <a:effectLst/>
                <a:latin typeface="+mn-lt"/>
                <a:ea typeface="+mn-ea"/>
                <a:cs typeface="+mn-cs"/>
              </a:rPr>
              <a:t>The difference between coveralls and a chemical-resistant suit is the material of which they are made. Coveralls</a:t>
            </a:r>
            <a:r>
              <a:rPr lang="en-US" sz="1200" kern="1200" baseline="0" dirty="0" smtClean="0">
                <a:solidFill>
                  <a:schemeClr val="tx1"/>
                </a:solidFill>
                <a:effectLst/>
                <a:latin typeface="+mn-lt"/>
                <a:ea typeface="+mn-ea"/>
                <a:cs typeface="+mn-cs"/>
              </a:rPr>
              <a:t> are made of cloth or fabric and chemical-resistant suits are made of chemical-resistant material.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140</a:t>
            </a:fld>
            <a:endParaRPr lang="en-US" dirty="0"/>
          </a:p>
        </p:txBody>
      </p:sp>
    </p:spTree>
    <p:extLst>
      <p:ext uri="{BB962C8B-B14F-4D97-AF65-F5344CB8AC3E}">
        <p14:creationId xmlns:p14="http://schemas.microsoft.com/office/powerpoint/2010/main" val="36434065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The label may require a chemical-resistant apron if it is needed to protect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handler in a situation in which a pesticide might splash back onto the handler, such as while mixing a pesticide or hosing off application equipment. The apron must be long enough to cover the front of the body from mid-chest to knees.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141</a:t>
            </a:fld>
            <a:endParaRPr lang="en-US" dirty="0"/>
          </a:p>
        </p:txBody>
      </p:sp>
    </p:spTree>
    <p:extLst>
      <p:ext uri="{BB962C8B-B14F-4D97-AF65-F5344CB8AC3E}">
        <p14:creationId xmlns:p14="http://schemas.microsoft.com/office/powerpoint/2010/main" val="189557626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Some pesticide labels will simply require overhead protection, while others will state that chemical-resistant headgear must be worn. If chemical-resistant headgear is specified, it must be either a chemical-resistant hood or a chemical-resistant hat with a wide brim.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142</a:t>
            </a:fld>
            <a:endParaRPr lang="en-US" dirty="0"/>
          </a:p>
        </p:txBody>
      </p:sp>
    </p:spTree>
    <p:extLst>
      <p:ext uri="{BB962C8B-B14F-4D97-AF65-F5344CB8AC3E}">
        <p14:creationId xmlns:p14="http://schemas.microsoft.com/office/powerpoint/2010/main" val="117087295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If a label requires a hat or overhead protection, handlers must wear something made of a non-absorbent material that they are willing to wash with soap and water at the end of the handling task. </a:t>
            </a:r>
          </a:p>
          <a:p>
            <a:pPr marL="228600" indent="-228600">
              <a:buFont typeface="+mj-lt"/>
              <a:buAutoNum type="arabicPeriod"/>
            </a:pPr>
            <a:r>
              <a:rPr lang="en-US" sz="1200" kern="1200" dirty="0" smtClean="0">
                <a:solidFill>
                  <a:schemeClr val="tx1"/>
                </a:solidFill>
                <a:effectLst/>
                <a:latin typeface="+mn-lt"/>
                <a:ea typeface="+mn-ea"/>
                <a:cs typeface="+mn-cs"/>
              </a:rPr>
              <a:t>Pesticide handlers should not wear hats such as baseball caps during pesticide handling activities.</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143</a:t>
            </a:fld>
            <a:endParaRPr lang="en-US" dirty="0"/>
          </a:p>
        </p:txBody>
      </p:sp>
    </p:spTree>
    <p:extLst>
      <p:ext uri="{BB962C8B-B14F-4D97-AF65-F5344CB8AC3E}">
        <p14:creationId xmlns:p14="http://schemas.microsoft.com/office/powerpoint/2010/main" val="255400569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Protective eyewear options includes safety glasses with front, brow, and temple protection; chemical splash goggles; face shields; and full-face respirators. People who wear reading glasses might opt for a face shield, which will enable them to clearly see the label while mixing the product. </a:t>
            </a:r>
          </a:p>
          <a:p>
            <a:pPr marL="228600" indent="-228600">
              <a:buFont typeface="+mj-lt"/>
              <a:buAutoNum type="arabicPeriod"/>
            </a:pPr>
            <a:r>
              <a:rPr lang="en-US" sz="1200" kern="1200" dirty="0" smtClean="0">
                <a:solidFill>
                  <a:schemeClr val="tx1"/>
                </a:solidFill>
                <a:effectLst/>
                <a:latin typeface="+mn-lt"/>
                <a:ea typeface="+mn-ea"/>
                <a:cs typeface="+mn-cs"/>
              </a:rPr>
              <a:t>If the label says,</a:t>
            </a:r>
            <a:r>
              <a:rPr lang="en-US" sz="1200" kern="1200" baseline="0" dirty="0" smtClean="0">
                <a:solidFill>
                  <a:schemeClr val="tx1"/>
                </a:solidFill>
                <a:effectLst/>
                <a:latin typeface="+mn-lt"/>
                <a:ea typeface="+mn-ea"/>
                <a:cs typeface="+mn-cs"/>
              </a:rPr>
              <a:t> “protective eyewear” the handler can wear any of the protective eyewear listed here. If the label specifies a type of protective eyewear (e.g., faceshield), then that specific eyewear must be used.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144</a:t>
            </a:fld>
            <a:endParaRPr lang="en-US" dirty="0"/>
          </a:p>
        </p:txBody>
      </p:sp>
    </p:spTree>
    <p:extLst>
      <p:ext uri="{BB962C8B-B14F-4D97-AF65-F5344CB8AC3E}">
        <p14:creationId xmlns:p14="http://schemas.microsoft.com/office/powerpoint/2010/main" val="26190346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While some labels will recommend shoes and socks, labels that require handlers to wear chemical-resistant footwear are referring to shoes, boots, or shoe coverings made of chemical-resistant material, such as rubber or vinyl.</a:t>
            </a:r>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145</a:t>
            </a:fld>
            <a:endParaRPr lang="en-US" dirty="0"/>
          </a:p>
        </p:txBody>
      </p:sp>
    </p:spTree>
    <p:extLst>
      <p:ext uri="{BB962C8B-B14F-4D97-AF65-F5344CB8AC3E}">
        <p14:creationId xmlns:p14="http://schemas.microsoft.com/office/powerpoint/2010/main" val="56837542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If the label requires handlers to wear gloves, they must be worn during all handling tasks, including when repairing application equipment and adjusting nozzles. </a:t>
            </a:r>
          </a:p>
          <a:p>
            <a:pPr marL="228600" indent="-228600">
              <a:buFont typeface="+mj-lt"/>
              <a:buAutoNum type="arabicPeriod"/>
            </a:pPr>
            <a:r>
              <a:rPr lang="en-US" sz="1200" kern="1200" dirty="0" smtClean="0">
                <a:solidFill>
                  <a:schemeClr val="tx1"/>
                </a:solidFill>
                <a:effectLst/>
                <a:latin typeface="+mn-lt"/>
                <a:ea typeface="+mn-ea"/>
                <a:cs typeface="+mn-cs"/>
              </a:rPr>
              <a:t>The gloves must be the type listed on the label. Many labels will list the type of glove material (for example, nitrile gloves) or will state that the gloves can be of any chemical-resistant or waterproof material. </a:t>
            </a:r>
          </a:p>
          <a:p>
            <a:pPr marL="228600" indent="-228600">
              <a:buFont typeface="+mj-lt"/>
              <a:buAutoNum type="arabicPeriod"/>
            </a:pPr>
            <a:r>
              <a:rPr lang="en-US" sz="1200" b="0" kern="1200" dirty="0" smtClean="0">
                <a:solidFill>
                  <a:schemeClr val="tx1"/>
                </a:solidFill>
                <a:effectLst/>
                <a:latin typeface="+mn-lt"/>
                <a:ea typeface="+mn-ea"/>
                <a:cs typeface="+mn-cs"/>
              </a:rPr>
              <a:t>Handlers must not wear cotton, suede or leather gloves when they are </a:t>
            </a:r>
            <a:r>
              <a:rPr lang="en-US" sz="1200" b="0" u="none" kern="1200" dirty="0" smtClean="0">
                <a:solidFill>
                  <a:schemeClr val="tx1"/>
                </a:solidFill>
                <a:effectLst/>
                <a:latin typeface="+mn-lt"/>
                <a:ea typeface="+mn-ea"/>
                <a:cs typeface="+mn-cs"/>
              </a:rPr>
              <a:t>handling</a:t>
            </a:r>
            <a:r>
              <a:rPr lang="en-US" sz="1200" b="0" u="none" kern="1200" baseline="0" dirty="0" smtClean="0">
                <a:solidFill>
                  <a:schemeClr val="tx1"/>
                </a:solidFill>
                <a:effectLst/>
                <a:latin typeface="+mn-lt"/>
                <a:ea typeface="+mn-ea"/>
                <a:cs typeface="+mn-cs"/>
              </a:rPr>
              <a:t> </a:t>
            </a:r>
            <a:r>
              <a:rPr lang="en-US" sz="1200" b="0" u="none" kern="1200" dirty="0" smtClean="0">
                <a:solidFill>
                  <a:schemeClr val="tx1"/>
                </a:solidFill>
                <a:effectLst/>
                <a:latin typeface="+mn-lt"/>
                <a:ea typeface="+mn-ea"/>
                <a:cs typeface="+mn-cs"/>
              </a:rPr>
              <a:t>pesticides</a:t>
            </a:r>
            <a:r>
              <a:rPr lang="en-US" sz="1200" b="0" kern="1200" dirty="0" smtClean="0">
                <a:solidFill>
                  <a:schemeClr val="tx1"/>
                </a:solidFill>
                <a:effectLst/>
                <a:latin typeface="+mn-lt"/>
                <a:ea typeface="+mn-ea"/>
                <a:cs typeface="+mn-cs"/>
              </a:rPr>
              <a:t> unless instructed to do so by the label. </a:t>
            </a:r>
            <a:r>
              <a:rPr lang="en-US" sz="1200" kern="1200" dirty="0" smtClean="0">
                <a:solidFill>
                  <a:schemeClr val="tx1"/>
                </a:solidFill>
                <a:effectLst/>
                <a:latin typeface="+mn-lt"/>
                <a:ea typeface="+mn-ea"/>
                <a:cs typeface="+mn-cs"/>
              </a:rPr>
              <a:t>These materials absorb pesticides and won’t protect handlers from the </a:t>
            </a:r>
            <a:r>
              <a:rPr lang="en-US" sz="1200" strike="noStrike" kern="1200" dirty="0" smtClean="0">
                <a:solidFill>
                  <a:schemeClr val="tx1"/>
                </a:solidFill>
                <a:effectLst/>
                <a:latin typeface="+mn-lt"/>
                <a:ea typeface="+mn-ea"/>
                <a:cs typeface="+mn-cs"/>
              </a:rPr>
              <a:t>pesticides</a:t>
            </a:r>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146</a:t>
            </a:fld>
            <a:endParaRPr lang="en-US" dirty="0"/>
          </a:p>
        </p:txBody>
      </p:sp>
    </p:spTree>
    <p:extLst>
      <p:ext uri="{BB962C8B-B14F-4D97-AF65-F5344CB8AC3E}">
        <p14:creationId xmlns:p14="http://schemas.microsoft.com/office/powerpoint/2010/main" val="41110516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kern="1200" dirty="0" smtClean="0">
                <a:solidFill>
                  <a:schemeClr val="tx1"/>
                </a:solidFill>
                <a:effectLst/>
                <a:latin typeface="+mn-lt"/>
                <a:ea typeface="+mn-ea"/>
                <a:cs typeface="+mn-cs"/>
              </a:rPr>
              <a:t>Separable glove liners made of a thin lightweight fabric may be worn beneath chemical-resistant gloves as long as they are </a:t>
            </a:r>
            <a:r>
              <a:rPr lang="en-US" sz="1200" i="0" u="sng" kern="1200" dirty="0" smtClean="0">
                <a:solidFill>
                  <a:schemeClr val="tx1"/>
                </a:solidFill>
                <a:effectLst/>
                <a:latin typeface="+mn-lt"/>
                <a:ea typeface="+mn-ea"/>
                <a:cs typeface="+mn-cs"/>
              </a:rPr>
              <a:t>not</a:t>
            </a:r>
            <a:r>
              <a:rPr lang="en-US" sz="1200" i="0" kern="1200" dirty="0" smtClean="0">
                <a:solidFill>
                  <a:schemeClr val="tx1"/>
                </a:solidFill>
                <a:effectLst/>
                <a:latin typeface="+mn-lt"/>
                <a:ea typeface="+mn-ea"/>
                <a:cs typeface="+mn-cs"/>
              </a:rPr>
              <a:t> exposed to the chemical by extending outside of the chemical-resistant gloves. If used, separable glove liners must be discarded either after 10 hours of use or within 24 hours of initially putting on the gloves, whichever comes first. </a:t>
            </a:r>
            <a:r>
              <a:rPr lang="en-US" dirty="0" smtClean="0"/>
              <a:t>They must be removed if they contact pesticide directly, and they cannot be reused.</a:t>
            </a:r>
          </a:p>
          <a:p>
            <a:pPr marL="228600" indent="-228600">
              <a:buFont typeface="+mj-lt"/>
              <a:buAutoNum type="arabicPeriod"/>
            </a:pPr>
            <a:r>
              <a:rPr lang="en-US" sz="1200" i="0" kern="1200" dirty="0" smtClean="0">
                <a:solidFill>
                  <a:schemeClr val="tx1"/>
                </a:solidFill>
                <a:effectLst/>
                <a:latin typeface="+mn-lt"/>
                <a:ea typeface="+mn-ea"/>
                <a:cs typeface="+mn-cs"/>
              </a:rPr>
              <a:t>Separable glove liners are not to be confused with cotton- or fleece-lined gloves , which are not allowed because they could absorb pesticides and contaminate the handler. </a:t>
            </a:r>
          </a:p>
        </p:txBody>
      </p:sp>
      <p:sp>
        <p:nvSpPr>
          <p:cNvPr id="4" name="Slide Number Placeholder 3"/>
          <p:cNvSpPr>
            <a:spLocks noGrp="1"/>
          </p:cNvSpPr>
          <p:nvPr>
            <p:ph type="sldNum" sz="quarter" idx="10"/>
          </p:nvPr>
        </p:nvSpPr>
        <p:spPr/>
        <p:txBody>
          <a:bodyPr/>
          <a:lstStyle/>
          <a:p>
            <a:fld id="{C17A8D3B-8073-F647-89F8-2555B1CABB06}" type="slidenum">
              <a:rPr lang="en-US" smtClean="0"/>
              <a:t>147</a:t>
            </a:fld>
            <a:endParaRPr lang="en-US" dirty="0"/>
          </a:p>
        </p:txBody>
      </p:sp>
    </p:spTree>
    <p:extLst>
      <p:ext uri="{BB962C8B-B14F-4D97-AF65-F5344CB8AC3E}">
        <p14:creationId xmlns:p14="http://schemas.microsoft.com/office/powerpoint/2010/main" val="193708547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Respirators are important if there is the likelihood of the handler’s exposure to droplets or vapors.</a:t>
            </a:r>
          </a:p>
          <a:p>
            <a:pPr marL="228600" indent="-228600">
              <a:buFont typeface="+mj-lt"/>
              <a:buAutoNum type="arabicPeriod"/>
            </a:pPr>
            <a:r>
              <a:rPr lang="en-US" sz="1200" u="none" kern="1200" dirty="0" smtClean="0">
                <a:solidFill>
                  <a:schemeClr val="tx1"/>
                </a:solidFill>
                <a:effectLst/>
                <a:latin typeface="+mn-lt"/>
                <a:ea typeface="+mn-ea"/>
                <a:cs typeface="+mn-cs"/>
              </a:rPr>
              <a:t>If respiratory equipment is required by the pesticide label, the type of respirator will be identified by the acronym “NIOSH” and a “TC” followed by a coding system (e.g., TC-23C). These acronyms tell the handler that the National Institute of Occupation Safety and Health (NIOSH) has Tested and Certified (TC) the equipment listed on the label. </a:t>
            </a:r>
          </a:p>
          <a:p>
            <a:pPr marL="228600" indent="-228600">
              <a:buFont typeface="+mj-lt"/>
              <a:buAutoNum type="arabicPeriod"/>
            </a:pPr>
            <a:r>
              <a:rPr lang="en-US" sz="1200" u="none" kern="1200" dirty="0" smtClean="0">
                <a:solidFill>
                  <a:schemeClr val="tx1"/>
                </a:solidFill>
                <a:effectLst/>
                <a:latin typeface="+mn-lt"/>
                <a:ea typeface="+mn-ea"/>
                <a:cs typeface="+mn-cs"/>
              </a:rPr>
              <a:t>If a cartridge is required, it will be identified by a description and/or an abbreviation (e.g., organic vapor (OV) filtering cartridge). Sometimes pesticide labels also require filters that fit onto the cartridges (often also called “pre-filters”). They are identified by the testing and certification code TC-84A, by the type of material the filter can be used with (N, R, P, HE) and the amount that they filter (95, 99, 100).  </a:t>
            </a: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148</a:t>
            </a:fld>
            <a:endParaRPr lang="en-US" dirty="0"/>
          </a:p>
        </p:txBody>
      </p:sp>
    </p:spTree>
    <p:extLst>
      <p:ext uri="{BB962C8B-B14F-4D97-AF65-F5344CB8AC3E}">
        <p14:creationId xmlns:p14="http://schemas.microsoft.com/office/powerpoint/2010/main" val="36188212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u="none" kern="1200" dirty="0" smtClean="0">
                <a:solidFill>
                  <a:schemeClr val="tx1"/>
                </a:solidFill>
                <a:effectLst/>
                <a:latin typeface="+mn-lt"/>
                <a:ea typeface="+mn-ea"/>
                <a:cs typeface="+mn-cs"/>
              </a:rPr>
              <a:t>Respirators, cartridges and filters are product- and task-specific. It is therefore imperative that pesticide handlers wear the equipment specified on the label for the handling activity they will perform.</a:t>
            </a:r>
          </a:p>
          <a:p>
            <a:pPr marL="228600" indent="-228600">
              <a:buFont typeface="+mj-lt"/>
              <a:buAutoNum type="arabicPeriod"/>
            </a:pPr>
            <a:endParaRPr lang="en-US" sz="120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a:t>
            </a:r>
            <a:r>
              <a:rPr lang="en-US" altLang="es-MX" sz="1200" b="1" baseline="0" noProof="0" dirty="0" smtClean="0"/>
              <a:t>pesticide h</a:t>
            </a:r>
            <a:r>
              <a:rPr lang="en-US" altLang="es-MX" sz="1200" b="1" noProof="0" dirty="0" smtClean="0"/>
              <a:t>andlers:</a:t>
            </a:r>
          </a:p>
          <a:p>
            <a:pPr marL="228600" indent="-228600">
              <a:buFont typeface="+mj-lt"/>
              <a:buAutoNum type="arabicPeriod"/>
            </a:pPr>
            <a:r>
              <a:rPr lang="en-US" sz="1200" kern="1200" dirty="0" smtClean="0">
                <a:solidFill>
                  <a:schemeClr val="tx1"/>
                </a:solidFill>
                <a:effectLst/>
                <a:latin typeface="+mn-lt"/>
                <a:ea typeface="+mn-ea"/>
                <a:cs typeface="+mn-cs"/>
              </a:rPr>
              <a:t>PERC</a:t>
            </a:r>
            <a:r>
              <a:rPr lang="en-US" sz="1200" kern="1200" baseline="0" dirty="0" smtClean="0">
                <a:solidFill>
                  <a:schemeClr val="tx1"/>
                </a:solidFill>
                <a:effectLst/>
                <a:latin typeface="+mn-lt"/>
                <a:ea typeface="+mn-ea"/>
                <a:cs typeface="+mn-cs"/>
              </a:rPr>
              <a:t> (http://pesticideresources.org/wps/inventory.html) has </a:t>
            </a:r>
            <a:r>
              <a:rPr lang="en-US" sz="1200" kern="1200" dirty="0" smtClean="0">
                <a:solidFill>
                  <a:schemeClr val="tx1"/>
                </a:solidFill>
                <a:effectLst/>
                <a:latin typeface="+mn-lt"/>
                <a:ea typeface="+mn-ea"/>
                <a:cs typeface="+mn-cs"/>
              </a:rPr>
              <a:t>a good resource that provides more information on cartridges, canisters, filters and respirators in general.</a:t>
            </a: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149</a:t>
            </a:fld>
            <a:endParaRPr lang="en-US" dirty="0"/>
          </a:p>
        </p:txBody>
      </p:sp>
    </p:spTree>
    <p:extLst>
      <p:ext uri="{BB962C8B-B14F-4D97-AF65-F5344CB8AC3E}">
        <p14:creationId xmlns:p14="http://schemas.microsoft.com/office/powerpoint/2010/main" val="3511763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Worker means any person, including a self-employed person, who is </a:t>
            </a:r>
            <a:r>
              <a:rPr lang="en-US" noProof="0" dirty="0" smtClean="0"/>
              <a:t>employed</a:t>
            </a:r>
            <a:r>
              <a:rPr lang="es-US" dirty="0" smtClean="0"/>
              <a:t> (</a:t>
            </a:r>
            <a:r>
              <a:rPr lang="en-US" noProof="0" dirty="0" smtClean="0"/>
              <a:t>receives wages or salary) and performs</a:t>
            </a:r>
            <a:r>
              <a:rPr lang="es-US" dirty="0" smtClean="0"/>
              <a:t> </a:t>
            </a:r>
            <a:r>
              <a:rPr lang="en-US" noProof="0" dirty="0" smtClean="0"/>
              <a:t>activities</a:t>
            </a:r>
            <a:r>
              <a:rPr lang="es-US" dirty="0" smtClean="0"/>
              <a:t> </a:t>
            </a:r>
            <a:r>
              <a:rPr lang="en-US" dirty="0" smtClean="0"/>
              <a:t>directly relating to the production of </a:t>
            </a:r>
            <a:r>
              <a:rPr lang="en-US" noProof="0" dirty="0" smtClean="0"/>
              <a:t>agricultural</a:t>
            </a:r>
            <a:r>
              <a:rPr lang="es-US" dirty="0" smtClean="0"/>
              <a:t> </a:t>
            </a:r>
            <a:r>
              <a:rPr lang="en-US" noProof="0" dirty="0" smtClean="0"/>
              <a:t>plants</a:t>
            </a:r>
            <a:r>
              <a:rPr lang="es-US" dirty="0" smtClean="0"/>
              <a:t> </a:t>
            </a:r>
            <a:r>
              <a:rPr lang="en-US" noProof="0" dirty="0" smtClean="0"/>
              <a:t>on</a:t>
            </a:r>
            <a:r>
              <a:rPr lang="es-US" dirty="0" smtClean="0"/>
              <a:t> </a:t>
            </a:r>
            <a:r>
              <a:rPr lang="en-US" noProof="0" dirty="0" smtClean="0"/>
              <a:t>an</a:t>
            </a:r>
            <a:r>
              <a:rPr lang="es-US" dirty="0" smtClean="0"/>
              <a:t> </a:t>
            </a:r>
            <a:r>
              <a:rPr lang="en-US" noProof="0" dirty="0" smtClean="0"/>
              <a:t>agricultural</a:t>
            </a:r>
            <a:r>
              <a:rPr lang="es-US" dirty="0" smtClean="0"/>
              <a:t> establishment.</a:t>
            </a:r>
          </a:p>
          <a:p>
            <a:pPr marL="228600" indent="-228600">
              <a:buFont typeface="+mj-lt"/>
              <a:buAutoNum type="arabicPeriod"/>
            </a:pPr>
            <a:r>
              <a:rPr lang="en-US" dirty="0" smtClean="0"/>
              <a:t>An agricultural worker is employed and receives compensation for his/her work.</a:t>
            </a:r>
            <a:endParaRPr lang="es-ES" dirty="0" smtClean="0"/>
          </a:p>
          <a:p>
            <a:pPr marL="228600" lvl="0" indent="-228600">
              <a:buFont typeface="+mj-lt"/>
              <a:buAutoNum type="arabicPeriod"/>
            </a:pPr>
            <a:r>
              <a:rPr lang="en-US" dirty="0" smtClean="0"/>
              <a:t>Some examples are harvesting, weeding, pruning, or irrigating for the production of agricultural plants on farms, forests, nurseries, greenhouses and other enclosed space production areas. </a:t>
            </a:r>
            <a:r>
              <a:rPr lang="en-US" i="0" dirty="0" smtClean="0"/>
              <a:t>Use some specific</a:t>
            </a:r>
            <a:r>
              <a:rPr lang="en-US" i="0" baseline="0" dirty="0" smtClean="0"/>
              <a:t> examples of work activities for the crop or activity you are teaching.</a:t>
            </a:r>
          </a:p>
          <a:p>
            <a:pPr marL="228600" lvl="0" indent="-228600">
              <a:buFont typeface="+mj-lt"/>
              <a:buAutoNum type="arabicPeriod"/>
            </a:pPr>
            <a:r>
              <a:rPr lang="en-US" i="0" baseline="0" dirty="0" smtClean="0"/>
              <a:t>The WPS does not establish a minimum age for agricultural workers who enter the treated area after the restricted-entry interval expires (i.e., that are not early-entry workers).</a:t>
            </a:r>
            <a:endParaRPr lang="es-ES" i="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44072669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latin typeface="+mn-lt"/>
              </a:rPr>
              <a:t>Information required to be covered: </a:t>
            </a:r>
          </a:p>
          <a:p>
            <a:pPr marL="228600" indent="-228600">
              <a:buFont typeface="+mj-lt"/>
              <a:buAutoNum type="arabicPeriod"/>
            </a:pPr>
            <a:r>
              <a:rPr lang="en-US" dirty="0" smtClean="0">
                <a:effectLst/>
                <a:latin typeface="+mn-lt"/>
              </a:rPr>
              <a:t>It is the employer’s responsibility to make sure that handlers who will use pesticides that require respiratory protection receive a medical evaluation, respirator use and maintenance training, and respirator fit testing – at no cost to the handler – before the handler uses the label-required respirators. </a:t>
            </a:r>
          </a:p>
          <a:p>
            <a:pPr marL="228600" indent="-228600">
              <a:buFont typeface="+mj-lt"/>
              <a:buAutoNum type="arabicPeriod"/>
            </a:pPr>
            <a:endParaRPr lang="en-US" dirty="0" smtClean="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latin typeface="+mn-lt"/>
              </a:rPr>
              <a:t>Notes for trainers of </a:t>
            </a:r>
            <a:r>
              <a:rPr lang="en-US" altLang="es-MX" sz="1200" b="1" baseline="0" noProof="0" dirty="0" smtClean="0">
                <a:latin typeface="+mn-lt"/>
              </a:rPr>
              <a:t>pesticide h</a:t>
            </a:r>
            <a:r>
              <a:rPr lang="en-US" altLang="es-MX" sz="1200" b="1" noProof="0" dirty="0" smtClean="0">
                <a:latin typeface="+mn-lt"/>
              </a:rPr>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effectLst/>
                <a:latin typeface="+mn-lt"/>
              </a:rPr>
              <a:t>It is the trainer’s responsibility to inform all handlers that the employer must fulfill these requirements before the</a:t>
            </a:r>
            <a:r>
              <a:rPr lang="en-US" baseline="0" dirty="0" smtClean="0">
                <a:effectLst/>
                <a:latin typeface="+mn-lt"/>
              </a:rPr>
              <a:t> handler</a:t>
            </a:r>
            <a:r>
              <a:rPr lang="en-US" dirty="0" smtClean="0">
                <a:effectLst/>
                <a:latin typeface="+mn-lt"/>
              </a:rPr>
              <a:t> works with a pesticide that requires respiratory protection.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effectLst/>
                <a:latin typeface="+mn-lt"/>
              </a:rPr>
              <a:t>Each of the elements of the respiratory protection program must be documented</a:t>
            </a:r>
            <a:r>
              <a:rPr lang="en-US" baseline="0" dirty="0" smtClean="0">
                <a:effectLst/>
                <a:latin typeface="+mn-lt"/>
              </a:rPr>
              <a:t> by the employer.</a:t>
            </a:r>
            <a:endParaRPr lang="en-US" dirty="0">
              <a:effectLst/>
              <a:latin typeface="Helvetica" charset="0"/>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150</a:t>
            </a:fld>
            <a:endParaRPr lang="en-US" dirty="0"/>
          </a:p>
        </p:txBody>
      </p:sp>
    </p:spTree>
    <p:extLst>
      <p:ext uri="{BB962C8B-B14F-4D97-AF65-F5344CB8AC3E}">
        <p14:creationId xmlns:p14="http://schemas.microsoft.com/office/powerpoint/2010/main" val="47764448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If a pesticide label requires the pesticide handler to wear a respirator, the employer must make sure that the handler is healthy enough to use the respirator without suffering adverse health effects. This is achieved through medical evaluation </a:t>
            </a:r>
            <a:r>
              <a:rPr lang="en-US" sz="1200" u="sng" kern="1200" dirty="0" smtClean="0">
                <a:solidFill>
                  <a:schemeClr val="tx1"/>
                </a:solidFill>
                <a:effectLst/>
                <a:latin typeface="+mn-lt"/>
                <a:ea typeface="+mn-ea"/>
                <a:cs typeface="+mn-cs"/>
              </a:rPr>
              <a:t>before</a:t>
            </a:r>
            <a:r>
              <a:rPr lang="en-US" sz="1200" kern="1200" dirty="0" smtClean="0">
                <a:solidFill>
                  <a:schemeClr val="tx1"/>
                </a:solidFill>
                <a:effectLst/>
                <a:latin typeface="+mn-lt"/>
                <a:ea typeface="+mn-ea"/>
                <a:cs typeface="+mn-cs"/>
              </a:rPr>
              <a:t> the handler is allowed to use the respirator. </a:t>
            </a:r>
          </a:p>
          <a:p>
            <a:pPr marL="228600" indent="-228600">
              <a:buFont typeface="+mj-lt"/>
              <a:buAutoNum type="arabicPeriod"/>
            </a:pPr>
            <a:r>
              <a:rPr lang="en-US" sz="1200" kern="1200" dirty="0" smtClean="0">
                <a:solidFill>
                  <a:schemeClr val="tx1"/>
                </a:solidFill>
                <a:effectLst/>
                <a:latin typeface="+mn-lt"/>
                <a:ea typeface="+mn-ea"/>
                <a:cs typeface="+mn-cs"/>
              </a:rPr>
              <a:t>During the medical evaluation, the pesticide handler will</a:t>
            </a:r>
            <a:r>
              <a:rPr lang="en-US" sz="1200" kern="1200" baseline="0" dirty="0" smtClean="0">
                <a:solidFill>
                  <a:schemeClr val="tx1"/>
                </a:solidFill>
                <a:effectLst/>
                <a:latin typeface="+mn-lt"/>
                <a:ea typeface="+mn-ea"/>
                <a:cs typeface="+mn-cs"/>
              </a:rPr>
              <a:t> probably</a:t>
            </a:r>
            <a:r>
              <a:rPr lang="en-US" sz="1200" kern="1200" dirty="0" smtClean="0">
                <a:solidFill>
                  <a:schemeClr val="tx1"/>
                </a:solidFill>
                <a:effectLst/>
                <a:latin typeface="+mn-lt"/>
                <a:ea typeface="+mn-ea"/>
                <a:cs typeface="+mn-cs"/>
              </a:rPr>
              <a:t> complete a confidential medical history questionnaire. Based on the handler’s responses to the questionnaire, a physician or medical professional may require that the handler schedules a follow-up visit or provide additional information to determine if they are physically able to use that type of respirator.</a:t>
            </a:r>
          </a:p>
          <a:p>
            <a:pPr marL="228600" indent="-228600">
              <a:buFont typeface="+mj-lt"/>
              <a:buAutoNum type="arabicPeriod"/>
            </a:pPr>
            <a:r>
              <a:rPr lang="en-US" sz="1200" kern="1200" dirty="0" smtClean="0">
                <a:solidFill>
                  <a:schemeClr val="tx1"/>
                </a:solidFill>
                <a:effectLst/>
                <a:latin typeface="+mn-lt"/>
                <a:ea typeface="+mn-ea"/>
                <a:cs typeface="+mn-cs"/>
              </a:rPr>
              <a:t>Repeat medical evaluations are not usually required every year, but only if there is a change in the conditions of how the respirator is used or in the health status of the handler. Also,</a:t>
            </a:r>
            <a:r>
              <a:rPr lang="en-US" sz="1200" kern="1200" baseline="0" dirty="0" smtClean="0">
                <a:solidFill>
                  <a:schemeClr val="tx1"/>
                </a:solidFill>
                <a:effectLst/>
                <a:latin typeface="+mn-lt"/>
                <a:ea typeface="+mn-ea"/>
                <a:cs typeface="+mn-cs"/>
              </a:rPr>
              <a:t> the medical clearance form from the medical professional may include a time limit.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151</a:t>
            </a:fld>
            <a:endParaRPr lang="en-US" dirty="0"/>
          </a:p>
        </p:txBody>
      </p:sp>
    </p:spTree>
    <p:extLst>
      <p:ext uri="{BB962C8B-B14F-4D97-AF65-F5344CB8AC3E}">
        <p14:creationId xmlns:p14="http://schemas.microsoft.com/office/powerpoint/2010/main" val="92702945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The respirator must fit properly for it to provide the protection.</a:t>
            </a:r>
          </a:p>
          <a:p>
            <a:pPr marL="228600" indent="-228600">
              <a:buFont typeface="+mj-lt"/>
              <a:buAutoNum type="arabicPeriod"/>
            </a:pPr>
            <a:r>
              <a:rPr lang="en-US" sz="1200" kern="1200" dirty="0" smtClean="0">
                <a:solidFill>
                  <a:schemeClr val="tx1"/>
                </a:solidFill>
                <a:effectLst/>
                <a:latin typeface="+mn-lt"/>
                <a:ea typeface="+mn-ea"/>
                <a:cs typeface="+mn-cs"/>
              </a:rPr>
              <a:t>If the handler is given medical clearance, the employer must make sure that the respirators that he or she will use fits properly. The respirator must be fit tested before the handler</a:t>
            </a:r>
            <a:r>
              <a:rPr lang="en-US" sz="1200" kern="1200" baseline="0" dirty="0" smtClean="0">
                <a:solidFill>
                  <a:schemeClr val="tx1"/>
                </a:solidFill>
                <a:effectLst/>
                <a:latin typeface="+mn-lt"/>
                <a:ea typeface="+mn-ea"/>
                <a:cs typeface="+mn-cs"/>
              </a:rPr>
              <a:t> uses the respirator and at least annually after that.</a:t>
            </a:r>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Respirator fit tests must</a:t>
            </a:r>
            <a:r>
              <a:rPr lang="en-US" sz="1200" kern="1200" baseline="0" dirty="0" smtClean="0">
                <a:solidFill>
                  <a:schemeClr val="tx1"/>
                </a:solidFill>
                <a:effectLst/>
                <a:latin typeface="+mn-lt"/>
                <a:ea typeface="+mn-ea"/>
                <a:cs typeface="+mn-cs"/>
              </a:rPr>
              <a:t> be repeated if: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The respirator the handler is using changes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There have</a:t>
            </a:r>
            <a:r>
              <a:rPr lang="en-US" sz="1200" kern="1200" baseline="0" dirty="0" smtClean="0">
                <a:solidFill>
                  <a:schemeClr val="tx1"/>
                </a:solidFill>
                <a:effectLst/>
                <a:latin typeface="+mn-lt"/>
                <a:ea typeface="+mn-ea"/>
                <a:cs typeface="+mn-cs"/>
              </a:rPr>
              <a:t> been significant changes to the size and/or shape of the handlers face, which might impact the fit of a respirator. Some of these changes might include:</a:t>
            </a:r>
          </a:p>
          <a:p>
            <a:pPr marL="1143000" lvl="2" indent="-228600">
              <a:buFont typeface="Arial" panose="020B0604020202020204" pitchFamily="34" charset="0"/>
              <a:buChar char="•"/>
            </a:pPr>
            <a:r>
              <a:rPr lang="en-US" sz="1200" kern="1200" baseline="0" dirty="0" smtClean="0">
                <a:solidFill>
                  <a:schemeClr val="tx1"/>
                </a:solidFill>
                <a:effectLst/>
                <a:latin typeface="+mn-lt"/>
                <a:ea typeface="+mn-ea"/>
                <a:cs typeface="+mn-cs"/>
              </a:rPr>
              <a:t>Weight loss or gain of 20+ pounds</a:t>
            </a:r>
          </a:p>
          <a:p>
            <a:pPr marL="1143000" lvl="2" indent="-228600">
              <a:buFont typeface="Arial" panose="020B0604020202020204" pitchFamily="34" charset="0"/>
              <a:buChar char="•"/>
            </a:pPr>
            <a:r>
              <a:rPr lang="en-US" sz="1200" kern="1200" baseline="0" dirty="0" smtClean="0">
                <a:solidFill>
                  <a:schemeClr val="tx1"/>
                </a:solidFill>
                <a:effectLst/>
                <a:latin typeface="+mn-lt"/>
                <a:ea typeface="+mn-ea"/>
                <a:cs typeface="+mn-cs"/>
              </a:rPr>
              <a:t>Dental surgery</a:t>
            </a:r>
          </a:p>
          <a:p>
            <a:pPr marL="1143000" lvl="2" indent="-228600">
              <a:buFont typeface="Arial" panose="020B0604020202020204" pitchFamily="34" charset="0"/>
              <a:buChar char="•"/>
            </a:pPr>
            <a:r>
              <a:rPr lang="en-US" sz="1200" kern="1200" baseline="0" dirty="0" smtClean="0">
                <a:solidFill>
                  <a:schemeClr val="tx1"/>
                </a:solidFill>
                <a:effectLst/>
                <a:latin typeface="+mn-lt"/>
                <a:ea typeface="+mn-ea"/>
                <a:cs typeface="+mn-cs"/>
              </a:rPr>
              <a:t>Significant injury to the jaw</a:t>
            </a:r>
          </a:p>
          <a:p>
            <a:pPr marL="228600" lvl="0" indent="-228600">
              <a:buFont typeface="+mj-lt"/>
              <a:buAutoNum type="arabicPeriod"/>
            </a:pPr>
            <a:r>
              <a:rPr lang="en-US" sz="1200" kern="1200" baseline="0" dirty="0" smtClean="0">
                <a:solidFill>
                  <a:schemeClr val="tx1"/>
                </a:solidFill>
                <a:effectLst/>
                <a:latin typeface="+mn-lt"/>
                <a:ea typeface="+mn-ea"/>
                <a:cs typeface="+mn-cs"/>
              </a:rPr>
              <a:t>It’s also important to note that facial hair interferes with the seal of a tight fitting respirator. If the handler chooses not to shave, they either cannot perform tasks that require a respirator or they must wear a loose fitting respirator (like a Powered Air Purifying Respirator/PAPR).</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152</a:t>
            </a:fld>
            <a:endParaRPr lang="en-US" dirty="0"/>
          </a:p>
        </p:txBody>
      </p:sp>
    </p:spTree>
    <p:extLst>
      <p:ext uri="{BB962C8B-B14F-4D97-AF65-F5344CB8AC3E}">
        <p14:creationId xmlns:p14="http://schemas.microsoft.com/office/powerpoint/2010/main" val="27667281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Each medically-cleared handler must also receive training before using the respirator and at least annually after that on how to properly use, store, and care for their respirators. </a:t>
            </a:r>
          </a:p>
          <a:p>
            <a:pPr marL="228600" indent="-228600">
              <a:buFont typeface="+mj-lt"/>
              <a:buAutoNum type="arabicPeriod"/>
            </a:pPr>
            <a:r>
              <a:rPr lang="en-US" sz="1200" kern="1200" dirty="0" smtClean="0">
                <a:solidFill>
                  <a:schemeClr val="tx1"/>
                </a:solidFill>
                <a:effectLst/>
                <a:latin typeface="+mn-lt"/>
                <a:ea typeface="+mn-ea"/>
                <a:cs typeface="+mn-cs"/>
              </a:rPr>
              <a:t>The handler must be re-trained if they do not demonstrate proper use or maintenance of their equipment.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17A8D3B-8073-F647-89F8-2555B1CABB06}" type="slidenum">
              <a:rPr lang="en-US" smtClean="0"/>
              <a:t>153</a:t>
            </a:fld>
            <a:endParaRPr lang="en-US" dirty="0"/>
          </a:p>
        </p:txBody>
      </p:sp>
    </p:spTree>
    <p:extLst>
      <p:ext uri="{BB962C8B-B14F-4D97-AF65-F5344CB8AC3E}">
        <p14:creationId xmlns:p14="http://schemas.microsoft.com/office/powerpoint/2010/main" val="108207986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After the pesticide handler has selected the PPE listed on the pesticide label, it is time to check the PPE to make sure that it is in good condition and safe to use before putting it on. It is the employer’s responsibility to ensure the PPE is in good condition but it is likely the handler will be the one doing this.</a:t>
            </a:r>
          </a:p>
          <a:p>
            <a:pPr marL="228600" indent="-228600">
              <a:buFont typeface="+mj-lt"/>
              <a:buAutoNum type="arabicPeriod"/>
            </a:pPr>
            <a:r>
              <a:rPr lang="en-US" sz="1200" kern="1200" dirty="0" smtClean="0">
                <a:solidFill>
                  <a:schemeClr val="tx1"/>
                </a:solidFill>
                <a:effectLst/>
                <a:latin typeface="+mn-lt"/>
                <a:ea typeface="+mn-ea"/>
                <a:cs typeface="+mn-cs"/>
              </a:rPr>
              <a:t>Pesticide handlers should also inspect PPE when cleaning it at the end of the handling task so that employers can replace or repair any damaged equipment.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154</a:t>
            </a:fld>
            <a:endParaRPr lang="en-US" dirty="0"/>
          </a:p>
        </p:txBody>
      </p:sp>
    </p:spTree>
    <p:extLst>
      <p:ext uri="{BB962C8B-B14F-4D97-AF65-F5344CB8AC3E}">
        <p14:creationId xmlns:p14="http://schemas.microsoft.com/office/powerpoint/2010/main" val="385073427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lvl="0" indent="-228600">
              <a:buFont typeface="+mj-lt"/>
              <a:buAutoNum type="arabicPeriod"/>
            </a:pPr>
            <a:r>
              <a:rPr lang="en-US" sz="1200" kern="1200" dirty="0" smtClean="0">
                <a:solidFill>
                  <a:schemeClr val="tx1"/>
                </a:solidFill>
                <a:effectLst/>
                <a:latin typeface="+mn-lt"/>
                <a:ea typeface="+mn-ea"/>
                <a:cs typeface="+mn-cs"/>
              </a:rPr>
              <a:t>Inspect boots or chemical-resistant shoe coverings for holes, tears, or weak spots.  </a:t>
            </a:r>
          </a:p>
          <a:p>
            <a:pPr marL="228600" lvl="0" indent="-228600">
              <a:buFont typeface="+mj-lt"/>
              <a:buAutoNum type="arabicPeriod"/>
            </a:pPr>
            <a:r>
              <a:rPr lang="en-US" sz="1200" kern="1200" dirty="0" smtClean="0">
                <a:solidFill>
                  <a:schemeClr val="tx1"/>
                </a:solidFill>
                <a:effectLst/>
                <a:latin typeface="+mn-lt"/>
                <a:ea typeface="+mn-ea"/>
                <a:cs typeface="+mn-cs"/>
              </a:rPr>
              <a:t>Inspect re-usable gloves for damage, such as holes, cracks, tears, areas that have become bubbled or spongy, and any discoloration. </a:t>
            </a:r>
          </a:p>
          <a:p>
            <a:pPr marL="228600" lvl="0" indent="-228600">
              <a:buFont typeface="+mj-lt"/>
              <a:buAutoNum type="arabicPeriod"/>
            </a:pPr>
            <a:r>
              <a:rPr lang="en-US" sz="1200" kern="1200" dirty="0" smtClean="0">
                <a:solidFill>
                  <a:schemeClr val="tx1"/>
                </a:solidFill>
                <a:effectLst/>
                <a:latin typeface="+mn-lt"/>
                <a:ea typeface="+mn-ea"/>
                <a:cs typeface="+mn-cs"/>
              </a:rPr>
              <a:t>Check coveralls and chemical-resistant suits for rips, tears, holes or separation along seams and zippers.</a:t>
            </a:r>
          </a:p>
          <a:p>
            <a:pPr marL="228600" lvl="0" indent="-228600">
              <a:buFont typeface="+mj-lt"/>
              <a:buAutoNum type="arabicPeriod"/>
            </a:pPr>
            <a:r>
              <a:rPr lang="en-US" sz="1200" kern="1200" dirty="0" smtClean="0">
                <a:solidFill>
                  <a:schemeClr val="tx1"/>
                </a:solidFill>
                <a:effectLst/>
                <a:latin typeface="+mn-lt"/>
                <a:ea typeface="+mn-ea"/>
                <a:cs typeface="+mn-cs"/>
              </a:rPr>
              <a:t>Make sure that the coveralls or chemical-resistant suit that you will use is the correct size so that it will offer you optimal protection and doesn’t interfere with movement.    </a:t>
            </a:r>
          </a:p>
          <a:p>
            <a:pPr marL="228600" lvl="0" indent="-228600">
              <a:buFont typeface="+mj-lt"/>
              <a:buAutoNum type="arabicPeriod"/>
            </a:pPr>
            <a:r>
              <a:rPr lang="en-US" sz="1200" kern="1200" dirty="0" smtClean="0">
                <a:solidFill>
                  <a:schemeClr val="tx1"/>
                </a:solidFill>
                <a:effectLst/>
                <a:latin typeface="+mn-lt"/>
                <a:ea typeface="+mn-ea"/>
                <a:cs typeface="+mn-cs"/>
              </a:rPr>
              <a:t>Check apron material for holes or damage. Make sure that apron strings are in good condition and enable you </a:t>
            </a:r>
            <a:r>
              <a:rPr lang="en-US" sz="1200" u="none" kern="1200" dirty="0" smtClean="0">
                <a:solidFill>
                  <a:schemeClr val="tx1"/>
                </a:solidFill>
                <a:effectLst/>
                <a:latin typeface="+mn-lt"/>
                <a:ea typeface="+mn-ea"/>
                <a:cs typeface="+mn-cs"/>
              </a:rPr>
              <a:t>to </a:t>
            </a:r>
            <a:r>
              <a:rPr lang="en-US" sz="1200" kern="1200" dirty="0" smtClean="0">
                <a:solidFill>
                  <a:schemeClr val="tx1"/>
                </a:solidFill>
                <a:effectLst/>
                <a:latin typeface="+mn-lt"/>
                <a:ea typeface="+mn-ea"/>
                <a:cs typeface="+mn-cs"/>
              </a:rPr>
              <a:t>wear the apron securely.</a:t>
            </a:r>
          </a:p>
          <a:p>
            <a:pPr marL="228600" lvl="0" indent="-228600">
              <a:buFont typeface="+mj-lt"/>
              <a:buAutoNum type="arabicPeriod"/>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a:t>
            </a:r>
            <a:r>
              <a:rPr lang="en-US" altLang="es-MX" sz="1200" b="1" baseline="0" noProof="0" dirty="0" smtClean="0"/>
              <a:t>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See </a:t>
            </a:r>
            <a:r>
              <a:rPr lang="en-US" sz="1200" b="0" kern="1200" dirty="0" smtClean="0">
                <a:solidFill>
                  <a:schemeClr val="tx1"/>
                </a:solidFill>
                <a:effectLst/>
                <a:latin typeface="+mn-lt"/>
                <a:ea typeface="+mn-ea"/>
                <a:cs typeface="+mn-cs"/>
              </a:rPr>
              <a:t>handout:</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Section 11. Personal Protective Equipment Inspection Checklist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155</a:t>
            </a:fld>
            <a:endParaRPr lang="en-US" dirty="0"/>
          </a:p>
        </p:txBody>
      </p:sp>
    </p:spTree>
    <p:extLst>
      <p:ext uri="{BB962C8B-B14F-4D97-AF65-F5344CB8AC3E}">
        <p14:creationId xmlns:p14="http://schemas.microsoft.com/office/powerpoint/2010/main" val="32705501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lvl="0" indent="-228600">
              <a:buFont typeface="+mj-lt"/>
              <a:buAutoNum type="arabicPeriod"/>
            </a:pPr>
            <a:r>
              <a:rPr lang="en-US" sz="1200" kern="1200" dirty="0" smtClean="0">
                <a:solidFill>
                  <a:schemeClr val="tx1"/>
                </a:solidFill>
                <a:effectLst/>
                <a:latin typeface="+mn-lt"/>
                <a:ea typeface="+mn-ea"/>
                <a:cs typeface="+mn-cs"/>
              </a:rPr>
              <a:t>Inspect protective eyewear for scratched or cracked lenses and replace if needed.</a:t>
            </a:r>
          </a:p>
          <a:p>
            <a:pPr marL="228600" lvl="0" indent="-228600">
              <a:buFont typeface="+mj-lt"/>
              <a:buAutoNum type="arabicPeriod"/>
            </a:pPr>
            <a:r>
              <a:rPr lang="en-US" sz="1200" kern="1200" dirty="0" smtClean="0">
                <a:solidFill>
                  <a:schemeClr val="tx1"/>
                </a:solidFill>
                <a:effectLst/>
                <a:latin typeface="+mn-lt"/>
                <a:ea typeface="+mn-ea"/>
                <a:cs typeface="+mn-cs"/>
              </a:rPr>
              <a:t>If you will use goggles, check the elastic parts for fraying, tears, wear, or loss of elasticity and replace if it is worn.</a:t>
            </a:r>
          </a:p>
          <a:p>
            <a:pPr marL="228600" lvl="0" indent="-228600">
              <a:buFont typeface="+mj-lt"/>
              <a:buAutoNum type="arabicPeriod"/>
            </a:pPr>
            <a:r>
              <a:rPr lang="en-US" sz="1200" kern="1200" dirty="0" smtClean="0">
                <a:solidFill>
                  <a:schemeClr val="tx1"/>
                </a:solidFill>
                <a:effectLst/>
                <a:latin typeface="+mn-lt"/>
                <a:ea typeface="+mn-ea"/>
                <a:cs typeface="+mn-cs"/>
              </a:rPr>
              <a:t>If you will use overhead protection, check the protective headwear for cracks, holes, and worn adjustable fittings.</a:t>
            </a:r>
          </a:p>
          <a:p>
            <a:pPr marL="228600" lvl="0" indent="-228600">
              <a:buFont typeface="+mj-lt"/>
              <a:buAutoNum type="arabicPeriod"/>
            </a:pPr>
            <a:r>
              <a:rPr lang="en-US" sz="1200" kern="1200" dirty="0" smtClean="0">
                <a:solidFill>
                  <a:schemeClr val="tx1"/>
                </a:solidFill>
                <a:effectLst/>
                <a:latin typeface="+mn-lt"/>
                <a:ea typeface="+mn-ea"/>
                <a:cs typeface="+mn-cs"/>
              </a:rPr>
              <a:t>Faceshields and protective headgear often have adjustable fittings for a secure fit and to prevent them from slipping or falling off. Inspect these fittings to make sure that they are working properly.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156</a:t>
            </a:fld>
            <a:endParaRPr lang="en-US" dirty="0"/>
          </a:p>
        </p:txBody>
      </p:sp>
    </p:spTree>
    <p:extLst>
      <p:ext uri="{BB962C8B-B14F-4D97-AF65-F5344CB8AC3E}">
        <p14:creationId xmlns:p14="http://schemas.microsoft.com/office/powerpoint/2010/main" val="25691762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Even if a respirator seals and fits well, handlers can still be exposed if the filters, canisters, or cartridges are old or damaged. Pesticide handlers must remove and replace respirator filters, cartridges and gas- or vapor-removing canisters when any of the following situations</a:t>
            </a:r>
            <a:r>
              <a:rPr lang="en-US" sz="1200" kern="1200" baseline="0" dirty="0" smtClean="0">
                <a:solidFill>
                  <a:schemeClr val="tx1"/>
                </a:solidFill>
                <a:effectLst/>
                <a:latin typeface="+mn-lt"/>
                <a:ea typeface="+mn-ea"/>
                <a:cs typeface="+mn-cs"/>
              </a:rPr>
              <a:t> occur:</a:t>
            </a:r>
            <a:endParaRPr lang="en-US" sz="120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Breathing becomes difficult</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The filter is damaged or torn</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The handler detects a pesticide taste, smell or any type of irritation</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When required according to the respirator manufacturer’s recommendation or the pesticide label instructions, whichever is more frequent</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At the end of 8 hours of total use, if none of the above has occurred</a:t>
            </a:r>
          </a:p>
        </p:txBody>
      </p:sp>
      <p:sp>
        <p:nvSpPr>
          <p:cNvPr id="4" name="Slide Number Placeholder 3"/>
          <p:cNvSpPr>
            <a:spLocks noGrp="1"/>
          </p:cNvSpPr>
          <p:nvPr>
            <p:ph type="sldNum" sz="quarter" idx="10"/>
          </p:nvPr>
        </p:nvSpPr>
        <p:spPr/>
        <p:txBody>
          <a:bodyPr/>
          <a:lstStyle/>
          <a:p>
            <a:fld id="{C17A8D3B-8073-F647-89F8-2555B1CABB06}" type="slidenum">
              <a:rPr lang="en-US" smtClean="0"/>
              <a:t>157</a:t>
            </a:fld>
            <a:endParaRPr lang="en-US" dirty="0"/>
          </a:p>
        </p:txBody>
      </p:sp>
    </p:spTree>
    <p:extLst>
      <p:ext uri="{BB962C8B-B14F-4D97-AF65-F5344CB8AC3E}">
        <p14:creationId xmlns:p14="http://schemas.microsoft.com/office/powerpoint/2010/main" val="204500553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It is often the pesticide handler who inspects the personal protective equipment before each use and cleans the items at the end of the handling activity. However, </a:t>
            </a:r>
            <a:r>
              <a:rPr lang="en-US" sz="1200" b="0" kern="1200" dirty="0" smtClean="0">
                <a:solidFill>
                  <a:schemeClr val="tx1"/>
                </a:solidFill>
                <a:effectLst/>
                <a:latin typeface="+mn-lt"/>
                <a:ea typeface="+mn-ea"/>
                <a:cs typeface="+mn-cs"/>
              </a:rPr>
              <a:t>it is the employer’s responsibility to: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Provide and pay for all of the Personal Protective Equipment (PPE) listed on the label</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Make sure that employees are properly trained on the proper use and care of PPE and that they follow the instructions provided.</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Maintain all PPE and ensure that it is inspected for cracks, tears, holes, weak spots or damage before each day of use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Properly discard and replace any damaged and all disposable PPE. The employer must make contaminated PPE that cannot be properly cleaned unwearable.</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Ensure that re-usable PPE is properly cleaned, dried and stored. The employer can train the handlers on how to do this.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Provide a place away from pesticide storage areas for pesticide handlers to put on, remove and store PPE.</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Suggested Activity:</a:t>
            </a:r>
            <a:r>
              <a:rPr lang="en-US" sz="1200" b="1" kern="1200" baseline="0" dirty="0" smtClean="0">
                <a:solidFill>
                  <a:schemeClr val="tx1"/>
                </a:solidFill>
                <a:effectLst/>
                <a:latin typeface="+mn-lt"/>
                <a:ea typeface="+mn-ea"/>
                <a:cs typeface="+mn-cs"/>
              </a:rPr>
              <a:t> </a:t>
            </a:r>
          </a:p>
          <a:p>
            <a:pPr marL="228600" lvl="0" indent="-228600">
              <a:buFont typeface="+mj-lt"/>
              <a:buAutoNum type="arabicPeriod"/>
            </a:pPr>
            <a:r>
              <a:rPr lang="en-US" sz="1200" b="0" kern="1200" dirty="0" smtClean="0">
                <a:solidFill>
                  <a:schemeClr val="tx1"/>
                </a:solidFill>
                <a:effectLst/>
                <a:latin typeface="+mn-lt"/>
                <a:ea typeface="+mn-ea"/>
                <a:cs typeface="+mn-cs"/>
              </a:rPr>
              <a:t>Section 11. Activities for Personal Protective Equipment: </a:t>
            </a:r>
            <a:r>
              <a:rPr lang="en-US" sz="1200" kern="1200" baseline="0" dirty="0" smtClean="0">
                <a:solidFill>
                  <a:schemeClr val="tx1"/>
                </a:solidFill>
                <a:effectLst/>
                <a:latin typeface="+mn-lt"/>
                <a:ea typeface="+mn-ea"/>
                <a:cs typeface="+mn-cs"/>
              </a:rPr>
              <a:t>“Personal Protective Equipment (PPE) Decontamination”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158</a:t>
            </a:fld>
            <a:endParaRPr lang="en-US" dirty="0"/>
          </a:p>
        </p:txBody>
      </p:sp>
    </p:spTree>
    <p:extLst>
      <p:ext uri="{BB962C8B-B14F-4D97-AF65-F5344CB8AC3E}">
        <p14:creationId xmlns:p14="http://schemas.microsoft.com/office/powerpoint/2010/main" val="8624372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lvl="0" indent="-228600">
              <a:buFont typeface="+mj-lt"/>
              <a:buAutoNum type="arabicPeriod"/>
            </a:pPr>
            <a:r>
              <a:rPr lang="en-US" sz="1200" kern="1200" dirty="0" smtClean="0">
                <a:solidFill>
                  <a:schemeClr val="tx1"/>
                </a:solidFill>
                <a:effectLst/>
                <a:latin typeface="+mn-lt"/>
                <a:ea typeface="+mn-ea"/>
                <a:cs typeface="+mn-cs"/>
              </a:rPr>
              <a:t>Ground Application: Place pant legs over boots to prevent pesticides from entering the boots. Place sleeves over the gloves to prevent pesticides from entering the glove. </a:t>
            </a:r>
          </a:p>
          <a:p>
            <a:pPr marL="228600" lvl="0" indent="-228600">
              <a:buFont typeface="+mj-lt"/>
              <a:buAutoNum type="arabicPeriod"/>
            </a:pPr>
            <a:r>
              <a:rPr lang="en-US" sz="1200" kern="1200" dirty="0" smtClean="0">
                <a:solidFill>
                  <a:schemeClr val="tx1"/>
                </a:solidFill>
                <a:effectLst/>
                <a:latin typeface="+mn-lt"/>
                <a:ea typeface="+mn-ea"/>
                <a:cs typeface="+mn-cs"/>
              </a:rPr>
              <a:t>Overhead</a:t>
            </a:r>
            <a:r>
              <a:rPr lang="en-US" sz="1200" kern="1200" baseline="0" dirty="0" smtClean="0">
                <a:solidFill>
                  <a:schemeClr val="tx1"/>
                </a:solidFill>
                <a:effectLst/>
                <a:latin typeface="+mn-lt"/>
                <a:ea typeface="+mn-ea"/>
                <a:cs typeface="+mn-cs"/>
              </a:rPr>
              <a:t> Application: </a:t>
            </a:r>
            <a:r>
              <a:rPr lang="en-US" sz="1200" kern="1200" dirty="0" smtClean="0">
                <a:solidFill>
                  <a:schemeClr val="tx1"/>
                </a:solidFill>
                <a:effectLst/>
                <a:latin typeface="+mn-lt"/>
                <a:ea typeface="+mn-ea"/>
                <a:cs typeface="+mn-cs"/>
              </a:rPr>
              <a:t>Place pant legs over boots to prevent pesticides from entering the boots. Place gloves over the sleeves to prevent pesticides from entering the sleeves. </a:t>
            </a:r>
          </a:p>
          <a:p>
            <a:pPr marL="228600" indent="-228600">
              <a:buFont typeface="+mj-lt"/>
              <a:buAutoNum type="arabicPeriod"/>
            </a:pPr>
            <a:r>
              <a:rPr lang="en-US" sz="1200" u="none" kern="1200" dirty="0" smtClean="0">
                <a:solidFill>
                  <a:schemeClr val="tx1"/>
                </a:solidFill>
                <a:effectLst/>
                <a:latin typeface="+mn-lt"/>
                <a:ea typeface="+mn-ea"/>
                <a:cs typeface="+mn-cs"/>
              </a:rPr>
              <a:t>Coveralls with elastic at the wrist and ankle help assure there is no gap between the sleeve and glove, or between the pant leg and boot. </a:t>
            </a:r>
          </a:p>
          <a:p>
            <a:endParaRPr lang="en-US"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a:t>
            </a:r>
            <a:r>
              <a:rPr lang="en-US" altLang="es-MX" sz="1200" b="1" baseline="0" noProof="0" dirty="0" smtClean="0"/>
              <a:t>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Pesticide handlers may ask whether they should tuck their sleeves into their gloves or their gloves into their sleeves when applying pesticides. They may have the same question about their how to arrange their pant legs and boots.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A good way to present the correct arrangement is to mimic a ground application and an overhead pesticide application. Ask the handlers to think about these two scenarios and how they can best prevent the pesticide spray from entering and getting trapped in their boots or running down into their gloves or sleeves.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Suggested Activity:</a:t>
            </a:r>
            <a:r>
              <a:rPr lang="en-US" sz="1200" b="1" kern="1200" baseline="0" dirty="0" smtClean="0">
                <a:solidFill>
                  <a:schemeClr val="tx1"/>
                </a:solidFill>
                <a:effectLst/>
                <a:latin typeface="+mn-lt"/>
                <a:ea typeface="+mn-ea"/>
                <a:cs typeface="+mn-cs"/>
              </a:rPr>
              <a:t> </a:t>
            </a:r>
          </a:p>
          <a:p>
            <a:pPr marL="228600" lvl="0" indent="-228600">
              <a:buFont typeface="+mj-lt"/>
              <a:buAutoNum type="arabicPeriod"/>
            </a:pPr>
            <a:r>
              <a:rPr lang="en-US" sz="1200" b="0" kern="1200" dirty="0" smtClean="0">
                <a:solidFill>
                  <a:schemeClr val="tx1"/>
                </a:solidFill>
                <a:effectLst/>
                <a:latin typeface="+mn-lt"/>
                <a:ea typeface="+mn-ea"/>
                <a:cs typeface="+mn-cs"/>
              </a:rPr>
              <a:t>Section 11. Activities for Personal Protective Equipment: </a:t>
            </a:r>
            <a:r>
              <a:rPr lang="en-US" sz="1200" kern="1200" baseline="0" dirty="0" smtClean="0">
                <a:solidFill>
                  <a:schemeClr val="tx1"/>
                </a:solidFill>
                <a:effectLst/>
                <a:latin typeface="+mn-lt"/>
                <a:ea typeface="+mn-ea"/>
                <a:cs typeface="+mn-cs"/>
              </a:rPr>
              <a:t>“PPE Selection”</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159</a:t>
            </a:fld>
            <a:endParaRPr lang="en-US" dirty="0"/>
          </a:p>
        </p:txBody>
      </p:sp>
    </p:spTree>
    <p:extLst>
      <p:ext uri="{BB962C8B-B14F-4D97-AF65-F5344CB8AC3E}">
        <p14:creationId xmlns:p14="http://schemas.microsoft.com/office/powerpoint/2010/main" val="2211551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Handler means any person, including a self-employed person, who is employed by an agricultural employer or commercial pesticide handler employer and mixes, loads, and applies pesticides.</a:t>
            </a:r>
          </a:p>
          <a:p>
            <a:pPr marL="228600" indent="-228600">
              <a:buFont typeface="+mj-lt"/>
              <a:buAutoNum type="arabicPeriod"/>
            </a:pPr>
            <a:r>
              <a:rPr lang="en-US" sz="1200" kern="1200" dirty="0" smtClean="0">
                <a:solidFill>
                  <a:schemeClr val="tx1"/>
                </a:solidFill>
                <a:effectLst/>
                <a:latin typeface="+mn-lt"/>
                <a:ea typeface="+mn-ea"/>
                <a:cs typeface="+mn-cs"/>
              </a:rPr>
              <a:t>There are other handler activities, such as disposing of pesticides, rinsing containers, handling opened pesticide containers, acting as a flagger and conducting crop advising tasks during a restricted-entry interval, but the main ones are mixing, loading and applying pesticides</a:t>
            </a:r>
            <a:endParaRPr lang="en-US" dirty="0" smtClean="0"/>
          </a:p>
          <a:p>
            <a:pPr marL="228600" indent="-228600">
              <a:buFont typeface="+mj-lt"/>
              <a:buAutoNum type="arabicPeriod"/>
            </a:pPr>
            <a:r>
              <a:rPr lang="en-US" dirty="0" smtClean="0"/>
              <a:t>Handlers must be at least 18 years old.</a:t>
            </a:r>
          </a:p>
          <a:p>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58115032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Personal Protective Equipment, especially items made from non-breathable material, can increase the risk of heat stress when worn during pesticide handling and early entry work activities. Heat stress is a serious health condition and can even lead to death. </a:t>
            </a:r>
          </a:p>
          <a:p>
            <a:pPr marL="228600" indent="-228600">
              <a:buFont typeface="+mj-lt"/>
              <a:buAutoNum type="arabicPeriod"/>
            </a:pPr>
            <a:r>
              <a:rPr lang="en-US" sz="1200" i="0" kern="1200" dirty="0" smtClean="0">
                <a:solidFill>
                  <a:schemeClr val="tx1"/>
                </a:solidFill>
                <a:effectLst/>
                <a:latin typeface="+mn-lt"/>
                <a:ea typeface="+mn-ea"/>
                <a:cs typeface="+mn-cs"/>
              </a:rPr>
              <a:t>Early stages of heat stress symptoms include:</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Fatigue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Muscle weakness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Dizziness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Headache</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Nausea</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Heavy sweating</a:t>
            </a:r>
          </a:p>
          <a:p>
            <a:pPr marL="228600" indent="-228600">
              <a:buFont typeface="+mj-lt"/>
              <a:buAutoNum type="arabicPeriod"/>
            </a:pPr>
            <a:r>
              <a:rPr lang="en-US" sz="1200" i="0" kern="1200" dirty="0" smtClean="0">
                <a:solidFill>
                  <a:schemeClr val="tx1"/>
                </a:solidFill>
                <a:effectLst/>
                <a:latin typeface="+mn-lt"/>
                <a:ea typeface="+mn-ea"/>
                <a:cs typeface="+mn-cs"/>
              </a:rPr>
              <a:t>More severe stages of heat-related illness can include:</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Chills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Severe thirst and dry mouth</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Fainting</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Lack of sweat as heat stress progresses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Hot, dry, clammy skin</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Slurred speech</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Irrational behavior and confusion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If a handler is suffering from apparent heat stress (or worse) they should get medical attention if symptoms persist.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160</a:t>
            </a:fld>
            <a:endParaRPr lang="en-US" dirty="0"/>
          </a:p>
        </p:txBody>
      </p:sp>
    </p:spTree>
    <p:extLst>
      <p:ext uri="{BB962C8B-B14F-4D97-AF65-F5344CB8AC3E}">
        <p14:creationId xmlns:p14="http://schemas.microsoft.com/office/powerpoint/2010/main" val="22160965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Employers must take steps to prevent pesticide handlers from experiencing heat stress. Ways to reduce the risks include, providing plenty of cool drinking water and shade for pesticide handlers and altering their work hours. For example, summer applications can be scheduled in the cooler hours of the day or night and for shorter periods of time, especially when working with pesticides that require the most PPE.</a:t>
            </a:r>
          </a:p>
          <a:p>
            <a:pPr marL="228600" indent="-228600">
              <a:buFont typeface="+mj-lt"/>
              <a:buAutoNum type="arabicPeriod"/>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a:t>
            </a:r>
            <a:r>
              <a:rPr lang="en-US" altLang="es-MX" sz="1200" b="1" baseline="0" noProof="0" dirty="0" smtClean="0"/>
              <a:t>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noProof="0" dirty="0" smtClean="0"/>
              <a:t>This concludes </a:t>
            </a:r>
            <a:r>
              <a:rPr lang="en-US" dirty="0" smtClean="0"/>
              <a:t>Section 11: Personal Protective Equipment</a:t>
            </a:r>
            <a:r>
              <a:rPr lang="en-US" sz="1200" noProof="0" dirty="0" smtClean="0"/>
              <a:t>. Continue on to </a:t>
            </a:r>
            <a:r>
              <a:rPr lang="en-US" dirty="0" smtClean="0"/>
              <a:t>Section 12: </a:t>
            </a:r>
            <a:r>
              <a:rPr lang="en-US" altLang="en-US" dirty="0" smtClean="0"/>
              <a:t>Early Entry and Minimum Age for Early Entry Workers </a:t>
            </a:r>
            <a:r>
              <a:rPr lang="en-US" sz="1200" dirty="0" smtClean="0"/>
              <a:t>or return to the Table</a:t>
            </a:r>
            <a:r>
              <a:rPr lang="en-US" sz="1200" baseline="0" dirty="0" smtClean="0"/>
              <a:t> of Contents by clicking on the “Return to Table of Contents” in the bottom-right corner of this slide (when in presentation view only).</a:t>
            </a:r>
            <a:endParaRPr lang="en-US" sz="1200" dirty="0" smtClean="0"/>
          </a:p>
          <a:p>
            <a:pPr marL="228600" indent="-228600">
              <a:buFont typeface="+mj-lt"/>
              <a:buAutoNum type="arabicPeriod"/>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161</a:t>
            </a:fld>
            <a:endParaRPr lang="en-US" dirty="0"/>
          </a:p>
        </p:txBody>
      </p:sp>
    </p:spTree>
    <p:extLst>
      <p:ext uri="{BB962C8B-B14F-4D97-AF65-F5344CB8AC3E}">
        <p14:creationId xmlns:p14="http://schemas.microsoft.com/office/powerpoint/2010/main" val="45269955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This section </a:t>
            </a:r>
            <a:r>
              <a:rPr lang="en-US" sz="1200" b="1" baseline="0" dirty="0" smtClean="0"/>
              <a:t>contains information for early-entry workers only.</a:t>
            </a:r>
            <a:endParaRPr lang="en-US" sz="1200" b="1" dirty="0" smtClean="0"/>
          </a:p>
          <a:p>
            <a:pPr marL="228600" indent="-228600">
              <a:buFont typeface="+mj-lt"/>
              <a:buAutoNum type="arabicPeriod"/>
            </a:pPr>
            <a:r>
              <a:rPr lang="en-US" sz="1200" kern="1200" dirty="0" smtClean="0">
                <a:solidFill>
                  <a:schemeClr val="tx1"/>
                </a:solidFill>
                <a:effectLst/>
                <a:latin typeface="+mn-lt"/>
                <a:ea typeface="+mn-ea"/>
                <a:cs typeface="+mn-cs"/>
              </a:rPr>
              <a:t>Early-entry</a:t>
            </a:r>
            <a:r>
              <a:rPr lang="en-US" sz="1200" kern="1200" baseline="0" dirty="0" smtClean="0">
                <a:solidFill>
                  <a:schemeClr val="tx1"/>
                </a:solidFill>
                <a:effectLst/>
                <a:latin typeface="+mn-lt"/>
                <a:ea typeface="+mn-ea"/>
                <a:cs typeface="+mn-cs"/>
              </a:rPr>
              <a:t> workers</a:t>
            </a:r>
            <a:r>
              <a:rPr lang="en-US" sz="1200" kern="1200" dirty="0" smtClean="0">
                <a:solidFill>
                  <a:schemeClr val="tx1"/>
                </a:solidFill>
                <a:effectLst/>
                <a:latin typeface="+mn-lt"/>
                <a:ea typeface="+mn-ea"/>
                <a:cs typeface="+mn-cs"/>
              </a:rPr>
              <a:t> need to know that their employer must provide specific information (and protections) for workers who are directed to perform tasks in a treated area while under a restricted-entry interval.</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162</a:t>
            </a:fld>
            <a:endParaRPr lang="en-US" dirty="0"/>
          </a:p>
        </p:txBody>
      </p:sp>
    </p:spTree>
    <p:extLst>
      <p:ext uri="{BB962C8B-B14F-4D97-AF65-F5344CB8AC3E}">
        <p14:creationId xmlns:p14="http://schemas.microsoft.com/office/powerpoint/2010/main" val="9316173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dirty="0" smtClean="0"/>
              <a:t>If you are a worker and your employer needs you to enter a treated area while the restricted-entry interval (REI)</a:t>
            </a:r>
            <a:r>
              <a:rPr lang="en-US" baseline="0" dirty="0" smtClean="0"/>
              <a:t> </a:t>
            </a:r>
            <a:r>
              <a:rPr lang="en-US" dirty="0" smtClean="0"/>
              <a:t>is still in effect,</a:t>
            </a:r>
          </a:p>
          <a:p>
            <a:pPr marL="228600" lvl="0" indent="-228600">
              <a:buFont typeface="+mj-lt"/>
              <a:buAutoNum type="arabicPeriod"/>
            </a:pPr>
            <a:r>
              <a:rPr lang="en-US" dirty="0" smtClean="0"/>
              <a:t>You will have to be at least 18 years old at that time, and</a:t>
            </a:r>
          </a:p>
          <a:p>
            <a:pPr marL="228600" lvl="0" indent="-228600">
              <a:buFont typeface="+mj-lt"/>
              <a:buAutoNum type="arabicPeriod"/>
            </a:pPr>
            <a:r>
              <a:rPr lang="en-US" dirty="0" smtClean="0"/>
              <a:t>You must have had pesticide safety training.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Your employer must give you PPE and the information described on the next slide.</a:t>
            </a:r>
          </a:p>
          <a:p>
            <a:pPr marL="228600" lvl="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pPr/>
              <a:t>163</a:t>
            </a:fld>
            <a:endParaRPr lang="en-US" dirty="0"/>
          </a:p>
        </p:txBody>
      </p:sp>
    </p:spTree>
    <p:extLst>
      <p:ext uri="{BB962C8B-B14F-4D97-AF65-F5344CB8AC3E}">
        <p14:creationId xmlns:p14="http://schemas.microsoft.com/office/powerpoint/2010/main" val="176179617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lvl="0" indent="-228600">
              <a:buFont typeface="+mj-lt"/>
              <a:buAutoNum type="arabicPeriod"/>
            </a:pPr>
            <a:r>
              <a:rPr lang="en-US" dirty="0" smtClean="0"/>
              <a:t>Your employer must, before you enter the treated area, provide to you:</a:t>
            </a:r>
          </a:p>
          <a:p>
            <a:pPr marL="628650" lvl="1" indent="-171450">
              <a:buFont typeface="Arial" panose="020B0604020202020204" pitchFamily="34" charset="0"/>
              <a:buChar char="•"/>
            </a:pPr>
            <a:r>
              <a:rPr lang="en-US" dirty="0" smtClean="0"/>
              <a:t>The location of the early entry work to be done</a:t>
            </a:r>
          </a:p>
          <a:p>
            <a:pPr marL="628650" lvl="1" indent="-171450">
              <a:buFont typeface="Arial" panose="020B0604020202020204" pitchFamily="34" charset="0"/>
              <a:buChar char="•"/>
            </a:pPr>
            <a:r>
              <a:rPr lang="en-US" dirty="0" smtClean="0"/>
              <a:t>What pesticide(s) were applied</a:t>
            </a:r>
          </a:p>
          <a:p>
            <a:pPr marL="628650" lvl="1" indent="-171450">
              <a:buFont typeface="Arial" panose="020B0604020202020204" pitchFamily="34" charset="0"/>
              <a:buChar char="•"/>
            </a:pPr>
            <a:r>
              <a:rPr lang="en-US" dirty="0" smtClean="0"/>
              <a:t>REI start and end date and time</a:t>
            </a:r>
          </a:p>
          <a:p>
            <a:pPr marL="628650" lvl="1" indent="-171450">
              <a:buFont typeface="Arial" panose="020B0604020202020204" pitchFamily="34" charset="0"/>
              <a:buChar char="•"/>
            </a:pPr>
            <a:r>
              <a:rPr lang="en-US" dirty="0" smtClean="0"/>
              <a:t>The exception under which the WPS permits you to enter the area (for example, no contact, agricultural emergency, irrigation)</a:t>
            </a:r>
          </a:p>
          <a:p>
            <a:pPr marL="628650" lvl="1" indent="-171450">
              <a:buFont typeface="Arial" panose="020B0604020202020204" pitchFamily="34" charset="0"/>
              <a:buChar char="•"/>
            </a:pPr>
            <a:r>
              <a:rPr lang="en-US" dirty="0" smtClean="0"/>
              <a:t>Whether contact with treated surfaces is allowed</a:t>
            </a:r>
          </a:p>
          <a:p>
            <a:pPr marL="628650" lvl="1" indent="-171450">
              <a:buFont typeface="Arial" panose="020B0604020202020204" pitchFamily="34" charset="0"/>
              <a:buChar char="•"/>
            </a:pPr>
            <a:r>
              <a:rPr lang="en-US" dirty="0" smtClean="0"/>
              <a:t>How long you can work in the area</a:t>
            </a:r>
          </a:p>
          <a:p>
            <a:pPr marL="628650" lvl="1" indent="-171450">
              <a:buFont typeface="Arial" panose="020B0604020202020204" pitchFamily="34" charset="0"/>
              <a:buChar char="•"/>
            </a:pPr>
            <a:r>
              <a:rPr lang="en-US" dirty="0" smtClean="0"/>
              <a:t>Label required PPE </a:t>
            </a:r>
          </a:p>
          <a:p>
            <a:pPr marL="628650" lvl="1" indent="-171450">
              <a:buFont typeface="Arial" panose="020B0604020202020204" pitchFamily="34" charset="0"/>
              <a:buChar char="•"/>
            </a:pPr>
            <a:r>
              <a:rPr lang="en-US" dirty="0" smtClean="0"/>
              <a:t>Location of the decontamination supplies and the pesticide safety information</a:t>
            </a:r>
          </a:p>
          <a:p>
            <a:pPr marL="628650" lvl="1" indent="-171450">
              <a:buFont typeface="Arial" panose="020B0604020202020204" pitchFamily="34" charset="0"/>
              <a:buChar char="•"/>
            </a:pPr>
            <a:r>
              <a:rPr lang="en-US" dirty="0" smtClean="0"/>
              <a:t>Information from the pesticide label about the health hazards, precautions, first aid, and user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164</a:t>
            </a:fld>
            <a:endParaRPr lang="en-US" dirty="0"/>
          </a:p>
        </p:txBody>
      </p:sp>
    </p:spTree>
    <p:extLst>
      <p:ext uri="{BB962C8B-B14F-4D97-AF65-F5344CB8AC3E}">
        <p14:creationId xmlns:p14="http://schemas.microsoft.com/office/powerpoint/2010/main" val="49452229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lgn="l">
              <a:buFont typeface="+mj-lt"/>
              <a:buAutoNum type="arabicPeriod"/>
            </a:pPr>
            <a:r>
              <a:rPr lang="en-US" dirty="0" smtClean="0"/>
              <a:t>Your employer must provide this information and these protections before you start work in the area. </a:t>
            </a:r>
          </a:p>
          <a:p>
            <a:pPr algn="l"/>
            <a:endParaRPr lang="en-US"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noProof="0" dirty="0" smtClean="0"/>
              <a:t>This concludes </a:t>
            </a:r>
            <a:r>
              <a:rPr lang="en-US" dirty="0" smtClean="0"/>
              <a:t>Section 12: </a:t>
            </a:r>
            <a:r>
              <a:rPr lang="en-US" altLang="en-US" dirty="0" smtClean="0"/>
              <a:t>Early Entry and Minimum Age for Early Entry Workers</a:t>
            </a:r>
            <a:r>
              <a:rPr lang="en-US" sz="1200" noProof="0" dirty="0" smtClean="0"/>
              <a:t>. Continue on to acknowledgements </a:t>
            </a:r>
            <a:r>
              <a:rPr lang="en-US" sz="1200" dirty="0" smtClean="0"/>
              <a:t>or return to the Table</a:t>
            </a:r>
            <a:r>
              <a:rPr lang="en-US" sz="1200" baseline="0" dirty="0" smtClean="0"/>
              <a:t> of Contents by clicking on the “Return to Table of Contents” in the bottom-right corner of this slide (when in presentation view only).</a:t>
            </a:r>
            <a:endParaRPr lang="en-US" sz="1200" dirty="0" smtClean="0"/>
          </a:p>
          <a:p>
            <a:pPr algn="l"/>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165</a:t>
            </a:fld>
            <a:endParaRPr lang="en-US" dirty="0"/>
          </a:p>
        </p:txBody>
      </p:sp>
    </p:spTree>
    <p:extLst>
      <p:ext uri="{BB962C8B-B14F-4D97-AF65-F5344CB8AC3E}">
        <p14:creationId xmlns:p14="http://schemas.microsoft.com/office/powerpoint/2010/main" val="258029345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altLang="es-MX" sz="1100" b="1" dirty="0"/>
              <a:t>Notes for trainers:</a:t>
            </a:r>
          </a:p>
          <a:p>
            <a:pPr marL="216233" indent="-216233" defTabSz="864931">
              <a:buFont typeface="+mj-lt"/>
              <a:buAutoNum type="arabicPeriod"/>
              <a:defRPr/>
            </a:pPr>
            <a:r>
              <a:rPr lang="en-US" sz="1100" dirty="0"/>
              <a:t>This concludes </a:t>
            </a:r>
            <a:r>
              <a:rPr lang="en-US" dirty="0" smtClean="0"/>
              <a:t>this presentation.</a:t>
            </a:r>
          </a:p>
          <a:p>
            <a:pPr marL="216233" indent="-216233" defTabSz="864931">
              <a:buFont typeface="+mj-lt"/>
              <a:buAutoNum type="arabicPeriod"/>
              <a:defRPr/>
            </a:pPr>
            <a:endParaRPr lang="en-US" dirty="0" smtClean="0"/>
          </a:p>
          <a:p>
            <a:pPr marL="0" indent="0" defTabSz="864931">
              <a:buFont typeface="+mj-lt"/>
              <a:buNone/>
              <a:defRPr/>
            </a:pPr>
            <a:r>
              <a:rPr lang="en-US" smtClean="0"/>
              <a:t>Version</a:t>
            </a:r>
            <a:r>
              <a:rPr lang="en-US" baseline="0" smtClean="0"/>
              <a:t> Dated: May 5, 2017</a:t>
            </a:r>
            <a:endParaRPr lang="en-US"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166</a:t>
            </a:fld>
            <a:endParaRPr lang="en-US" dirty="0"/>
          </a:p>
        </p:txBody>
      </p:sp>
    </p:spTree>
    <p:extLst>
      <p:ext uri="{BB962C8B-B14F-4D97-AF65-F5344CB8AC3E}">
        <p14:creationId xmlns:p14="http://schemas.microsoft.com/office/powerpoint/2010/main" val="1539739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An early-entry worker is a worker who enters an area after a pesticide application is completed, but before the </a:t>
            </a:r>
            <a:r>
              <a:rPr lang="en-US" sz="1200" dirty="0" smtClean="0"/>
              <a:t>restricted-entry interval </a:t>
            </a:r>
            <a:r>
              <a:rPr lang="en-US" dirty="0" smtClean="0"/>
              <a:t>(REI) has expired.</a:t>
            </a:r>
          </a:p>
          <a:p>
            <a:pPr marL="228600" indent="-228600">
              <a:buFont typeface="+mj-lt"/>
              <a:buAutoNum type="arabicPeriod"/>
            </a:pPr>
            <a:r>
              <a:rPr lang="en-US" dirty="0" smtClean="0"/>
              <a:t>Early-entry</a:t>
            </a:r>
            <a:r>
              <a:rPr lang="en-US" baseline="0" dirty="0" smtClean="0"/>
              <a:t> workers must be at least 18 years old.</a:t>
            </a:r>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325315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The agricultural establishment owner’s immediate family members must follow label instructions when handling pesticides, but are exempt from most of the provisions of the Worker Protection Standard. </a:t>
            </a:r>
          </a:p>
          <a:p>
            <a:pPr marL="228600" indent="-228600">
              <a:buFont typeface="+mj-lt"/>
              <a:buAutoNum type="arabicPeriod"/>
            </a:pPr>
            <a:r>
              <a:rPr lang="en-US" dirty="0" smtClean="0"/>
              <a:t>Immediate family members include the agricultural</a:t>
            </a:r>
            <a:r>
              <a:rPr lang="en-US" baseline="0" dirty="0" smtClean="0"/>
              <a:t> establishment </a:t>
            </a:r>
            <a:r>
              <a:rPr lang="en-US" dirty="0" smtClean="0"/>
              <a:t>owner’s:</a:t>
            </a:r>
            <a:endParaRPr lang="es-ES" dirty="0" smtClean="0"/>
          </a:p>
          <a:p>
            <a:pPr marL="628650" lvl="1" indent="-171450">
              <a:buFont typeface="Arial" panose="020B0604020202020204" pitchFamily="34" charset="0"/>
              <a:buChar char="•"/>
            </a:pPr>
            <a:r>
              <a:rPr lang="en-US" dirty="0" smtClean="0"/>
              <a:t>Spouse, parents, children;</a:t>
            </a:r>
            <a:r>
              <a:rPr lang="en-US" baseline="0" dirty="0" smtClean="0"/>
              <a:t> </a:t>
            </a:r>
            <a:r>
              <a:rPr lang="en-US" dirty="0" smtClean="0"/>
              <a:t>Stepparents and stepchildren, foster parents and foster children;</a:t>
            </a:r>
            <a:r>
              <a:rPr lang="en-US" baseline="0" dirty="0" smtClean="0"/>
              <a:t> </a:t>
            </a:r>
            <a:r>
              <a:rPr lang="en-US" dirty="0" smtClean="0"/>
              <a:t>In-laws;</a:t>
            </a:r>
            <a:r>
              <a:rPr lang="en-US" baseline="0" dirty="0" smtClean="0"/>
              <a:t> </a:t>
            </a:r>
            <a:r>
              <a:rPr lang="en-US" dirty="0" smtClean="0"/>
              <a:t>Grandparents, grandchildren;</a:t>
            </a:r>
            <a:r>
              <a:rPr lang="en-US" baseline="0" dirty="0" smtClean="0"/>
              <a:t> </a:t>
            </a:r>
            <a:r>
              <a:rPr lang="en-US" dirty="0" smtClean="0"/>
              <a:t>Brothers and sisters;</a:t>
            </a:r>
            <a:r>
              <a:rPr lang="en-US" baseline="0" dirty="0" smtClean="0"/>
              <a:t> </a:t>
            </a:r>
            <a:r>
              <a:rPr lang="en-US" dirty="0" smtClean="0"/>
              <a:t>Aunts and uncles;</a:t>
            </a:r>
            <a:r>
              <a:rPr lang="en-US" baseline="0" dirty="0" smtClean="0"/>
              <a:t> </a:t>
            </a:r>
            <a:r>
              <a:rPr lang="en-US" dirty="0" smtClean="0"/>
              <a:t>Nieces and nephews and first cousins. </a:t>
            </a:r>
            <a:endParaRPr lang="en-US" dirty="0" smtClean="0">
              <a:solidFill>
                <a:srgbClr val="FF0000"/>
              </a:solidFill>
            </a:endParaRPr>
          </a:p>
          <a:p>
            <a:pPr marL="228600" indent="-228600">
              <a:buFont typeface="+mj-lt"/>
              <a:buAutoNum type="arabicPeriod"/>
            </a:pPr>
            <a:r>
              <a:rPr lang="en-US" dirty="0" smtClean="0">
                <a:solidFill>
                  <a:srgbClr val="FF0000"/>
                </a:solidFill>
              </a:rPr>
              <a:t>Explain that the owner</a:t>
            </a:r>
            <a:r>
              <a:rPr lang="en-US" dirty="0" smtClean="0"/>
              <a:t> of an agricultural establishment is </a:t>
            </a:r>
            <a:r>
              <a:rPr lang="en-US" dirty="0" smtClean="0">
                <a:solidFill>
                  <a:srgbClr val="FF0000"/>
                </a:solidFill>
              </a:rPr>
              <a:t>exempt </a:t>
            </a:r>
            <a:r>
              <a:rPr lang="en-US" dirty="0" smtClean="0"/>
              <a:t>from providing </a:t>
            </a:r>
            <a:r>
              <a:rPr lang="en-US" dirty="0" smtClean="0">
                <a:solidFill>
                  <a:srgbClr val="FF0000"/>
                </a:solidFill>
              </a:rPr>
              <a:t>most WPS protections </a:t>
            </a:r>
            <a:r>
              <a:rPr lang="en-US" dirty="0" smtClean="0"/>
              <a:t>to </a:t>
            </a:r>
            <a:r>
              <a:rPr lang="en-US" dirty="0" smtClean="0">
                <a:solidFill>
                  <a:srgbClr val="FF0000"/>
                </a:solidFill>
              </a:rPr>
              <a:t>himself</a:t>
            </a:r>
            <a:r>
              <a:rPr lang="en-US" dirty="0" smtClean="0"/>
              <a:t> and members of his </a:t>
            </a:r>
            <a:r>
              <a:rPr lang="en-US" dirty="0" smtClean="0">
                <a:solidFill>
                  <a:srgbClr val="FF0000"/>
                </a:solidFill>
              </a:rPr>
              <a:t>immediately family </a:t>
            </a:r>
            <a:r>
              <a:rPr lang="en-US" dirty="0" smtClean="0"/>
              <a:t>who are performing tasks related to production of agricultural plants on </a:t>
            </a:r>
            <a:r>
              <a:rPr lang="en-US" dirty="0" smtClean="0">
                <a:solidFill>
                  <a:srgbClr val="FF0000"/>
                </a:solidFill>
              </a:rPr>
              <a:t>their own </a:t>
            </a:r>
            <a:r>
              <a:rPr lang="en-US" dirty="0" smtClean="0"/>
              <a:t>establishment, including exemption from minimum age requirements for handler and early-entry workers. </a:t>
            </a:r>
          </a:p>
          <a:p>
            <a:pPr marL="228600" indent="-228600">
              <a:buFont typeface="+mj-lt"/>
              <a:buAutoNum type="arabicPeriod"/>
            </a:pPr>
            <a:r>
              <a:rPr lang="en-US" dirty="0" smtClean="0"/>
              <a:t>The owner of the agricultural establishment must </a:t>
            </a:r>
            <a:r>
              <a:rPr lang="en-US" dirty="0" smtClean="0">
                <a:solidFill>
                  <a:srgbClr val="FF0000"/>
                </a:solidFill>
              </a:rPr>
              <a:t>provide</a:t>
            </a:r>
            <a:r>
              <a:rPr lang="en-US" dirty="0" smtClean="0"/>
              <a:t> WPS </a:t>
            </a:r>
            <a:r>
              <a:rPr lang="en-US" dirty="0" smtClean="0">
                <a:solidFill>
                  <a:srgbClr val="FF0000"/>
                </a:solidFill>
              </a:rPr>
              <a:t>protections</a:t>
            </a:r>
            <a:r>
              <a:rPr lang="en-US" dirty="0" smtClean="0"/>
              <a:t> to all employed workers, handlers and other persons who are </a:t>
            </a:r>
            <a:r>
              <a:rPr lang="en-US" dirty="0" smtClean="0">
                <a:solidFill>
                  <a:srgbClr val="FF0000"/>
                </a:solidFill>
              </a:rPr>
              <a:t>not members </a:t>
            </a:r>
            <a:r>
              <a:rPr lang="en-US" dirty="0" smtClean="0"/>
              <a:t>of his immediate </a:t>
            </a:r>
            <a:r>
              <a:rPr lang="en-US" dirty="0" smtClean="0">
                <a:solidFill>
                  <a:srgbClr val="FF0000"/>
                </a:solidFill>
              </a:rPr>
              <a:t>family.</a:t>
            </a:r>
          </a:p>
          <a:p>
            <a:pPr marL="228600" indent="-228600">
              <a:buFont typeface="+mj-lt"/>
              <a:buAutoNum type="arabicPeriod"/>
            </a:pPr>
            <a:r>
              <a:rPr lang="en-US" dirty="0" smtClean="0">
                <a:solidFill>
                  <a:srgbClr val="FF0000"/>
                </a:solidFill>
              </a:rPr>
              <a:t>The owner and his family </a:t>
            </a:r>
            <a:r>
              <a:rPr lang="en-US" dirty="0" smtClean="0"/>
              <a:t>members </a:t>
            </a:r>
            <a:r>
              <a:rPr lang="en-US" b="0" dirty="0" smtClean="0">
                <a:solidFill>
                  <a:srgbClr val="FF0000"/>
                </a:solidFill>
              </a:rPr>
              <a:t>are not </a:t>
            </a:r>
            <a:r>
              <a:rPr lang="en-US" b="0" dirty="0" smtClean="0"/>
              <a:t>exempt from wearing the PPE listed on the label and from fit testing and medical evaluation if respiratory protection is used.</a:t>
            </a:r>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991738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Explain that </a:t>
            </a:r>
            <a:r>
              <a:rPr lang="en-US" sz="1200" b="0" kern="1200" dirty="0" smtClean="0">
                <a:solidFill>
                  <a:schemeClr val="tx1"/>
                </a:solidFill>
                <a:latin typeface="+mn-lt"/>
                <a:ea typeface="+mn-ea"/>
                <a:cs typeface="+mn-cs"/>
              </a:rPr>
              <a:t>the Worker Protection Standard </a:t>
            </a:r>
            <a:r>
              <a:rPr lang="en-US" sz="1200" kern="1200" dirty="0" smtClean="0">
                <a:solidFill>
                  <a:schemeClr val="tx1"/>
                </a:solidFill>
                <a:latin typeface="+mn-lt"/>
                <a:ea typeface="+mn-ea"/>
                <a:cs typeface="+mn-cs"/>
              </a:rPr>
              <a:t>has three major goals:</a:t>
            </a:r>
            <a:endParaRPr lang="es-E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latin typeface="+mn-lt"/>
                <a:ea typeface="+mn-ea"/>
                <a:cs typeface="+mn-cs"/>
              </a:rPr>
              <a:t>To provide information to agricultural workers and pesticide handlers so they</a:t>
            </a:r>
            <a:r>
              <a:rPr lang="en-US" sz="1200" kern="1200" baseline="0" dirty="0" smtClean="0">
                <a:solidFill>
                  <a:schemeClr val="tx1"/>
                </a:solidFill>
                <a:latin typeface="+mn-lt"/>
                <a:ea typeface="+mn-ea"/>
                <a:cs typeface="+mn-cs"/>
              </a:rPr>
              <a:t> are aware of potential exposure to pesticides and </a:t>
            </a:r>
            <a:r>
              <a:rPr lang="en-US" sz="1200" kern="1200" dirty="0" smtClean="0">
                <a:solidFill>
                  <a:schemeClr val="tx1"/>
                </a:solidFill>
                <a:latin typeface="+mn-lt"/>
                <a:ea typeface="+mn-ea"/>
                <a:cs typeface="+mn-cs"/>
              </a:rPr>
              <a:t>that can help them to avoid exposure.</a:t>
            </a:r>
            <a:endParaRPr lang="es-ES" sz="1200" kern="1200" dirty="0" smtClean="0">
              <a:solidFill>
                <a:schemeClr val="tx1"/>
              </a:solidFill>
              <a:latin typeface="+mn-lt"/>
              <a:ea typeface="+mn-ea"/>
              <a:cs typeface="+mn-cs"/>
            </a:endParaRPr>
          </a:p>
          <a:p>
            <a:pPr marL="685800" lvl="1" indent="-228600">
              <a:buFont typeface="Arial" panose="020B0604020202020204" pitchFamily="34" charset="0"/>
              <a:buChar char="•"/>
            </a:pPr>
            <a:r>
              <a:rPr lang="en-US" sz="1200" kern="1200" dirty="0" smtClean="0">
                <a:solidFill>
                  <a:schemeClr val="tx1"/>
                </a:solidFill>
                <a:latin typeface="+mn-lt"/>
                <a:ea typeface="+mn-ea"/>
                <a:cs typeface="+mn-cs"/>
              </a:rPr>
              <a:t>To protect agricultural employees from pesticide exposure while they are working.</a:t>
            </a:r>
            <a:endParaRPr lang="es-ES" sz="1200" kern="1200" dirty="0" smtClean="0">
              <a:solidFill>
                <a:schemeClr val="tx1"/>
              </a:solidFill>
              <a:latin typeface="+mn-lt"/>
              <a:ea typeface="+mn-ea"/>
              <a:cs typeface="+mn-cs"/>
            </a:endParaRPr>
          </a:p>
          <a:p>
            <a:pPr marL="685800" lvl="1" indent="-228600">
              <a:buFont typeface="Arial" panose="020B0604020202020204" pitchFamily="34" charset="0"/>
              <a:buChar char="•"/>
            </a:pPr>
            <a:r>
              <a:rPr lang="en-US" sz="1200" kern="1200" dirty="0" smtClean="0">
                <a:solidFill>
                  <a:schemeClr val="tx1"/>
                </a:solidFill>
                <a:latin typeface="+mn-lt"/>
                <a:ea typeface="+mn-ea"/>
                <a:cs typeface="+mn-cs"/>
              </a:rPr>
              <a:t>To mitigate or lessen the effects of any pesticide exposure that might occur. </a:t>
            </a:r>
            <a:endParaRPr lang="es-E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11171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EPA has approved this train the trainer material for workers and handlers in accordance with the 2015 WPS expanded training content (40 CFR 170).  The approval number is EPA WPS TTT W/H 00026.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Copyright</a:t>
            </a:r>
            <a:r>
              <a:rPr lang="en-US" baseline="0" dirty="0" smtClean="0"/>
              <a:t> and license conditions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Additional guidance about the applicable copyright is available at http://pesticideresources.org/AdoptedPERCPolicies.pdf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589023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smtClean="0">
                <a:solidFill>
                  <a:srgbClr val="FF0000"/>
                </a:solidFill>
                <a:latin typeface="+mn-lt"/>
                <a:ea typeface="+mn-ea"/>
                <a:cs typeface="+mn-cs"/>
              </a:rPr>
              <a:t>Goal 1: Explain that agricultural employers</a:t>
            </a:r>
            <a:r>
              <a:rPr lang="en-US" sz="1200" b="0" i="0" kern="1200" baseline="0" dirty="0" smtClean="0">
                <a:solidFill>
                  <a:srgbClr val="FF0000"/>
                </a:solidFill>
                <a:latin typeface="+mn-lt"/>
                <a:ea typeface="+mn-ea"/>
                <a:cs typeface="+mn-cs"/>
              </a:rPr>
              <a:t> must </a:t>
            </a:r>
            <a:r>
              <a:rPr lang="en-US" sz="1200" kern="1200" dirty="0" smtClean="0">
                <a:solidFill>
                  <a:schemeClr val="tx1"/>
                </a:solidFill>
                <a:latin typeface="+mn-lt"/>
                <a:ea typeface="+mn-ea"/>
                <a:cs typeface="+mn-cs"/>
              </a:rPr>
              <a:t>provide information to agricultural workers and pesticide handlers so they are aware of potential</a:t>
            </a:r>
            <a:r>
              <a:rPr lang="en-US" sz="1200" kern="1200" baseline="0" dirty="0" smtClean="0">
                <a:solidFill>
                  <a:schemeClr val="tx1"/>
                </a:solidFill>
                <a:latin typeface="+mn-lt"/>
                <a:ea typeface="+mn-ea"/>
                <a:cs typeface="+mn-cs"/>
              </a:rPr>
              <a:t> exposure pesticides and </a:t>
            </a:r>
            <a:r>
              <a:rPr lang="en-US" sz="1200" kern="1200" dirty="0" smtClean="0">
                <a:solidFill>
                  <a:schemeClr val="tx1"/>
                </a:solidFill>
                <a:latin typeface="+mn-lt"/>
                <a:ea typeface="+mn-ea"/>
                <a:cs typeface="+mn-cs"/>
              </a:rPr>
              <a:t>that can help them to avoid exposure.</a:t>
            </a:r>
            <a:endParaRPr lang="es-ES" sz="1200" kern="120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smtClean="0">
                <a:solidFill>
                  <a:schemeClr val="tx1"/>
                </a:solidFill>
                <a:latin typeface="+mn-lt"/>
                <a:ea typeface="+mn-ea"/>
                <a:cs typeface="+mn-cs"/>
              </a:rPr>
              <a:t>This is accomplished by providing:</a:t>
            </a:r>
          </a:p>
          <a:p>
            <a:pPr marL="628650" lvl="1" indent="-171450">
              <a:buFont typeface="Arial" panose="020B0604020202020204" pitchFamily="34" charset="0"/>
              <a:buChar char="•"/>
            </a:pPr>
            <a:r>
              <a:rPr lang="en-US" dirty="0" smtClean="0"/>
              <a:t>Agricultural workers must receive pesticide training before entering areas where pesticides have been applied or an REI has been in effect within the past 30 days.</a:t>
            </a:r>
            <a:r>
              <a:rPr lang="en-US" baseline="0" dirty="0" smtClean="0"/>
              <a:t> Pesticide handlers must receive pesticide training before conducting any handling task.</a:t>
            </a:r>
            <a:endParaRPr lang="en-US" dirty="0" smtClean="0"/>
          </a:p>
          <a:p>
            <a:pPr marL="628650" lvl="1" indent="-171450">
              <a:buFont typeface="Arial" panose="020B0604020202020204" pitchFamily="34" charset="0"/>
              <a:buChar char="•"/>
            </a:pPr>
            <a:r>
              <a:rPr lang="en-US" noProof="0" dirty="0" smtClean="0"/>
              <a:t>Annual</a:t>
            </a:r>
            <a:r>
              <a:rPr lang="es-ES" dirty="0" smtClean="0"/>
              <a:t> </a:t>
            </a:r>
            <a:r>
              <a:rPr lang="en-US" noProof="0" dirty="0" smtClean="0"/>
              <a:t>pesticide</a:t>
            </a:r>
            <a:r>
              <a:rPr lang="es-ES" dirty="0" smtClean="0"/>
              <a:t> safety training</a:t>
            </a:r>
          </a:p>
          <a:p>
            <a:pPr marL="628650" lvl="1" indent="-171450">
              <a:buFont typeface="Arial" panose="020B0604020202020204" pitchFamily="34" charset="0"/>
              <a:buChar char="•"/>
            </a:pPr>
            <a:r>
              <a:rPr lang="en-US" noProof="0" dirty="0" smtClean="0"/>
              <a:t>Pesticide</a:t>
            </a:r>
            <a:r>
              <a:rPr lang="es-ES" dirty="0" smtClean="0"/>
              <a:t> safety </a:t>
            </a:r>
            <a:r>
              <a:rPr lang="en-US" noProof="0" dirty="0" smtClean="0"/>
              <a:t>information</a:t>
            </a:r>
            <a:r>
              <a:rPr lang="es-ES" dirty="0" smtClean="0"/>
              <a:t> </a:t>
            </a:r>
            <a:r>
              <a:rPr lang="en-US" noProof="0" dirty="0" smtClean="0"/>
              <a:t>display</a:t>
            </a:r>
            <a:r>
              <a:rPr lang="es-ES" dirty="0" smtClean="0"/>
              <a:t> at central </a:t>
            </a:r>
            <a:r>
              <a:rPr lang="en-US" noProof="0" dirty="0" smtClean="0"/>
              <a:t>location</a:t>
            </a:r>
          </a:p>
          <a:p>
            <a:pPr marL="628650" lvl="1" indent="-171450">
              <a:buFont typeface="Arial" panose="020B0604020202020204" pitchFamily="34" charset="0"/>
              <a:buChar char="•"/>
            </a:pPr>
            <a:r>
              <a:rPr lang="en-US" noProof="0" dirty="0" smtClean="0"/>
              <a:t>Pesticide</a:t>
            </a:r>
            <a:r>
              <a:rPr lang="es-ES" dirty="0" smtClean="0"/>
              <a:t> </a:t>
            </a:r>
            <a:r>
              <a:rPr lang="en-US" noProof="0" dirty="0" smtClean="0"/>
              <a:t>application</a:t>
            </a:r>
            <a:r>
              <a:rPr lang="es-ES" dirty="0" smtClean="0"/>
              <a:t> and </a:t>
            </a:r>
            <a:r>
              <a:rPr lang="en-US" noProof="0" dirty="0" smtClean="0"/>
              <a:t>hazard</a:t>
            </a:r>
            <a:r>
              <a:rPr lang="es-ES" dirty="0" smtClean="0"/>
              <a:t> </a:t>
            </a:r>
            <a:r>
              <a:rPr lang="en-US" noProof="0" dirty="0" smtClean="0"/>
              <a:t>information</a:t>
            </a:r>
            <a:r>
              <a:rPr lang="es-ES" dirty="0" smtClean="0"/>
              <a:t> in </a:t>
            </a:r>
            <a:r>
              <a:rPr lang="en-US" noProof="0" dirty="0" smtClean="0"/>
              <a:t>the</a:t>
            </a:r>
            <a:r>
              <a:rPr lang="es-ES" dirty="0" smtClean="0"/>
              <a:t> </a:t>
            </a:r>
            <a:r>
              <a:rPr lang="en-US" noProof="0" dirty="0" smtClean="0"/>
              <a:t>form</a:t>
            </a:r>
            <a:r>
              <a:rPr lang="es-ES" dirty="0" smtClean="0"/>
              <a:t> of a safety data sheet </a:t>
            </a:r>
            <a:r>
              <a:rPr lang="es-ES" baseline="0" noProof="0" dirty="0" smtClean="0"/>
              <a:t>(SDS) </a:t>
            </a:r>
            <a:r>
              <a:rPr lang="es-ES" dirty="0" smtClean="0"/>
              <a:t>at </a:t>
            </a:r>
            <a:r>
              <a:rPr lang="en-US" noProof="0" dirty="0" smtClean="0"/>
              <a:t>the</a:t>
            </a:r>
            <a:r>
              <a:rPr lang="es-ES" dirty="0" smtClean="0"/>
              <a:t> central </a:t>
            </a:r>
            <a:r>
              <a:rPr lang="en-US" noProof="0" dirty="0" smtClean="0"/>
              <a:t>location</a:t>
            </a:r>
          </a:p>
          <a:p>
            <a:pPr marL="628650" lvl="1" indent="-171450">
              <a:buFont typeface="Arial" panose="020B0604020202020204" pitchFamily="34" charset="0"/>
              <a:buChar char="•"/>
            </a:pPr>
            <a:r>
              <a:rPr lang="es-ES" dirty="0" smtClean="0"/>
              <a:t>Access to </a:t>
            </a:r>
            <a:r>
              <a:rPr lang="en-US" noProof="0" dirty="0" smtClean="0"/>
              <a:t>pesticide</a:t>
            </a:r>
            <a:r>
              <a:rPr lang="es-ES" dirty="0" smtClean="0"/>
              <a:t> </a:t>
            </a:r>
            <a:r>
              <a:rPr lang="en-US" noProof="0" dirty="0" smtClean="0"/>
              <a:t>labeling</a:t>
            </a:r>
            <a:r>
              <a:rPr lang="es-ES" dirty="0" smtClean="0"/>
              <a:t> </a:t>
            </a:r>
            <a:r>
              <a:rPr lang="en-US" noProof="0" dirty="0" smtClean="0"/>
              <a:t>for</a:t>
            </a:r>
            <a:r>
              <a:rPr lang="es-ES" dirty="0" smtClean="0"/>
              <a:t> </a:t>
            </a:r>
            <a:r>
              <a:rPr lang="en-US" noProof="0" dirty="0" smtClean="0"/>
              <a:t>handlers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E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793850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Goal 2: The WPS requires agricultural employers to provide three types of protection for agricultural employees to limit workplace exposure to pesticides. These include:</a:t>
            </a:r>
            <a:endParaRPr lang="es-ES" sz="1200" dirty="0" smtClean="0"/>
          </a:p>
          <a:p>
            <a:pPr marL="628650" lvl="1" indent="-171450">
              <a:buFont typeface="Arial" panose="020B0604020202020204" pitchFamily="34" charset="0"/>
              <a:buChar char="•"/>
            </a:pPr>
            <a:r>
              <a:rPr lang="en-US" sz="1200" dirty="0" smtClean="0"/>
              <a:t>Notifying agricultural workers about when and where pesticide applications will take place.</a:t>
            </a:r>
          </a:p>
          <a:p>
            <a:pPr marL="628650" lvl="1" indent="-171450">
              <a:buFont typeface="Arial" panose="020B0604020202020204" pitchFamily="34" charset="0"/>
              <a:buChar char="•"/>
            </a:pPr>
            <a:r>
              <a:rPr lang="en-US" sz="1200" dirty="0" smtClean="0"/>
              <a:t>Implement application exclusion</a:t>
            </a:r>
            <a:r>
              <a:rPr lang="en-US" sz="1200" baseline="0" dirty="0" smtClean="0"/>
              <a:t> zones (AEZs) during pesticide applications. </a:t>
            </a:r>
            <a:endParaRPr lang="en-US" sz="1200" dirty="0" smtClean="0"/>
          </a:p>
          <a:p>
            <a:pPr marL="1085850" lvl="2" indent="-171450">
              <a:buFont typeface="Arial" panose="020B0604020202020204" pitchFamily="34" charset="0"/>
              <a:buChar char="•"/>
            </a:pPr>
            <a:r>
              <a:rPr lang="en-US" sz="1200" dirty="0" smtClean="0"/>
              <a:t>Explain that</a:t>
            </a:r>
            <a:r>
              <a:rPr lang="en-US" sz="1200" baseline="0" dirty="0" smtClean="0"/>
              <a:t> d</a:t>
            </a:r>
            <a:r>
              <a:rPr lang="en-US" sz="1200" dirty="0" smtClean="0">
                <a:ea typeface="Calibri" pitchFamily="34" charset="0"/>
                <a:cs typeface="Calibri" pitchFamily="34" charset="0"/>
              </a:rPr>
              <a:t>uring an application, an agricultural employer must keep workers and other persons out of the treated area or AEZ that is </a:t>
            </a:r>
            <a:r>
              <a:rPr lang="en-US" sz="1200" b="0" u="sng" dirty="0" smtClean="0">
                <a:ea typeface="Calibri" pitchFamily="34" charset="0"/>
                <a:cs typeface="Calibri" pitchFamily="34" charset="0"/>
              </a:rPr>
              <a:t>WITHIN the boundary</a:t>
            </a:r>
            <a:r>
              <a:rPr lang="en-US" sz="1200" b="0" dirty="0" smtClean="0">
                <a:ea typeface="Calibri" pitchFamily="34" charset="0"/>
                <a:cs typeface="Calibri" pitchFamily="34" charset="0"/>
              </a:rPr>
              <a:t> of the establishment owner’s property.</a:t>
            </a:r>
            <a:r>
              <a:rPr lang="en-US" sz="1200" b="0" baseline="0" dirty="0" smtClean="0">
                <a:ea typeface="Calibri" pitchFamily="34" charset="0"/>
                <a:cs typeface="Calibri" pitchFamily="34" charset="0"/>
              </a:rPr>
              <a:t> </a:t>
            </a:r>
            <a:r>
              <a:rPr lang="en-US" sz="1200" dirty="0" smtClean="0">
                <a:ea typeface="Calibri" pitchFamily="34" charset="0"/>
                <a:cs typeface="Calibri" pitchFamily="34" charset="0"/>
              </a:rPr>
              <a:t>Keep workers and other people away from the application equipment on his/her property. “Away” is defined by the AEZ 0-100 feet.</a:t>
            </a:r>
          </a:p>
          <a:p>
            <a:pPr marL="628650" lvl="1" indent="-171450">
              <a:buFont typeface="Arial" panose="020B0604020202020204" pitchFamily="34" charset="0"/>
              <a:buChar char="•"/>
            </a:pPr>
            <a:r>
              <a:rPr lang="en-US" sz="1200" dirty="0" smtClean="0"/>
              <a:t>Implement restricted-entry intervals (REIs) after application by keeping workers out of the treated area for the specified amount of time.</a:t>
            </a:r>
          </a:p>
          <a:p>
            <a:pPr marL="628650" lvl="1" indent="-171450">
              <a:buFont typeface="Arial" panose="020B0604020202020204" pitchFamily="34" charset="0"/>
              <a:buChar char="•"/>
            </a:pPr>
            <a:r>
              <a:rPr lang="en-US" sz="1200" dirty="0" smtClean="0"/>
              <a:t>Providing personal protective equipment (PPE) for handlers and early-entry workers. </a:t>
            </a:r>
            <a:endParaRPr lang="es-ES" sz="1200" dirty="0" smtClean="0"/>
          </a:p>
          <a:p>
            <a:pPr marL="1085850" lvl="2" indent="-171450">
              <a:buFont typeface="Arial" panose="020B0604020202020204" pitchFamily="34" charset="0"/>
              <a:buChar char="•"/>
            </a:pPr>
            <a:r>
              <a:rPr lang="en-US" sz="1200" dirty="0" smtClean="0">
                <a:ea typeface="Calibri" pitchFamily="34" charset="0"/>
                <a:cs typeface="Calibri" pitchFamily="34" charset="0"/>
              </a:rPr>
              <a:t>Also as part of the protections </a:t>
            </a:r>
            <a:r>
              <a:rPr lang="en-US" sz="1200" b="0" noProof="0" dirty="0" smtClean="0"/>
              <a:t>Handler</a:t>
            </a:r>
            <a:r>
              <a:rPr lang="es-US" sz="1200" b="0" dirty="0" smtClean="0"/>
              <a:t> </a:t>
            </a:r>
            <a:r>
              <a:rPr lang="en-US" sz="1200" b="0" noProof="0" dirty="0" smtClean="0"/>
              <a:t>Employers</a:t>
            </a:r>
            <a:r>
              <a:rPr lang="es-US" sz="1200" b="0" dirty="0" smtClean="0"/>
              <a:t> </a:t>
            </a:r>
            <a:r>
              <a:rPr lang="en-US" sz="1200" b="0" noProof="0" dirty="0" smtClean="0"/>
              <a:t>must</a:t>
            </a:r>
            <a:r>
              <a:rPr lang="es-US" sz="1200" b="0" dirty="0" smtClean="0"/>
              <a:t>:</a:t>
            </a:r>
          </a:p>
          <a:p>
            <a:pPr marL="1828800" lvl="3" indent="-457200">
              <a:buFont typeface="Arial" panose="020B0604020202020204" pitchFamily="34" charset="0"/>
              <a:buChar char="•"/>
            </a:pPr>
            <a:r>
              <a:rPr lang="en-US" sz="1200" b="0" noProof="0" dirty="0" smtClean="0"/>
              <a:t>Provide</a:t>
            </a:r>
            <a:r>
              <a:rPr lang="es-US" sz="1200" b="0" dirty="0" smtClean="0"/>
              <a:t> personal </a:t>
            </a:r>
            <a:r>
              <a:rPr lang="en-US" sz="1200" b="0" noProof="0" dirty="0" smtClean="0"/>
              <a:t>protective</a:t>
            </a:r>
            <a:r>
              <a:rPr lang="es-US" sz="1200" b="0" dirty="0" smtClean="0"/>
              <a:t> </a:t>
            </a:r>
            <a:r>
              <a:rPr lang="en-US" sz="1200" b="0" noProof="0" dirty="0" smtClean="0"/>
              <a:t>equipment</a:t>
            </a:r>
            <a:r>
              <a:rPr lang="es-US" sz="1200" b="0" dirty="0" smtClean="0"/>
              <a:t>.</a:t>
            </a:r>
          </a:p>
          <a:p>
            <a:pPr marL="1828800" lvl="3" indent="-457200">
              <a:buFont typeface="Arial" panose="020B0604020202020204" pitchFamily="34" charset="0"/>
              <a:buChar char="•"/>
            </a:pPr>
            <a:r>
              <a:rPr lang="es-US" sz="1200" b="0" dirty="0" smtClean="0"/>
              <a:t>E</a:t>
            </a:r>
            <a:r>
              <a:rPr lang="en-US" sz="1200" b="0" dirty="0" smtClean="0"/>
              <a:t>nsure that the personal protective equipment is clean, in proper </a:t>
            </a:r>
            <a:r>
              <a:rPr lang="en-US" sz="1200" b="0" noProof="0" dirty="0" smtClean="0"/>
              <a:t>operating</a:t>
            </a:r>
            <a:r>
              <a:rPr lang="es-US" sz="1200" b="0" dirty="0" smtClean="0"/>
              <a:t> </a:t>
            </a:r>
            <a:r>
              <a:rPr lang="en-US" sz="1200" b="0" noProof="0" dirty="0" smtClean="0"/>
              <a:t>condition</a:t>
            </a:r>
            <a:r>
              <a:rPr lang="es-US" sz="1200" b="0" dirty="0" smtClean="0"/>
              <a:t> and </a:t>
            </a:r>
            <a:r>
              <a:rPr lang="en-US" sz="1200" b="0" noProof="0" dirty="0" smtClean="0"/>
              <a:t>meets</a:t>
            </a:r>
            <a:r>
              <a:rPr lang="es-US" sz="1200" b="0" dirty="0" smtClean="0"/>
              <a:t> </a:t>
            </a:r>
            <a:r>
              <a:rPr lang="en-US" sz="1200" b="0" noProof="0" dirty="0" smtClean="0"/>
              <a:t>the</a:t>
            </a:r>
            <a:r>
              <a:rPr lang="es-US" sz="1200" b="0" dirty="0" smtClean="0"/>
              <a:t> </a:t>
            </a:r>
            <a:r>
              <a:rPr lang="en-US" sz="1200" b="0" noProof="0" dirty="0" smtClean="0"/>
              <a:t>requirements</a:t>
            </a:r>
            <a:r>
              <a:rPr lang="es-US" sz="1200" b="0" dirty="0" smtClean="0"/>
              <a:t>.</a:t>
            </a:r>
          </a:p>
          <a:p>
            <a:pPr marL="1828800" lvl="3" indent="-457200">
              <a:buFont typeface="Arial" panose="020B0604020202020204" pitchFamily="34" charset="0"/>
              <a:buChar char="•"/>
            </a:pPr>
            <a:r>
              <a:rPr lang="es-US" sz="1200" b="0" dirty="0" smtClean="0"/>
              <a:t>E</a:t>
            </a:r>
            <a:r>
              <a:rPr lang="en-US" sz="1200" b="0" i="0" dirty="0" smtClean="0">
                <a:solidFill>
                  <a:srgbClr val="FF0000"/>
                </a:solidFill>
              </a:rPr>
              <a:t>nsure </a:t>
            </a:r>
            <a:r>
              <a:rPr lang="en-US" sz="1200" b="0" i="0" dirty="0" smtClean="0"/>
              <a:t>that PPE</a:t>
            </a:r>
            <a:r>
              <a:rPr lang="en-US" sz="1200" b="0" i="0" dirty="0" smtClean="0">
                <a:solidFill>
                  <a:srgbClr val="FF0000"/>
                </a:solidFill>
              </a:rPr>
              <a:t> </a:t>
            </a:r>
            <a:r>
              <a:rPr lang="en-US" sz="1200" b="0" i="0" dirty="0" smtClean="0"/>
              <a:t>is </a:t>
            </a:r>
            <a:r>
              <a:rPr lang="en-US" sz="1200" b="0" i="0" dirty="0" smtClean="0">
                <a:solidFill>
                  <a:srgbClr val="FF0000"/>
                </a:solidFill>
              </a:rPr>
              <a:t>used correctly </a:t>
            </a:r>
            <a:r>
              <a:rPr lang="en-US" sz="1200" b="0" i="0" dirty="0" smtClean="0"/>
              <a:t>for its intended purpose and is used according  t</a:t>
            </a:r>
            <a:r>
              <a:rPr lang="es-US" sz="1200" b="0" i="0" dirty="0" smtClean="0"/>
              <a:t>o </a:t>
            </a:r>
            <a:r>
              <a:rPr lang="en-US" sz="1200" b="0" i="0" noProof="0" dirty="0" smtClean="0"/>
              <a:t>the</a:t>
            </a:r>
            <a:r>
              <a:rPr lang="es-US" sz="1200" b="0" i="0" dirty="0" smtClean="0"/>
              <a:t> </a:t>
            </a:r>
            <a:r>
              <a:rPr lang="en-US" sz="1200" b="0" i="0" noProof="0" dirty="0" smtClean="0"/>
              <a:t>manufacturer’s</a:t>
            </a:r>
            <a:r>
              <a:rPr lang="es-US" sz="1200" b="0" i="0" dirty="0" smtClean="0"/>
              <a:t> </a:t>
            </a:r>
            <a:r>
              <a:rPr lang="en-US" sz="1200" b="0" i="0" noProof="0" dirty="0" smtClean="0"/>
              <a:t>instructions</a:t>
            </a:r>
            <a:r>
              <a:rPr lang="es-US" sz="1200" b="0" i="0" dirty="0" smtClean="0"/>
              <a:t>.</a:t>
            </a:r>
          </a:p>
          <a:p>
            <a:pPr marL="1828800" lvl="3" indent="-457200">
              <a:buFont typeface="Arial" panose="020B0604020202020204" pitchFamily="34" charset="0"/>
              <a:buChar char="•"/>
            </a:pPr>
            <a:r>
              <a:rPr lang="en-US" sz="1200" b="0" i="0" dirty="0" smtClean="0"/>
              <a:t>Must ensure that, </a:t>
            </a:r>
            <a:r>
              <a:rPr lang="en-US" sz="1200" b="0" i="0" dirty="0" smtClean="0">
                <a:solidFill>
                  <a:srgbClr val="FF0000"/>
                </a:solidFill>
              </a:rPr>
              <a:t>before each day of use</a:t>
            </a:r>
            <a:r>
              <a:rPr lang="en-US" sz="1200" b="0" i="0" dirty="0" smtClean="0"/>
              <a:t>, all personal protective equipment is </a:t>
            </a:r>
            <a:r>
              <a:rPr lang="en-US" sz="1200" b="0" i="0" dirty="0" smtClean="0">
                <a:solidFill>
                  <a:srgbClr val="FF0000"/>
                </a:solidFill>
              </a:rPr>
              <a:t>inspected </a:t>
            </a:r>
            <a:r>
              <a:rPr lang="en-US" sz="1200" b="0" i="0" dirty="0" smtClean="0"/>
              <a:t>for leaks, holes, tears, or worn places, and any damaged equipment is repaired or </a:t>
            </a:r>
            <a:r>
              <a:rPr lang="en-US" sz="1200" b="0" i="0" noProof="0" dirty="0" smtClean="0"/>
              <a:t>discarded</a:t>
            </a:r>
            <a:r>
              <a:rPr lang="es-US" sz="1200" b="0" i="0" baseline="0" dirty="0" smtClean="0"/>
              <a:t>. </a:t>
            </a:r>
          </a:p>
          <a:p>
            <a:pPr>
              <a:buFont typeface="Arial" pitchFamily="34" charset="0"/>
              <a:buNone/>
            </a:pPr>
            <a:endParaRPr lang="es-US" sz="2800" b="0" i="0" baseline="0" dirty="0" smtClean="0"/>
          </a:p>
          <a:p>
            <a:pPr>
              <a:buFont typeface="Arial" pitchFamily="34" charset="0"/>
              <a:buNone/>
            </a:pPr>
            <a:endParaRPr lang="es-ES" sz="2800" b="0" i="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132634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Goal 3: The WPS reduces the effect of pesticide exposure by requiring agricultural employers to provide</a:t>
            </a:r>
            <a:endParaRPr lang="es-ES" dirty="0" smtClean="0"/>
          </a:p>
          <a:p>
            <a:pPr marL="685800" lvl="1" indent="-228600">
              <a:buFont typeface="Arial" panose="020B0604020202020204" pitchFamily="34" charset="0"/>
              <a:buChar char="•"/>
            </a:pPr>
            <a:r>
              <a:rPr lang="en-US" dirty="0" smtClean="0"/>
              <a:t>Decontamination supplies at the worksite.</a:t>
            </a:r>
          </a:p>
          <a:p>
            <a:pPr marL="1085850" lvl="2" indent="-171450">
              <a:buFont typeface="Arial" panose="020B0604020202020204" pitchFamily="34" charset="0"/>
              <a:buChar char="•"/>
            </a:pPr>
            <a:r>
              <a:rPr lang="en-US" dirty="0" smtClean="0"/>
              <a:t>Explain that </a:t>
            </a:r>
            <a:r>
              <a:rPr lang="en-US" sz="1200" b="0" noProof="0" dirty="0" smtClean="0"/>
              <a:t>Agricultural</a:t>
            </a:r>
            <a:r>
              <a:rPr lang="es-US" sz="1200" b="0" dirty="0" smtClean="0"/>
              <a:t> </a:t>
            </a:r>
            <a:r>
              <a:rPr lang="en-US" sz="1200" b="0" noProof="0" dirty="0" smtClean="0"/>
              <a:t>employer</a:t>
            </a:r>
            <a:r>
              <a:rPr lang="es-US" sz="1200" b="0" dirty="0" smtClean="0"/>
              <a:t> </a:t>
            </a:r>
            <a:r>
              <a:rPr lang="en-US" sz="1200" b="0" noProof="0" dirty="0" smtClean="0"/>
              <a:t>must</a:t>
            </a:r>
            <a:r>
              <a:rPr lang="es-US" sz="1200" b="0" dirty="0" smtClean="0"/>
              <a:t> </a:t>
            </a:r>
            <a:r>
              <a:rPr lang="en-US" sz="1200" b="0" noProof="0" dirty="0" smtClean="0"/>
              <a:t>provide</a:t>
            </a:r>
            <a:r>
              <a:rPr lang="es-US" sz="1200" b="0" dirty="0" smtClean="0"/>
              <a:t> </a:t>
            </a:r>
            <a:r>
              <a:rPr lang="en-US" sz="1200" b="0" noProof="0" dirty="0" smtClean="0"/>
              <a:t>decontamination</a:t>
            </a:r>
            <a:r>
              <a:rPr lang="es-US" sz="1200" b="0" dirty="0" smtClean="0"/>
              <a:t> </a:t>
            </a:r>
            <a:r>
              <a:rPr lang="en-US" sz="1200" b="0" noProof="0" dirty="0" smtClean="0"/>
              <a:t>supplies</a:t>
            </a:r>
            <a:r>
              <a:rPr lang="es-US" sz="1200" b="0" dirty="0" smtClean="0"/>
              <a:t> </a:t>
            </a:r>
            <a:r>
              <a:rPr lang="en-US" sz="1200" b="0" noProof="0" dirty="0" smtClean="0"/>
              <a:t>for</a:t>
            </a:r>
            <a:r>
              <a:rPr lang="es-US" sz="1200" b="0" dirty="0" smtClean="0"/>
              <a:t> </a:t>
            </a:r>
            <a:r>
              <a:rPr lang="en-US" sz="1200" b="0" noProof="0" dirty="0" smtClean="0"/>
              <a:t>routine</a:t>
            </a:r>
            <a:r>
              <a:rPr lang="es-US" sz="1200" b="0" dirty="0" smtClean="0"/>
              <a:t> </a:t>
            </a:r>
            <a:r>
              <a:rPr lang="en-US" sz="1200" b="0" noProof="0" dirty="0" smtClean="0"/>
              <a:t>washing</a:t>
            </a:r>
            <a:r>
              <a:rPr lang="es-US" sz="1200" b="0" dirty="0" smtClean="0"/>
              <a:t> and </a:t>
            </a:r>
            <a:r>
              <a:rPr lang="en-US" sz="1200" b="0" noProof="0" dirty="0" smtClean="0"/>
              <a:t>emergency</a:t>
            </a:r>
            <a:r>
              <a:rPr lang="es-US" sz="1200" b="0" dirty="0" smtClean="0"/>
              <a:t> </a:t>
            </a:r>
            <a:r>
              <a:rPr lang="en-US" sz="1200" b="0" noProof="0" dirty="0" smtClean="0"/>
              <a:t>decontamination</a:t>
            </a:r>
            <a:r>
              <a:rPr lang="es-US" sz="1200" b="0" dirty="0" smtClean="0"/>
              <a:t>. </a:t>
            </a:r>
          </a:p>
          <a:p>
            <a:pPr marL="1085850" lvl="2" indent="-171450">
              <a:buFont typeface="Arial" panose="020B0604020202020204" pitchFamily="34" charset="0"/>
              <a:buChar char="•"/>
            </a:pPr>
            <a:r>
              <a:rPr lang="en-US" sz="1200" b="0" dirty="0" smtClean="0"/>
              <a:t>The </a:t>
            </a:r>
            <a:r>
              <a:rPr lang="en-US" sz="1200" b="0" noProof="0" dirty="0" smtClean="0"/>
              <a:t>decontamination</a:t>
            </a:r>
            <a:r>
              <a:rPr lang="es-US" sz="1200" b="0" dirty="0" smtClean="0"/>
              <a:t> </a:t>
            </a:r>
            <a:r>
              <a:rPr lang="en-US" sz="1200" b="0" noProof="0" dirty="0" smtClean="0"/>
              <a:t>supplies for workers </a:t>
            </a:r>
            <a:r>
              <a:rPr lang="en-US" sz="1200" b="0" dirty="0" smtClean="0"/>
              <a:t>must include at least </a:t>
            </a:r>
            <a:r>
              <a:rPr lang="en-US" sz="1200" b="0" dirty="0" smtClean="0">
                <a:solidFill>
                  <a:srgbClr val="FF0000"/>
                </a:solidFill>
              </a:rPr>
              <a:t>1 gallon of water per worker </a:t>
            </a:r>
            <a:r>
              <a:rPr lang="en-US" sz="1200" b="0" dirty="0" smtClean="0"/>
              <a:t>at the beginning of each worker’s work period for routine washing and </a:t>
            </a:r>
            <a:r>
              <a:rPr lang="en-US" sz="1200" b="0" noProof="0" dirty="0" smtClean="0"/>
              <a:t>emergency</a:t>
            </a:r>
            <a:r>
              <a:rPr lang="es-US" sz="1200" b="0" dirty="0" smtClean="0"/>
              <a:t> </a:t>
            </a:r>
            <a:r>
              <a:rPr lang="en-US" sz="1200" b="0" noProof="0" dirty="0" smtClean="0"/>
              <a:t>decontamination</a:t>
            </a:r>
            <a:r>
              <a:rPr lang="es-US" sz="1200" b="0" dirty="0" smtClean="0"/>
              <a:t>, </a:t>
            </a:r>
            <a:r>
              <a:rPr lang="en-US" sz="1200" b="0" noProof="0" dirty="0" smtClean="0"/>
              <a:t>soap</a:t>
            </a:r>
            <a:r>
              <a:rPr lang="es-US" sz="1200" b="0" dirty="0" smtClean="0"/>
              <a:t>, and </a:t>
            </a:r>
            <a:r>
              <a:rPr lang="en-US" sz="1200" b="0" dirty="0" smtClean="0"/>
              <a:t>single-use towels.</a:t>
            </a:r>
          </a:p>
          <a:p>
            <a:pPr marL="1085850" lvl="2" indent="-171450">
              <a:buFont typeface="Arial" panose="020B0604020202020204" pitchFamily="34" charset="0"/>
              <a:buChar char="•"/>
            </a:pPr>
            <a:r>
              <a:rPr lang="en-US" sz="1200" b="0" dirty="0" smtClean="0"/>
              <a:t>For early-entry workers and handlers, the decontamination</a:t>
            </a:r>
            <a:r>
              <a:rPr lang="en-US" sz="1200" b="0" baseline="0" dirty="0" smtClean="0"/>
              <a:t> supplies must include at least 3 gallons of water per worker at the beginning of the worker period, soap and single use towels. For handlers, the decontamination supplies must also include a change of clothes (such as cloth coveralls and certain mix/load sites may need an eyeflush system.</a:t>
            </a:r>
            <a:endParaRPr lang="en-US" sz="1200" b="0" dirty="0" smtClean="0"/>
          </a:p>
          <a:p>
            <a:pPr marL="685800" lvl="1" indent="-228600">
              <a:buFont typeface="Arial" panose="020B0604020202020204" pitchFamily="34" charset="0"/>
              <a:buChar char="•"/>
            </a:pPr>
            <a:r>
              <a:rPr lang="en-US" dirty="0" smtClean="0"/>
              <a:t>Emergency assistance to and, if needed, transportation to a medical care facility for emergency treatment for employees who get sick or are injured by pesticide exposure while working. </a:t>
            </a:r>
            <a:endParaRPr lang="es-ES" dirty="0" smtClean="0"/>
          </a:p>
          <a:p>
            <a:pPr marL="1085850" lvl="2" indent="-171450">
              <a:buFont typeface="Arial" panose="020B0604020202020204" pitchFamily="34" charset="0"/>
              <a:buChar char="•"/>
            </a:pPr>
            <a:r>
              <a:rPr lang="en-US" sz="1200" b="0" dirty="0" smtClean="0"/>
              <a:t>Also must p</a:t>
            </a:r>
            <a:r>
              <a:rPr lang="en-US" sz="1200" dirty="0" smtClean="0"/>
              <a:t>rovide emergency assistance, including transportation.</a:t>
            </a:r>
            <a:r>
              <a:rPr lang="en-US" sz="1200" baseline="0" dirty="0" smtClean="0"/>
              <a:t> The following information must be provided to the medical personnel:</a:t>
            </a:r>
          </a:p>
          <a:p>
            <a:pPr marL="1543050" lvl="3" indent="-171450">
              <a:buFont typeface="Arial" pitchFamily="34" charset="0"/>
              <a:buChar char="•"/>
            </a:pPr>
            <a:r>
              <a:rPr lang="en-US" sz="1200" dirty="0" smtClean="0"/>
              <a:t>Product name.</a:t>
            </a:r>
          </a:p>
          <a:p>
            <a:pPr marL="1543050" lvl="3" indent="-171450">
              <a:buFont typeface="Arial" pitchFamily="34" charset="0"/>
              <a:buChar char="•"/>
            </a:pPr>
            <a:r>
              <a:rPr lang="en-US" sz="1200" dirty="0" smtClean="0"/>
              <a:t>Copies of the applicable safety data.</a:t>
            </a:r>
          </a:p>
          <a:p>
            <a:pPr marL="1543050" lvl="3" indent="-171450">
              <a:buFont typeface="Arial" pitchFamily="34" charset="0"/>
              <a:buChar char="•"/>
            </a:pPr>
            <a:r>
              <a:rPr lang="en-US" sz="1200" dirty="0" smtClean="0"/>
              <a:t>EPA </a:t>
            </a:r>
            <a:r>
              <a:rPr lang="en-US" sz="1200" noProof="0" dirty="0" smtClean="0"/>
              <a:t>registration</a:t>
            </a:r>
            <a:r>
              <a:rPr lang="es-US" sz="1200" dirty="0" smtClean="0"/>
              <a:t> </a:t>
            </a:r>
            <a:r>
              <a:rPr lang="en-US" sz="1200" noProof="0" dirty="0" smtClean="0"/>
              <a:t>number</a:t>
            </a:r>
            <a:r>
              <a:rPr lang="es-US" sz="1200" dirty="0" smtClean="0"/>
              <a:t>(s) and active </a:t>
            </a:r>
            <a:r>
              <a:rPr lang="en-US" sz="1200" dirty="0" smtClean="0"/>
              <a:t>ingredient(s)</a:t>
            </a:r>
            <a:r>
              <a:rPr lang="en-US" sz="1200" baseline="0" dirty="0" smtClean="0"/>
              <a:t> for pesticides being used</a:t>
            </a:r>
          </a:p>
          <a:p>
            <a:pPr marL="1543050" lvl="3" indent="-171450">
              <a:buFont typeface="Arial" pitchFamily="34" charset="0"/>
              <a:buChar char="•"/>
            </a:pPr>
            <a:r>
              <a:rPr lang="en-US" sz="1200" baseline="0" dirty="0" smtClean="0"/>
              <a:t>T</a:t>
            </a:r>
            <a:r>
              <a:rPr lang="en-US" sz="1200" dirty="0" smtClean="0"/>
              <a:t>he circumstances of application or use of the pesticide and the circumstances that could have resulted in exposure to the </a:t>
            </a:r>
            <a:r>
              <a:rPr lang="en-GB" sz="1200" noProof="0" dirty="0" smtClean="0"/>
              <a:t>pesticide</a:t>
            </a:r>
            <a:r>
              <a:rPr lang="es-US" sz="120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noProof="0" dirty="0" smtClean="0"/>
              <a:t>This concludes Section 1: </a:t>
            </a:r>
            <a:r>
              <a:rPr lang="en-US" noProof="0" dirty="0" smtClean="0"/>
              <a:t>Rules and Regulations. Continue on to Section 2: </a:t>
            </a:r>
            <a:r>
              <a:rPr lang="en-US" dirty="0" smtClean="0"/>
              <a:t>Training Preparation and Requirements or return to the Table</a:t>
            </a:r>
            <a:r>
              <a:rPr lang="en-US" baseline="0" dirty="0" smtClean="0"/>
              <a:t> of Contents by clicking on the “Return to Table of Contents” in the bottom-right corner of this slide (when in presentation view only).</a:t>
            </a:r>
            <a:endParaRPr lang="es-ES"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5175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MX" sz="1200" b="1" noProof="0" dirty="0" smtClean="0"/>
              <a:t>Notes for trainers:</a:t>
            </a:r>
          </a:p>
          <a:p>
            <a:pPr marL="228600" indent="-228600">
              <a:buFont typeface="+mj-lt"/>
              <a:buAutoNum type="arabicPeriod"/>
            </a:pPr>
            <a:r>
              <a:rPr lang="en-US" b="1" dirty="0" smtClean="0"/>
              <a:t>This section is for trainers only. It does</a:t>
            </a:r>
            <a:r>
              <a:rPr lang="en-US" b="1" baseline="0" dirty="0" smtClean="0"/>
              <a:t> not contain training requirements for workers or handlers.</a:t>
            </a:r>
            <a:endParaRPr lang="en-US" b="1"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This section provides information to help prepare for training</a:t>
            </a:r>
            <a:r>
              <a:rPr lang="en-US" baseline="0" dirty="0" smtClean="0"/>
              <a:t> and provides the training requirements for administering worker and handler training.</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23</a:t>
            </a:fld>
            <a:endParaRPr lang="en-US" dirty="0"/>
          </a:p>
        </p:txBody>
      </p:sp>
    </p:spTree>
    <p:extLst>
      <p:ext uri="{BB962C8B-B14F-4D97-AF65-F5344CB8AC3E}">
        <p14:creationId xmlns:p14="http://schemas.microsoft.com/office/powerpoint/2010/main" val="3482914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sz="1200" dirty="0" smtClean="0"/>
              <a:t>Under the revised</a:t>
            </a:r>
            <a:r>
              <a:rPr lang="en-US" sz="1200" baseline="0" dirty="0" smtClean="0"/>
              <a:t> WPS, qualified trainers of workers include those who:</a:t>
            </a:r>
          </a:p>
          <a:p>
            <a:pPr marL="800100" lvl="1" indent="-342900">
              <a:buFont typeface="Arial" panose="020B0604020202020204" pitchFamily="34" charset="0"/>
              <a:buChar char="•"/>
            </a:pPr>
            <a:r>
              <a:rPr lang="en-US" sz="1200" dirty="0" smtClean="0"/>
              <a:t>Have </a:t>
            </a:r>
            <a:r>
              <a:rPr lang="en-US" sz="1200" dirty="0"/>
              <a:t>completed an EPA-approved pesticide safety train-the-trainer course for trainers of </a:t>
            </a:r>
            <a:r>
              <a:rPr lang="en-US" sz="1200" dirty="0" smtClean="0"/>
              <a:t>workers, such as this one.</a:t>
            </a:r>
            <a:endParaRPr lang="en-US" sz="1200" dirty="0"/>
          </a:p>
          <a:p>
            <a:pPr marL="800100" lvl="1" indent="-342900">
              <a:buFont typeface="Arial" panose="020B0604020202020204" pitchFamily="34" charset="0"/>
              <a:buChar char="•"/>
            </a:pPr>
            <a:r>
              <a:rPr lang="en-US" sz="1200" dirty="0" smtClean="0"/>
              <a:t>Are </a:t>
            </a:r>
            <a:r>
              <a:rPr lang="en-US" sz="1200" dirty="0"/>
              <a:t>designated as trainers of certified applicators, handlers, or workers by the agency responsible for pesticide enforcement or by EPA</a:t>
            </a:r>
          </a:p>
          <a:p>
            <a:pPr marL="800100" lvl="1" indent="-342900">
              <a:buFont typeface="Arial" panose="020B0604020202020204" pitchFamily="34" charset="0"/>
              <a:buChar char="•"/>
            </a:pPr>
            <a:r>
              <a:rPr lang="en-US" sz="1200" dirty="0" smtClean="0"/>
              <a:t>Are </a:t>
            </a:r>
            <a:r>
              <a:rPr lang="en-US" sz="1200" dirty="0"/>
              <a:t>certified as applicators of restricted use products under 40 CFR Part 171. Only persons who are </a:t>
            </a:r>
            <a:r>
              <a:rPr lang="en-US" sz="1200" b="1" dirty="0"/>
              <a:t>currently </a:t>
            </a:r>
            <a:r>
              <a:rPr lang="en-US" sz="1200" dirty="0"/>
              <a:t>certified applicators with a valid certification can train workers and handlers</a:t>
            </a:r>
            <a:r>
              <a:rPr lang="en-US" sz="1200" dirty="0" smtClean="0"/>
              <a:t>.</a:t>
            </a:r>
          </a:p>
          <a:p>
            <a:pPr marL="228600" indent="-228600">
              <a:buFont typeface="+mj-lt"/>
              <a:buAutoNum type="arabicPeriod"/>
            </a:pPr>
            <a:r>
              <a:rPr lang="en-US" sz="1200" dirty="0" smtClean="0"/>
              <a:t>Under the revised</a:t>
            </a:r>
            <a:r>
              <a:rPr lang="en-US" sz="1200" baseline="0" dirty="0" smtClean="0"/>
              <a:t> WPS, qualified trainers of handlers include those who:</a:t>
            </a:r>
          </a:p>
          <a:p>
            <a:pPr marL="800100" lvl="1" indent="-342900">
              <a:buFont typeface="Arial" panose="020B0604020202020204" pitchFamily="34" charset="0"/>
              <a:buChar char="•"/>
            </a:pPr>
            <a:r>
              <a:rPr lang="en-US" sz="1200" dirty="0" smtClean="0"/>
              <a:t>Have completed an EPA-approved pesticide safety train-the-trainer course for trainers of handlers, such as this one.</a:t>
            </a:r>
          </a:p>
          <a:p>
            <a:pPr marL="800100" lvl="1" indent="-342900">
              <a:buFont typeface="Arial" panose="020B0604020202020204" pitchFamily="34" charset="0"/>
              <a:buChar char="•"/>
            </a:pPr>
            <a:r>
              <a:rPr lang="en-US" sz="1200" dirty="0" smtClean="0"/>
              <a:t>Are designated as trainers of certified applicators</a:t>
            </a:r>
            <a:r>
              <a:rPr lang="en-US" sz="1200" baseline="0" dirty="0" smtClean="0"/>
              <a:t> or </a:t>
            </a:r>
            <a:r>
              <a:rPr lang="en-US" sz="1200" dirty="0" smtClean="0"/>
              <a:t>handlers by the agency responsible for pesticide enforcement or by EPA</a:t>
            </a:r>
          </a:p>
          <a:p>
            <a:pPr marL="800100" lvl="1" indent="-342900">
              <a:buFont typeface="Arial" panose="020B0604020202020204" pitchFamily="34" charset="0"/>
              <a:buChar char="•"/>
            </a:pPr>
            <a:r>
              <a:rPr lang="en-US" sz="1200" dirty="0" smtClean="0"/>
              <a:t>Are certified as applicators of restricted use products under 40 CFR Part 171. Only persons who are </a:t>
            </a:r>
            <a:r>
              <a:rPr lang="en-US" sz="1200" b="1" dirty="0" smtClean="0"/>
              <a:t>currently </a:t>
            </a:r>
            <a:r>
              <a:rPr lang="en-US" sz="1200" dirty="0" smtClean="0"/>
              <a:t>certified applicators with a valid certification can train workers and handlers.</a:t>
            </a:r>
          </a:p>
          <a:p>
            <a:pPr marL="342900" indent="-342900">
              <a:buFont typeface="+mj-lt"/>
              <a:buAutoNum type="arabicPeriod"/>
            </a:pPr>
            <a:r>
              <a:rPr lang="en-US" sz="1200" dirty="0" smtClean="0"/>
              <a:t>NOTE</a:t>
            </a:r>
            <a:r>
              <a:rPr lang="en-US" sz="1200" dirty="0"/>
              <a:t>: After January 2, 2017, persons who have only been trained as WPS pesticide handlers will no longer be qualified to train workers under the revised </a:t>
            </a:r>
            <a:r>
              <a:rPr lang="en-US" sz="1200" dirty="0" smtClean="0"/>
              <a:t>WPS</a:t>
            </a:r>
            <a:r>
              <a:rPr lang="en-US" sz="1200" baseline="0" dirty="0" smtClean="0"/>
              <a:t> unless they complete a train the trainer course.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State law or tribal ordinance may supersede these requirements and may require trainers to complete a state- or tribal-specific program. </a:t>
            </a:r>
          </a:p>
        </p:txBody>
      </p:sp>
      <p:sp>
        <p:nvSpPr>
          <p:cNvPr id="4" name="Slide Number Placeholder 3"/>
          <p:cNvSpPr>
            <a:spLocks noGrp="1"/>
          </p:cNvSpPr>
          <p:nvPr>
            <p:ph type="sldNum" sz="quarter" idx="10"/>
          </p:nvPr>
        </p:nvSpPr>
        <p:spPr/>
        <p:txBody>
          <a:bodyPr/>
          <a:lstStyle/>
          <a:p>
            <a:fld id="{ADAA5EB5-993A-4349-85DB-FB76D6C26C53}" type="slidenum">
              <a:rPr lang="en-US" smtClean="0"/>
              <a:t>24</a:t>
            </a:fld>
            <a:endParaRPr lang="en-US" dirty="0"/>
          </a:p>
        </p:txBody>
      </p:sp>
    </p:spTree>
    <p:extLst>
      <p:ext uri="{BB962C8B-B14F-4D97-AF65-F5344CB8AC3E}">
        <p14:creationId xmlns:p14="http://schemas.microsoft.com/office/powerpoint/2010/main" val="1684648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Training must be provided annually. Handlers or workers who have not been trained within the last 12 months must receive pesticide safety training.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Workers must be trained before they enter an area that has been treated with a pesticide or where a restricted-entry interval (REI) has been in effect within the last 30 days. </a:t>
            </a:r>
            <a:r>
              <a:rPr lang="en-US" sz="1200" dirty="0" smtClean="0"/>
              <a:t>EPA has eliminated the allowance for a grace period for training workers. </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Handlers must be trained before they perform any handling task.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ADAA5EB5-993A-4349-85DB-FB76D6C26C53}" type="slidenum">
              <a:rPr lang="en-US" smtClean="0"/>
              <a:t>25</a:t>
            </a:fld>
            <a:endParaRPr lang="en-US" dirty="0"/>
          </a:p>
        </p:txBody>
      </p:sp>
    </p:spTree>
    <p:extLst>
      <p:ext uri="{BB962C8B-B14F-4D97-AF65-F5344CB8AC3E}">
        <p14:creationId xmlns:p14="http://schemas.microsoft.com/office/powerpoint/2010/main" val="2852529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Employers are responsible for maintaining records of worker and handler training. The records must include: </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 trained handler’s or worker’s printed name and signature. </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Date of the training. </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Information identifying which EPA-approved training materials were used. </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Trainer’s name and qualification to train (</a:t>
            </a:r>
            <a:r>
              <a:rPr lang="en-US" sz="1200" b="0" i="1" u="none" strike="noStrike" kern="1200" baseline="0" dirty="0" smtClean="0">
                <a:solidFill>
                  <a:schemeClr val="tx1"/>
                </a:solidFill>
                <a:latin typeface="+mn-lt"/>
                <a:ea typeface="+mn-ea"/>
                <a:cs typeface="+mn-cs"/>
              </a:rPr>
              <a:t>e.g</a:t>
            </a:r>
            <a:r>
              <a:rPr lang="en-US" sz="1200" b="0" i="0" u="none" strike="noStrike" kern="1200" baseline="0" dirty="0" smtClean="0">
                <a:solidFill>
                  <a:schemeClr val="tx1"/>
                </a:solidFill>
                <a:latin typeface="+mn-lt"/>
                <a:ea typeface="+mn-ea"/>
                <a:cs typeface="+mn-cs"/>
              </a:rPr>
              <a:t>., certified applicator license number, Train-the-Trainer course information). </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Worker or handler employer’s name.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Even though it is the employer’s responsibility to have these records, you as the trainer will need to work with the employer to find out what information or records they want from you.</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Employers must provide a copy of the training record to each worker or handler upon his or her request.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The worker or handler can take the training record with them if they go to another establishment, and their employer would not have to train them.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 few states require pesticide safety trainers to provide each trained agricultural worker and pesticide handler with a card verifying completion of a WPS course. However, the federal WPS only requires that trainers provide verification through a training record described above. </a:t>
            </a:r>
            <a:r>
              <a:rPr lang="en-US" dirty="0" smtClean="0"/>
              <a:t>An attendance roster of the WPS training with all of the training record information meets the recordkeeping requirement.</a:t>
            </a:r>
            <a:endParaRPr lang="en-US" dirty="0"/>
          </a:p>
        </p:txBody>
      </p:sp>
      <p:sp>
        <p:nvSpPr>
          <p:cNvPr id="4" name="Slide Number Placeholder 3"/>
          <p:cNvSpPr>
            <a:spLocks noGrp="1"/>
          </p:cNvSpPr>
          <p:nvPr>
            <p:ph type="sldNum" sz="quarter" idx="10"/>
          </p:nvPr>
        </p:nvSpPr>
        <p:spPr/>
        <p:txBody>
          <a:bodyPr/>
          <a:lstStyle/>
          <a:p>
            <a:fld id="{ADAA5EB5-993A-4349-85DB-FB76D6C26C53}" type="slidenum">
              <a:rPr lang="en-US" smtClean="0"/>
              <a:t>26</a:t>
            </a:fld>
            <a:endParaRPr lang="en-US" dirty="0"/>
          </a:p>
        </p:txBody>
      </p:sp>
    </p:spTree>
    <p:extLst>
      <p:ext uri="{BB962C8B-B14F-4D97-AF65-F5344CB8AC3E}">
        <p14:creationId xmlns:p14="http://schemas.microsoft.com/office/powerpoint/2010/main" val="754760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defTabSz="966612">
              <a:buFont typeface="+mj-lt"/>
              <a:buAutoNum type="arabicPeriod"/>
              <a:defRPr/>
            </a:pPr>
            <a:r>
              <a:rPr lang="en-US" dirty="0" smtClean="0"/>
              <a:t>Training topics for agricultural</a:t>
            </a:r>
            <a:r>
              <a:rPr lang="en-US" baseline="0" dirty="0" smtClean="0"/>
              <a:t> workers</a:t>
            </a:r>
            <a:r>
              <a:rPr lang="en-US" dirty="0" smtClean="0"/>
              <a:t> that must be covered</a:t>
            </a:r>
            <a:r>
              <a:rPr lang="en-US" baseline="0" dirty="0" smtClean="0"/>
              <a:t> in detail during WPS training include the following sections within this presentation: </a:t>
            </a:r>
          </a:p>
          <a:p>
            <a:pPr marL="685800" lvl="1" indent="-228600">
              <a:buFont typeface="Arial" panose="020B0604020202020204" pitchFamily="34" charset="0"/>
              <a:buChar char="•"/>
            </a:pPr>
            <a:r>
              <a:rPr lang="en-US" dirty="0" smtClean="0"/>
              <a:t>Section 3: Agricultural Employee Tasks and Restrictions</a:t>
            </a:r>
          </a:p>
          <a:p>
            <a:pPr marL="685800" lvl="1" indent="-228600">
              <a:buFont typeface="Arial" panose="020B0604020202020204" pitchFamily="34" charset="0"/>
              <a:buChar char="•"/>
            </a:pPr>
            <a:r>
              <a:rPr lang="en-US" dirty="0" smtClean="0"/>
              <a:t>Section 4: Where You May Encounter Pesticides at Work and How They Can Enter Your Body</a:t>
            </a:r>
          </a:p>
          <a:p>
            <a:pPr marL="685800" lvl="1" indent="-228600">
              <a:buFont typeface="Arial" panose="020B0604020202020204" pitchFamily="34" charset="0"/>
              <a:buChar char="•"/>
            </a:pPr>
            <a:r>
              <a:rPr lang="en-US" dirty="0" smtClean="0"/>
              <a:t>Section 5: Pesticide-Related Health Effects</a:t>
            </a:r>
          </a:p>
          <a:p>
            <a:pPr marL="685800" lvl="1" indent="-228600">
              <a:buFont typeface="Arial" panose="020B0604020202020204" pitchFamily="34" charset="0"/>
              <a:buChar char="•"/>
            </a:pPr>
            <a:r>
              <a:rPr lang="en-US" dirty="0" smtClean="0"/>
              <a:t>Section 6: Ways to Reduce the Risk of Pesticide Exposure</a:t>
            </a:r>
          </a:p>
          <a:p>
            <a:pPr marL="685800" lvl="1" indent="-228600">
              <a:buFont typeface="Arial" panose="020B0604020202020204" pitchFamily="34" charset="0"/>
              <a:buChar char="•"/>
            </a:pPr>
            <a:r>
              <a:rPr lang="en-US" dirty="0" smtClean="0"/>
              <a:t>Section 7: First Aid for Pesticide Illnesses and Injuries</a:t>
            </a:r>
          </a:p>
          <a:p>
            <a:pPr marL="685800" lvl="1" indent="-228600">
              <a:buFont typeface="Arial" panose="020B0604020202020204" pitchFamily="34" charset="0"/>
              <a:buChar char="•"/>
            </a:pPr>
            <a:r>
              <a:rPr lang="en-US" dirty="0" smtClean="0"/>
              <a:t>Section 8: Additional Employer Responsibilities</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dirty="0" smtClean="0"/>
              <a:t>Training topics for pesticide handlers that must be covered</a:t>
            </a:r>
            <a:r>
              <a:rPr lang="en-US" baseline="0" dirty="0" smtClean="0"/>
              <a:t> in detail during WPS training include the following sections within this presentation:</a:t>
            </a:r>
          </a:p>
          <a:p>
            <a:pPr marL="685800" marR="0" lvl="1" indent="-22860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Section 3: Agricultural Employee Tasks and Limitations</a:t>
            </a:r>
          </a:p>
          <a:p>
            <a:pPr marL="685800" lvl="1" indent="-228600">
              <a:buFont typeface="Arial" panose="020B0604020202020204" pitchFamily="34" charset="0"/>
              <a:buChar char="•"/>
            </a:pPr>
            <a:r>
              <a:rPr lang="en-US" dirty="0" smtClean="0"/>
              <a:t>Section 4: Where You May Encounter Pesticides at Work and How They Can Enter Your Body</a:t>
            </a:r>
          </a:p>
          <a:p>
            <a:pPr marL="685800" lvl="1" indent="-228600">
              <a:buFont typeface="Arial" panose="020B0604020202020204" pitchFamily="34" charset="0"/>
              <a:buChar char="•"/>
            </a:pPr>
            <a:r>
              <a:rPr lang="en-US" dirty="0" smtClean="0"/>
              <a:t>Section 5: Pesticide-Related Health Effects</a:t>
            </a:r>
          </a:p>
          <a:p>
            <a:pPr marL="685800" lvl="1" indent="-228600">
              <a:buFont typeface="Arial" panose="020B0604020202020204" pitchFamily="34" charset="0"/>
              <a:buChar char="•"/>
            </a:pPr>
            <a:r>
              <a:rPr lang="en-US" dirty="0" smtClean="0"/>
              <a:t>Section 6: Ways to Reduce the Risk of Pesticide Exposure</a:t>
            </a:r>
          </a:p>
          <a:p>
            <a:pPr marL="685800" lvl="1" indent="-228600">
              <a:buFont typeface="Arial" panose="020B0604020202020204" pitchFamily="34" charset="0"/>
              <a:buChar char="•"/>
            </a:pPr>
            <a:r>
              <a:rPr lang="en-US" dirty="0" smtClean="0"/>
              <a:t>Section 7: First Aid for Pesticide Illnesses and Injuries </a:t>
            </a:r>
          </a:p>
          <a:p>
            <a:pPr marL="685800" lvl="1" indent="-228600">
              <a:buFont typeface="Arial" panose="020B0604020202020204" pitchFamily="34" charset="0"/>
              <a:buChar char="•"/>
            </a:pPr>
            <a:r>
              <a:rPr lang="en-US" dirty="0" smtClean="0"/>
              <a:t>Section 8: Additional Employer Responsibilities</a:t>
            </a:r>
          </a:p>
          <a:p>
            <a:pPr marL="685800" lvl="1" indent="-228600">
              <a:buFont typeface="Arial" panose="020B0604020202020204" pitchFamily="34" charset="0"/>
              <a:buChar char="•"/>
            </a:pPr>
            <a:r>
              <a:rPr lang="en-US" dirty="0" smtClean="0"/>
              <a:t>Section 9: Pesticide Label Information</a:t>
            </a:r>
          </a:p>
          <a:p>
            <a:pPr marL="685800" lvl="1" indent="-228600">
              <a:buFont typeface="Arial" panose="020B0604020202020204" pitchFamily="34" charset="0"/>
              <a:buChar char="•"/>
            </a:pPr>
            <a:r>
              <a:rPr lang="en-US" dirty="0" smtClean="0"/>
              <a:t>Section 10: Protecting People and the Environment When Using Pesticides</a:t>
            </a:r>
          </a:p>
          <a:p>
            <a:pPr marL="685800" lvl="1" indent="-228600">
              <a:buFont typeface="Arial" panose="020B0604020202020204" pitchFamily="34" charset="0"/>
              <a:buChar char="•"/>
            </a:pPr>
            <a:r>
              <a:rPr lang="en-US" dirty="0" smtClean="0"/>
              <a:t>Section 11: Personal Protective Equipment </a:t>
            </a:r>
          </a:p>
          <a:p>
            <a:pPr marL="228600" lvl="0" indent="-228600">
              <a:buFont typeface="+mj-lt"/>
              <a:buAutoNum type="arabicPeriod"/>
            </a:pPr>
            <a:r>
              <a:rPr lang="en-US" dirty="0" smtClean="0"/>
              <a:t>See</a:t>
            </a:r>
            <a:r>
              <a:rPr lang="en-US" baseline="0" dirty="0" smtClean="0"/>
              <a:t> Table 4.1 (pages 39-44) in the National Worker Protection Standard: A Manual for Trainers of Agricultural Workers and Pesticide Handlers for more information of what must be included in WPS training.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noProof="0" dirty="0" smtClean="0"/>
              <a:t>This concludes </a:t>
            </a:r>
            <a:r>
              <a:rPr lang="en-US" noProof="0" dirty="0" smtClean="0"/>
              <a:t>Section 2: </a:t>
            </a:r>
            <a:r>
              <a:rPr lang="en-US" dirty="0" smtClean="0"/>
              <a:t>Training Preparation and Requirements</a:t>
            </a:r>
            <a:r>
              <a:rPr lang="en-US" noProof="0" dirty="0" smtClean="0"/>
              <a:t>. Continue on to Section 3: </a:t>
            </a:r>
            <a:r>
              <a:rPr lang="en-US" sz="1200" dirty="0" smtClean="0"/>
              <a:t>Employee Tasks and Restrictions </a:t>
            </a:r>
            <a:r>
              <a:rPr lang="en-US" dirty="0" smtClean="0"/>
              <a:t>or return to the Table</a:t>
            </a:r>
            <a:r>
              <a:rPr lang="en-US" baseline="0" dirty="0" smtClean="0"/>
              <a:t> of Contents by clicking on the “Return to Table of Contents” in the bottom-right corner of this slide (when in presentation view only).</a:t>
            </a:r>
            <a:endParaRPr lang="en-US" dirty="0" smtClean="0"/>
          </a:p>
        </p:txBody>
      </p:sp>
      <p:sp>
        <p:nvSpPr>
          <p:cNvPr id="4" name="Slide Number Placeholder 3"/>
          <p:cNvSpPr>
            <a:spLocks noGrp="1"/>
          </p:cNvSpPr>
          <p:nvPr>
            <p:ph type="sldNum" sz="quarter" idx="10"/>
          </p:nvPr>
        </p:nvSpPr>
        <p:spPr/>
        <p:txBody>
          <a:bodyPr/>
          <a:lstStyle/>
          <a:p>
            <a:fld id="{ADAA5EB5-993A-4349-85DB-FB76D6C26C53}" type="slidenum">
              <a:rPr lang="en-US" smtClean="0"/>
              <a:t>27</a:t>
            </a:fld>
            <a:endParaRPr lang="en-US" dirty="0"/>
          </a:p>
        </p:txBody>
      </p:sp>
    </p:spTree>
    <p:extLst>
      <p:ext uri="{BB962C8B-B14F-4D97-AF65-F5344CB8AC3E}">
        <p14:creationId xmlns:p14="http://schemas.microsoft.com/office/powerpoint/2010/main" val="686181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Your training success depends on how well you prepare BEFORE the training.</a:t>
            </a:r>
            <a:r>
              <a:rPr lang="en-US" baseline="0" dirty="0" smtClean="0"/>
              <a:t> It is important that you are prepared for your training and have learned as much as you can about the people you will be training prior to meeting them.</a:t>
            </a:r>
          </a:p>
          <a:p>
            <a:pPr marL="228600" indent="-228600">
              <a:buFont typeface="+mj-lt"/>
              <a:buAutoNum type="arabicPeriod"/>
            </a:pPr>
            <a:r>
              <a:rPr lang="en-US" baseline="0" dirty="0" smtClean="0"/>
              <a:t>It is important to know the regulations you will be training on as well as any other regulations that might affect the employees safety.</a:t>
            </a:r>
            <a:endParaRPr lang="en-US" b="1" baseline="0" dirty="0" smtClean="0"/>
          </a:p>
          <a:p>
            <a:pPr marL="685800" lvl="1" indent="-228600">
              <a:buFont typeface="Arial" panose="020B0604020202020204" pitchFamily="34" charset="0"/>
              <a:buChar char="•"/>
            </a:pPr>
            <a:r>
              <a:rPr lang="en-US" baseline="0" dirty="0" smtClean="0"/>
              <a:t>Federal pesticide regulations can change so be sure that you review your training materials at least annually and revise them if necessary. Good sources include US EPA, the Pesticide Educational Resources Collaborative (PERC) and the National Pesticide Information Center (NPIC).</a:t>
            </a:r>
          </a:p>
          <a:p>
            <a:pPr marL="685800" lvl="1" indent="-228600">
              <a:buFont typeface="Arial" panose="020B0604020202020204" pitchFamily="34" charset="0"/>
              <a:buChar char="•"/>
            </a:pPr>
            <a:r>
              <a:rPr lang="en-US" b="0" baseline="0" dirty="0" smtClean="0"/>
              <a:t>Recognize that there may be state, tribal or local regulations that govern the safe use of pesticides which are more stringent than the federal regulation. Contact local regulatory agencies or visit their websites to find out whether there might be additional information you must cover. This might include State Department of Agricultures or OSHA. If you are not familiar with state, tribal or local information, have someone at the training who can assist with that. Also have the local contact information available.</a:t>
            </a:r>
          </a:p>
          <a:p>
            <a:pPr marL="174708" indent="-174708">
              <a:buFont typeface="Arial" panose="020B0604020202020204" pitchFamily="34" charset="0"/>
              <a:buChar char="•"/>
            </a:pPr>
            <a:endParaRPr lang="en-US" b="0" baseline="0" dirty="0" smtClean="0"/>
          </a:p>
          <a:p>
            <a:pPr marL="174708" indent="-174708">
              <a:buFont typeface="Arial" panose="020B0604020202020204" pitchFamily="34" charset="0"/>
              <a:buChar char="•"/>
            </a:pPr>
            <a:endParaRPr lang="en-US" b="0" baseline="0" dirty="0" smtClean="0"/>
          </a:p>
          <a:p>
            <a:pPr marL="174708" indent="-174708">
              <a:buFont typeface="Arial" panose="020B0604020202020204" pitchFamily="34" charset="0"/>
              <a:buChar char="•"/>
            </a:pPr>
            <a:endParaRPr lang="en-US" b="0" baseline="0" dirty="0" smtClean="0"/>
          </a:p>
          <a:p>
            <a:pPr marL="174708" indent="-174708">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17A8D3B-8073-F647-89F8-2555B1CABB06}" type="slidenum">
              <a:rPr lang="en-US" smtClean="0"/>
              <a:t>28</a:t>
            </a:fld>
            <a:endParaRPr lang="en-US" dirty="0"/>
          </a:p>
        </p:txBody>
      </p:sp>
    </p:spTree>
    <p:extLst>
      <p:ext uri="{BB962C8B-B14F-4D97-AF65-F5344CB8AC3E}">
        <p14:creationId xmlns:p14="http://schemas.microsoft.com/office/powerpoint/2010/main" val="2631589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b="0" baseline="0" dirty="0" smtClean="0"/>
              <a:t>It is important to know ahead of time whether you will be training workers, handlers or both. On pages 201-204 of the National Worker Protection Standard: A Manual for Trainers of Agricultural Workers and Pesticide Handlers Manual there are some very good examples of the type of WPS training required based on the activity of the employee. It is important to understand the difference between workers and handlers as you may have to help the agricultural employer determine what type of training is needed, as well as who should attend. In a moment, you will see an example of how tasks and the timing in which the task is undertaken determines the type of employee under WPS.</a:t>
            </a:r>
          </a:p>
          <a:p>
            <a:pPr marL="228600" indent="-228600">
              <a:buFont typeface="+mj-lt"/>
              <a:buAutoNum type="arabicPeriod"/>
            </a:pPr>
            <a:r>
              <a:rPr lang="en-US" b="0" baseline="0" dirty="0" smtClean="0"/>
              <a:t>You should know whether your trainees come from a diversity of ethnic, cultural or language backgrounds. If it will be a diverse group, is there any concern about their relationship to one another? Do they get along or is there tension? Do you know the language or will you be working with a translator? Is there a wide range of ages in the training group? You may want to tailor your training for a specific age group based on using contemporary terms or even consider the type of technology you might include in the training. </a:t>
            </a:r>
          </a:p>
          <a:p>
            <a:pPr marL="228600" indent="-228600">
              <a:buFont typeface="+mj-lt"/>
              <a:buAutoNum type="arabicPeriod"/>
            </a:pPr>
            <a:r>
              <a:rPr lang="en-US" b="0" baseline="0" dirty="0" smtClean="0"/>
              <a:t>You may have to wait until the training session to find out what type of experience the group has with pesticides and whether they have had WPS training before. While waiting for training to begin, or during the first few minutes of the training, you could ask how long they have worked there, what type of work they do on the establishment, whether they have had any WPS training in the past. You could ask handlers if they know the names of any pesticides they will use or if they have worked with pesticides in the past. You should also ask if they have any concerns about working with pesticides, and if so, what that might be. You might be able to help address their concern in your training!</a:t>
            </a:r>
          </a:p>
          <a:p>
            <a:pPr marL="228600" indent="-228600">
              <a:buFont typeface="+mj-lt"/>
              <a:buAutoNum type="arabicPeriod"/>
            </a:pPr>
            <a:r>
              <a:rPr lang="en-US" b="0" baseline="0" dirty="0" smtClean="0"/>
              <a:t>You should find out if the persons that you will be training are seasonal or if they will be working with a variety of crops. You can use examples of how to avoid exposure to residues based on the type of crops they will be working with and you might be able to determine what pesticides or pesticide residues they may be exposed to during work.</a:t>
            </a:r>
            <a:endParaRPr lang="en-US" b="0" dirty="0"/>
          </a:p>
        </p:txBody>
      </p:sp>
      <p:sp>
        <p:nvSpPr>
          <p:cNvPr id="4" name="Slide Number Placeholder 3"/>
          <p:cNvSpPr>
            <a:spLocks noGrp="1"/>
          </p:cNvSpPr>
          <p:nvPr>
            <p:ph type="sldNum" sz="quarter" idx="10"/>
          </p:nvPr>
        </p:nvSpPr>
        <p:spPr/>
        <p:txBody>
          <a:bodyPr/>
          <a:lstStyle/>
          <a:p>
            <a:fld id="{C17A8D3B-8073-F647-89F8-2555B1CABB06}" type="slidenum">
              <a:rPr lang="en-US" smtClean="0"/>
              <a:t>29</a:t>
            </a:fld>
            <a:endParaRPr lang="en-US" dirty="0"/>
          </a:p>
        </p:txBody>
      </p:sp>
    </p:spTree>
    <p:extLst>
      <p:ext uri="{BB962C8B-B14F-4D97-AF65-F5344CB8AC3E}">
        <p14:creationId xmlns:p14="http://schemas.microsoft.com/office/powerpoint/2010/main" val="227164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s-MX" sz="1100" dirty="0" smtClean="0"/>
              <a:t>This presentation</a:t>
            </a:r>
            <a:r>
              <a:rPr lang="en-US" altLang="es-MX" sz="1100" baseline="0" dirty="0" smtClean="0"/>
              <a:t> provides the information required to train those who will train workers and handlers under the Environmental Protection Agency’s (EPA) Worker Protection Standard. </a:t>
            </a:r>
            <a:r>
              <a:rPr lang="en-US" sz="1100" kern="1200" dirty="0" smtClean="0">
                <a:solidFill>
                  <a:schemeClr val="tx1"/>
                </a:solidFill>
                <a:effectLst/>
                <a:latin typeface="+mn-lt"/>
                <a:ea typeface="+mn-ea"/>
                <a:cs typeface="+mn-cs"/>
              </a:rPr>
              <a:t>Additional state rules may apply.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smtClean="0">
                <a:solidFill>
                  <a:schemeClr val="tx1"/>
                </a:solidFill>
                <a:effectLst/>
                <a:latin typeface="+mn-lt"/>
                <a:ea typeface="+mn-ea"/>
                <a:cs typeface="+mn-cs"/>
              </a:rPr>
              <a:t>EPA has approved this train the trainer material for workers and handlers in accordance with the 2015 WPS training content (40 CFR Part 170). The approval number is EPA WPS TTT W/H 00026. This train the trainer material</a:t>
            </a:r>
            <a:r>
              <a:rPr lang="en-US" sz="1100" b="0" i="0" kern="1200" baseline="0" dirty="0" smtClean="0">
                <a:solidFill>
                  <a:schemeClr val="tx1"/>
                </a:solidFill>
                <a:effectLst/>
                <a:latin typeface="+mn-lt"/>
                <a:ea typeface="+mn-ea"/>
                <a:cs typeface="+mn-cs"/>
              </a:rPr>
              <a:t> can be used in 2017, 2018 and beyond.</a:t>
            </a:r>
            <a:endParaRPr lang="en-US" sz="1100" b="0" i="0" kern="1200" dirty="0" smtClean="0">
              <a:solidFill>
                <a:schemeClr val="tx1"/>
              </a:solidFill>
              <a:effectLst/>
              <a:latin typeface="+mn-lt"/>
              <a:ea typeface="+mn-ea"/>
              <a:cs typeface="+mn-cs"/>
            </a:endParaRPr>
          </a:p>
          <a:p>
            <a:pPr marL="171450" indent="-171450" defTabSz="966612">
              <a:buFont typeface="Arial" panose="020B0604020202020204" pitchFamily="34" charset="0"/>
              <a:buChar char="•"/>
              <a:defRPr/>
            </a:pPr>
            <a:r>
              <a:rPr lang="en-US" altLang="es-MX" sz="1100" b="1" baseline="0" dirty="0" smtClean="0"/>
              <a:t>This presentation must be presented in its entirety.</a:t>
            </a:r>
          </a:p>
          <a:p>
            <a:endParaRPr lang="en-US" dirty="0" smtClean="0"/>
          </a:p>
          <a:p>
            <a:pPr marL="0" indent="0">
              <a:buNone/>
            </a:pPr>
            <a:r>
              <a:rPr lang="en-US" sz="1400" b="1" dirty="0" smtClean="0"/>
              <a:t>If you intend to add or remove slides from this set, refer to this EPA Guidance below:</a:t>
            </a:r>
          </a:p>
          <a:p>
            <a:pPr marL="0" indent="0">
              <a:buNone/>
            </a:pPr>
            <a:r>
              <a:rPr lang="en-US" sz="1200" dirty="0" smtClean="0"/>
              <a:t>EPA’s </a:t>
            </a:r>
            <a:r>
              <a:rPr lang="en-US" sz="1200" dirty="0" smtClean="0"/>
              <a:t>Office of Pesticide Programs offers the following preliminary guidance on modifications to EPA-approved training materials for workers, handlers, and trainers under the Worker Protection Standard (WPS): </a:t>
            </a:r>
          </a:p>
          <a:p>
            <a:pPr lvl="0"/>
            <a:r>
              <a:rPr lang="en-US" sz="1200" dirty="0" smtClean="0"/>
              <a:t>- Users </a:t>
            </a:r>
            <a:r>
              <a:rPr lang="en-US" sz="1200" dirty="0" smtClean="0"/>
              <a:t>of training materials MUST use the EPA-approved materials in their entirety and as they are provided, except as provided in the next paragraph. Changes to the content, the order of the information, or images in the presentation by a user may negate the approval for that specific use. However, users may present exercises, handouts, and additional images in their sessions to illustrate the points in the presentation (without adding these to the approved material). It is not necessary for EPA to review these additional materials, as EPA expects that they will not conflict with the original EPA-approved materials.</a:t>
            </a:r>
          </a:p>
          <a:p>
            <a:pPr lvl="0"/>
            <a:r>
              <a:rPr lang="en-US" sz="1200" dirty="0" smtClean="0"/>
              <a:t>- If </a:t>
            </a:r>
            <a:r>
              <a:rPr lang="en-US" sz="1200" dirty="0" smtClean="0"/>
              <a:t>a user determines that state- or region-specific information (such as crop specific images and information, or information about state/local regulations that modify those of the WPS) will enhance the presentation for their audiences, EPA prefers for those to be included separately, as described above. If it will be disruptive or impractical from a presentation standpoint (for example, to switch from one presentation to another), EPA agrees that slides – preferably as few as possible - may be added to the presentation. The added slides MUST have a statement that identifies the source, and the slide must look distinct from the EPA-approved materials. It is not necessary for EPA to review these slides, as EPA expects that they will not conflict with the original EPA-approved materials</a:t>
            </a:r>
            <a:r>
              <a:rPr lang="en-US" sz="1200" dirty="0" smtClean="0"/>
              <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24258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This is a good illustration taken from page 201 of the</a:t>
            </a:r>
            <a:r>
              <a:rPr lang="en-US" baseline="0" dirty="0" smtClean="0"/>
              <a:t> </a:t>
            </a:r>
            <a:r>
              <a:rPr lang="en-US" b="0" baseline="0" dirty="0" smtClean="0"/>
              <a:t>National Worker Protection Standard: A Manual for Trainers of Agricultural Workers and Pesticide Handlers</a:t>
            </a:r>
            <a:r>
              <a:rPr lang="en-US" dirty="0" smtClean="0"/>
              <a:t> </a:t>
            </a:r>
            <a:r>
              <a:rPr lang="en-US" baseline="0" dirty="0" smtClean="0"/>
              <a:t>manual that may help you understand how, depending on the task, tools, and timing, an employee who is controlling weeds would be considered a worker, a handler or even not require WPS training.  (Review slide). Are there any questions about this?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30</a:t>
            </a:fld>
            <a:endParaRPr lang="en-US" dirty="0"/>
          </a:p>
        </p:txBody>
      </p:sp>
    </p:spTree>
    <p:extLst>
      <p:ext uri="{BB962C8B-B14F-4D97-AF65-F5344CB8AC3E}">
        <p14:creationId xmlns:p14="http://schemas.microsoft.com/office/powerpoint/2010/main" val="2350027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b="0" baseline="0" dirty="0" smtClean="0"/>
              <a:t>Learn where you will be training ahead of time so you can be prepared! The methods you use for outdoor trainings will be different than what you will use at an indoor training session.</a:t>
            </a:r>
          </a:p>
          <a:p>
            <a:pPr marL="690143" lvl="1" indent="-232943">
              <a:buFont typeface="Arial" panose="020B0604020202020204" pitchFamily="34" charset="0"/>
              <a:buChar char="•"/>
            </a:pPr>
            <a:r>
              <a:rPr lang="en-US" b="0" baseline="0" dirty="0" smtClean="0"/>
              <a:t>Check out the training site before the training session, if possible. Then you will know what to bring and can anticipate what type of conditions you will have during the training session. It can increase your comfort level when you know what to expect!</a:t>
            </a:r>
          </a:p>
          <a:p>
            <a:pPr marL="690143" lvl="1" indent="-232943">
              <a:buFont typeface="Arial" panose="020B0604020202020204" pitchFamily="34" charset="0"/>
              <a:buChar char="•"/>
            </a:pPr>
            <a:r>
              <a:rPr lang="en-US" b="0" baseline="0" dirty="0" smtClean="0"/>
              <a:t>Training outdoors can be especially challenging because there are usually a lot more distractions. If you will be training outdoors, you will probably have to use a flip chart or some other type of ‘tail-gate’ training tool. Training outdoors can be an opportunity to include some type of learning activity that may be too ‘messy’ for indoors, such as how to use a eye wash station. When training outdoors, you will also have to consider your comfort level by dressing appropriately and bringing enough water to keep you hydrated. But you will also have to consider the safety and comfort of the people you are training.</a:t>
            </a:r>
          </a:p>
          <a:p>
            <a:pPr marL="690143" lvl="1" indent="-232943">
              <a:buFont typeface="Arial" panose="020B0604020202020204" pitchFamily="34" charset="0"/>
              <a:buChar char="•"/>
            </a:pPr>
            <a:r>
              <a:rPr lang="en-US" b="0" baseline="0" dirty="0" smtClean="0"/>
              <a:t>Training indoors requires that you set up the environment to be as distraction-free as possible. It’s important to make sure that you know how many trainees will be attending to be certain you have enough space, chairs and tables, if used. You should also learn, before training, if there are electric outlets available and whether you would need to bring extension cords. Indoor sites sometimes have the electronics available, so you should know whether you can use what is there or if you must bring your own.</a:t>
            </a:r>
            <a:endParaRPr lang="en-US" b="0" dirty="0"/>
          </a:p>
        </p:txBody>
      </p:sp>
      <p:sp>
        <p:nvSpPr>
          <p:cNvPr id="4" name="Slide Number Placeholder 3"/>
          <p:cNvSpPr>
            <a:spLocks noGrp="1"/>
          </p:cNvSpPr>
          <p:nvPr>
            <p:ph type="sldNum" sz="quarter" idx="10"/>
          </p:nvPr>
        </p:nvSpPr>
        <p:spPr/>
        <p:txBody>
          <a:bodyPr/>
          <a:lstStyle/>
          <a:p>
            <a:fld id="{C17A8D3B-8073-F647-89F8-2555B1CABB06}" type="slidenum">
              <a:rPr lang="en-US" smtClean="0"/>
              <a:t>31</a:t>
            </a:fld>
            <a:endParaRPr lang="en-US" dirty="0"/>
          </a:p>
        </p:txBody>
      </p:sp>
    </p:spTree>
    <p:extLst>
      <p:ext uri="{BB962C8B-B14F-4D97-AF65-F5344CB8AC3E}">
        <p14:creationId xmlns:p14="http://schemas.microsoft.com/office/powerpoint/2010/main" val="4061360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After</a:t>
            </a:r>
            <a:r>
              <a:rPr lang="en-US" baseline="0" dirty="0" smtClean="0"/>
              <a:t> gathering the information you need for the training, it is time to get organized.</a:t>
            </a:r>
          </a:p>
          <a:p>
            <a:pPr marL="690143" lvl="1" indent="-232943">
              <a:buFont typeface="Arial" panose="020B0604020202020204" pitchFamily="34" charset="0"/>
              <a:buChar char="•"/>
            </a:pPr>
            <a:r>
              <a:rPr lang="en-US" baseline="0" dirty="0" smtClean="0"/>
              <a:t>Creating a training plan compels you to look at the training topics you must cover and organize them into themes. For example, if your topic was the pesticide label, you might start by explaining the different sections of the label, how to find health and safety information in the first aid and personal protective equipment sections, and so on. After you have the plan, you can develop a list of training objectives. Objectives are simple statements of knowledge or skills you would like the participants to have at the end of training. In the training plan example, an objective might be that the participants can read and follow label directions for selecting the required personal protective equipment. Pages 207-209 of the </a:t>
            </a:r>
            <a:r>
              <a:rPr lang="en-US" b="0" baseline="0" dirty="0" smtClean="0"/>
              <a:t>National Worker Protection Standard: A Manual for Trainers of Agricultural Workers and Pesticide Handlers </a:t>
            </a:r>
            <a:r>
              <a:rPr lang="en-US" baseline="0" dirty="0" smtClean="0"/>
              <a:t>manual has an example of a training plan and objectives. </a:t>
            </a:r>
          </a:p>
          <a:p>
            <a:pPr marL="690143" lvl="1" indent="-232943">
              <a:buFont typeface="Arial" panose="020B0604020202020204" pitchFamily="34" charset="0"/>
              <a:buChar char="•"/>
            </a:pPr>
            <a:r>
              <a:rPr lang="en-US" baseline="0" dirty="0" smtClean="0"/>
              <a:t>A course outline is a great tool to keep your training session organized and help you determine how much time you need for the topic and activities, if used. Your outline should include the topic, any activity, the amount of time to spend and any materials required for the activity.</a:t>
            </a:r>
          </a:p>
          <a:p>
            <a:pPr marL="690143" lvl="1" indent="-232943">
              <a:buFont typeface="Arial" panose="020B0604020202020204" pitchFamily="34" charset="0"/>
              <a:buChar char="•"/>
            </a:pPr>
            <a:r>
              <a:rPr lang="en-US" dirty="0" smtClean="0"/>
              <a:t>It’s important</a:t>
            </a:r>
            <a:r>
              <a:rPr lang="en-US" baseline="0" dirty="0" smtClean="0"/>
              <a:t> to think about how much time will be required to cover all the topics. If you have a plan with objectives and an outline, you are more likely to stick with a schedule. If you are working with an agricultural employer, they will appreciate you telling them how much time is required and you sticking closely with that figure! </a:t>
            </a:r>
          </a:p>
          <a:p>
            <a:pPr marL="690143" lvl="1" indent="-232943">
              <a:buFont typeface="Arial" panose="020B0604020202020204" pitchFamily="34" charset="0"/>
              <a:buChar char="•"/>
            </a:pPr>
            <a:r>
              <a:rPr lang="en-US" baseline="0" dirty="0" smtClean="0"/>
              <a:t>However, you should plan for situations that might add extra time to your training. A few things you should consider that would add time include:</a:t>
            </a:r>
          </a:p>
          <a:p>
            <a:pPr marL="1094537" lvl="2" indent="-171450">
              <a:buFont typeface="Arial" panose="020B0604020202020204" pitchFamily="34" charset="0"/>
              <a:buChar char="•"/>
            </a:pPr>
            <a:r>
              <a:rPr lang="en-US" baseline="0" dirty="0" smtClean="0"/>
              <a:t>Using an interpreter or presenting bilingually</a:t>
            </a:r>
          </a:p>
          <a:p>
            <a:pPr marL="1094537" lvl="2" indent="-171450">
              <a:buFont typeface="Arial" panose="020B0604020202020204" pitchFamily="34" charset="0"/>
              <a:buChar char="•"/>
            </a:pPr>
            <a:r>
              <a:rPr lang="en-US" baseline="0" dirty="0" smtClean="0"/>
              <a:t>Adding activities</a:t>
            </a:r>
          </a:p>
          <a:p>
            <a:pPr marL="1094537" lvl="2" indent="-171450">
              <a:buFont typeface="Arial" panose="020B0604020202020204" pitchFamily="34" charset="0"/>
              <a:buChar char="•"/>
            </a:pPr>
            <a:r>
              <a:rPr lang="en-US" baseline="0" dirty="0" smtClean="0"/>
              <a:t>Signing training records</a:t>
            </a:r>
          </a:p>
          <a:p>
            <a:pPr marL="1094537" lvl="2" indent="-171450">
              <a:buFont typeface="Arial" panose="020B0604020202020204" pitchFamily="34" charset="0"/>
              <a:buChar char="•"/>
            </a:pPr>
            <a:r>
              <a:rPr lang="en-US" baseline="0" dirty="0" smtClean="0"/>
              <a:t>Can you think of other things that might add time to your training?</a:t>
            </a:r>
          </a:p>
        </p:txBody>
      </p:sp>
      <p:sp>
        <p:nvSpPr>
          <p:cNvPr id="4" name="Slide Number Placeholder 3"/>
          <p:cNvSpPr>
            <a:spLocks noGrp="1"/>
          </p:cNvSpPr>
          <p:nvPr>
            <p:ph type="sldNum" sz="quarter" idx="10"/>
          </p:nvPr>
        </p:nvSpPr>
        <p:spPr/>
        <p:txBody>
          <a:bodyPr/>
          <a:lstStyle/>
          <a:p>
            <a:fld id="{C17A8D3B-8073-F647-89F8-2555B1CABB06}" type="slidenum">
              <a:rPr lang="en-US" smtClean="0"/>
              <a:t>32</a:t>
            </a:fld>
            <a:endParaRPr lang="en-US" dirty="0"/>
          </a:p>
        </p:txBody>
      </p:sp>
    </p:spTree>
    <p:extLst>
      <p:ext uri="{BB962C8B-B14F-4D97-AF65-F5344CB8AC3E}">
        <p14:creationId xmlns:p14="http://schemas.microsoft.com/office/powerpoint/2010/main" val="2876134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32943" indent="-232943">
              <a:buAutoNum type="arabicPeriod"/>
            </a:pPr>
            <a:r>
              <a:rPr lang="en-US" dirty="0" smtClean="0"/>
              <a:t>The training tools that you might use include flip charts, DVDs, You-Tube videos, PowerPoint</a:t>
            </a:r>
            <a:r>
              <a:rPr lang="en-US" baseline="0" dirty="0" smtClean="0"/>
              <a:t> presentations, booklets, pamphlets and games. </a:t>
            </a:r>
            <a:r>
              <a:rPr lang="en-US" dirty="0" smtClean="0"/>
              <a:t>There are a lot of resources where you can find pesticide safety training materials</a:t>
            </a:r>
            <a:r>
              <a:rPr lang="en-US" baseline="0" dirty="0" smtClean="0"/>
              <a:t> including PERC, EPA and the National Pesticide Information Center (NPIC). However, remember that you must use EPA-approved training materials when training handlers and workers.  When you select materials, keep in mind that they must</a:t>
            </a:r>
          </a:p>
          <a:p>
            <a:pPr marL="640594" lvl="1" indent="-174708">
              <a:buFont typeface="Arial" panose="020B0604020202020204" pitchFamily="34" charset="0"/>
              <a:buChar char="•"/>
            </a:pPr>
            <a:r>
              <a:rPr lang="en-US" baseline="0" dirty="0" smtClean="0"/>
              <a:t>Cover the required information</a:t>
            </a:r>
          </a:p>
          <a:p>
            <a:pPr marL="640594" lvl="1" indent="-174708">
              <a:buFont typeface="Arial" panose="020B0604020202020204" pitchFamily="34" charset="0"/>
              <a:buChar char="•"/>
            </a:pPr>
            <a:r>
              <a:rPr lang="en-US" baseline="0" dirty="0" smtClean="0"/>
              <a:t>Be correct and up-to-date with the current regulations</a:t>
            </a:r>
          </a:p>
          <a:p>
            <a:pPr marL="640594" lvl="1" indent="-174708">
              <a:buFont typeface="Arial" panose="020B0604020202020204" pitchFamily="34" charset="0"/>
              <a:buChar char="•"/>
            </a:pPr>
            <a:r>
              <a:rPr lang="en-US" baseline="0" dirty="0" smtClean="0"/>
              <a:t>Approved by EPA</a:t>
            </a:r>
          </a:p>
          <a:p>
            <a:pPr marL="640594" lvl="1" indent="-174708">
              <a:buFont typeface="Arial" panose="020B0604020202020204" pitchFamily="34" charset="0"/>
              <a:buChar char="•"/>
            </a:pPr>
            <a:r>
              <a:rPr lang="en-US" baseline="0" dirty="0" smtClean="0"/>
              <a:t>In a language the participants understand</a:t>
            </a:r>
          </a:p>
          <a:p>
            <a:pPr marL="640594" lvl="1" indent="-174708">
              <a:buFont typeface="Arial" panose="020B0604020202020204" pitchFamily="34" charset="0"/>
              <a:buChar char="•"/>
            </a:pPr>
            <a:r>
              <a:rPr lang="en-US" baseline="0" dirty="0" smtClean="0"/>
              <a:t>Reflect the worksite as much as possible</a:t>
            </a:r>
          </a:p>
          <a:p>
            <a:pPr marL="640594" lvl="1" indent="-174708">
              <a:buFont typeface="Arial" panose="020B0604020202020204" pitchFamily="34" charset="0"/>
              <a:buChar char="•"/>
            </a:pPr>
            <a:r>
              <a:rPr lang="en-US" baseline="0" dirty="0" smtClean="0"/>
              <a:t>Be presented so that employees can participate in training and ask questions.</a:t>
            </a:r>
          </a:p>
          <a:p>
            <a:pPr marL="232943" indent="-232943">
              <a:buFont typeface="+mj-lt"/>
              <a:buAutoNum type="arabicPeriod" startAt="2"/>
            </a:pPr>
            <a:r>
              <a:rPr lang="en-US" baseline="0" dirty="0" smtClean="0"/>
              <a:t>You should make a list of everything you will need to conduct your trainings. Check the training site ahead of time to see if they have some of the equipment you will use. If you make a list of what you need for training, you can refer to it and be less likely to forget important tools you need. Page 216 of the </a:t>
            </a:r>
            <a:r>
              <a:rPr lang="en-US" b="0" baseline="0" dirty="0" smtClean="0"/>
              <a:t>National Worker Protection Standard: A Manual for Trainers of Agricultural Workers and Pesticide Handlers</a:t>
            </a:r>
            <a:r>
              <a:rPr lang="en-US" baseline="0" dirty="0" smtClean="0"/>
              <a:t> manual has a good example of an equipment and supply list.</a:t>
            </a:r>
          </a:p>
          <a:p>
            <a:pPr marL="232943" indent="-232943">
              <a:buFont typeface="+mj-lt"/>
              <a:buAutoNum type="arabicPeriod" startAt="2"/>
            </a:pPr>
            <a:r>
              <a:rPr lang="en-US" baseline="0" dirty="0" smtClean="0"/>
              <a:t>Some additional things to consider before the training include:</a:t>
            </a:r>
          </a:p>
          <a:p>
            <a:pPr marL="640594" lvl="1" indent="-174708">
              <a:buFont typeface="Arial" panose="020B0604020202020204" pitchFamily="34" charset="0"/>
              <a:buChar char="•"/>
            </a:pPr>
            <a:r>
              <a:rPr lang="en-US" baseline="0" dirty="0" smtClean="0"/>
              <a:t>Whether you must arrange for an interpreter. If so, the interpreter should be familiar with pesticide terminology and, if possible, be given a copy of the training materials beforehand.</a:t>
            </a:r>
          </a:p>
          <a:p>
            <a:pPr marL="640594" lvl="1" indent="-174708">
              <a:buFont typeface="Arial" panose="020B0604020202020204" pitchFamily="34" charset="0"/>
              <a:buChar char="•"/>
            </a:pPr>
            <a:r>
              <a:rPr lang="en-US" baseline="0" dirty="0" smtClean="0"/>
              <a:t>You might also want to create an activities plan if you are using activities in your training. The plan should include the topic associated with the activity, any props or equipment needed and any materials or handouts that need to be prepared ahead of time.</a:t>
            </a:r>
          </a:p>
          <a:p>
            <a:pPr marL="640594" lvl="1" indent="-174708">
              <a:buFont typeface="Arial" panose="020B0604020202020204" pitchFamily="34" charset="0"/>
              <a:buChar char="•"/>
            </a:pPr>
            <a:r>
              <a:rPr lang="en-US" baseline="0" dirty="0" smtClean="0"/>
              <a:t>You should also think about how you want to arrange the room if training indoors. If using a table, flipchart, dry erase boards, it is best to place them off to one side so you do not create a ‘barrier’ between the participants and you.</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33</a:t>
            </a:fld>
            <a:endParaRPr lang="en-US" dirty="0"/>
          </a:p>
        </p:txBody>
      </p:sp>
    </p:spTree>
    <p:extLst>
      <p:ext uri="{BB962C8B-B14F-4D97-AF65-F5344CB8AC3E}">
        <p14:creationId xmlns:p14="http://schemas.microsoft.com/office/powerpoint/2010/main" val="1560419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The information must be presented orally,</a:t>
            </a:r>
            <a:r>
              <a:rPr lang="en-US" sz="1200" baseline="0" dirty="0" smtClean="0"/>
              <a:t> using written materials, audiovisual materials (like videos and posters), or a combination of the two.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Written and audiovisual materials should be in a language</a:t>
            </a:r>
            <a:r>
              <a:rPr lang="en-US" sz="1200" baseline="0" dirty="0" smtClean="0"/>
              <a:t> the workers and handlers understand and the information must be provided in a manner the workers and handlers understand.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If you use a translator, it is important that they have a clear understanding of pesticide terminology before the training.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The material should be presented at an appropriate educational level using non-technical terms.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Please remember that some employees may not be able to read either English or their native language. </a:t>
            </a:r>
            <a:endParaRPr lang="en-US" sz="1200"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Workers and handlers should be seated in a quiet,</a:t>
            </a:r>
            <a:r>
              <a:rPr lang="en-US" sz="1200" baseline="0" dirty="0" smtClean="0"/>
              <a:t> comfortable place during the training. If the training takes place outside, the training area should be shaded from the sun, protected from the wind, and not too warm or cool. Asking workers and handlers to stand in hot or noisy places may negatively impact the success of the training.</a:t>
            </a:r>
            <a:endParaRPr lang="en-US"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WPS training materials that are developed and issued by EPA will bear the official EPA logo and have an EPA publication number. WPS training materials that have been developed by states or other organizations and have been approved by EPA should bear an EPA approval number and a statement indicating the materials have been approved by EPA.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There </a:t>
            </a:r>
            <a:r>
              <a:rPr lang="en-US" sz="1200" dirty="0"/>
              <a:t>must be a qualified trainer present (and translator if used) during the entire training </a:t>
            </a:r>
            <a:r>
              <a:rPr lang="en-US" sz="1300" dirty="0"/>
              <a:t>to respond to questions from the audience. </a:t>
            </a:r>
            <a:endParaRPr lang="en-US" sz="1300" dirty="0" smtClean="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Allow time for the workers to ask questions about the information</a:t>
            </a:r>
            <a:r>
              <a:rPr lang="en-US" baseline="0" dirty="0" smtClean="0"/>
              <a:t> provided.</a:t>
            </a:r>
            <a:endParaRPr lang="en-US" dirty="0" smtClean="0"/>
          </a:p>
        </p:txBody>
      </p:sp>
      <p:sp>
        <p:nvSpPr>
          <p:cNvPr id="4" name="Slide Number Placeholder 3"/>
          <p:cNvSpPr>
            <a:spLocks noGrp="1"/>
          </p:cNvSpPr>
          <p:nvPr>
            <p:ph type="sldNum" sz="quarter" idx="10"/>
          </p:nvPr>
        </p:nvSpPr>
        <p:spPr/>
        <p:txBody>
          <a:bodyPr/>
          <a:lstStyle/>
          <a:p>
            <a:fld id="{ADAA5EB5-993A-4349-85DB-FB76D6C26C53}" type="slidenum">
              <a:rPr lang="en-US" smtClean="0"/>
              <a:t>34</a:t>
            </a:fld>
            <a:endParaRPr lang="en-US" dirty="0"/>
          </a:p>
        </p:txBody>
      </p:sp>
    </p:spTree>
    <p:extLst>
      <p:ext uri="{BB962C8B-B14F-4D97-AF65-F5344CB8AC3E}">
        <p14:creationId xmlns:p14="http://schemas.microsoft.com/office/powerpoint/2010/main" val="374263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Hopefully</a:t>
            </a:r>
            <a:r>
              <a:rPr lang="en-US" baseline="0" dirty="0" smtClean="0"/>
              <a:t> you are confident and ready to train now because of the preparation work you have done. Here are a few additional tips to remember as you train.</a:t>
            </a:r>
          </a:p>
          <a:p>
            <a:pPr marL="690143" lvl="1" indent="-232943">
              <a:buFont typeface="Arial" panose="020B0604020202020204" pitchFamily="34" charset="0"/>
              <a:buChar char="•"/>
            </a:pPr>
            <a:r>
              <a:rPr lang="en-US" baseline="0" dirty="0" smtClean="0"/>
              <a:t>As you begin the training, give the audience some background information on you and the topic. Now is the time to stress the importance of this training as it is intended to inform them about pesticide use on the establishment, protect them from pesticide exposures and mitigate any impacts of the limited exposure to residues they may have during the course of their work activities. Remind them that this training will help them identify workplace hazards from pesticides used on the establishment and give them the knowledge and skills they need to work safely.</a:t>
            </a:r>
          </a:p>
          <a:p>
            <a:pPr marL="690143" lvl="1" indent="-232943">
              <a:buFont typeface="Arial" panose="020B0604020202020204" pitchFamily="34" charset="0"/>
              <a:buChar char="•"/>
            </a:pPr>
            <a:r>
              <a:rPr lang="en-US" baseline="0" dirty="0" smtClean="0"/>
              <a:t>It is important to engage your audience from the start. Depending on the size of the group you are training, you may be able to do this by asking questions about their work, their experiences or whether they have any concerns about the work they will be doing. If you are working with a small group, you may be able to use role-playing to engage them and help you identify or solve a problem relating to WPS. For example, you might ask what they should do if they are in a field adjacent to one that is being treated and believe they may be drifted on. Or start in an unusual way by telling a story or asking a provocative question.</a:t>
            </a:r>
          </a:p>
          <a:p>
            <a:pPr marL="690143" lvl="1" indent="-232943">
              <a:buFont typeface="Arial" panose="020B0604020202020204" pitchFamily="34" charset="0"/>
              <a:buChar char="•"/>
            </a:pPr>
            <a:r>
              <a:rPr lang="en-US" baseline="0" dirty="0" smtClean="0"/>
              <a:t>Don’t forget to have fun when you are training! It will be easier for the audience to relate to you if you can interject some humor or anecdotes.</a:t>
            </a:r>
          </a:p>
          <a:p>
            <a:pPr marL="690143" lvl="1" indent="-232943">
              <a:buFont typeface="Arial" panose="020B0604020202020204" pitchFamily="34" charset="0"/>
              <a:buChar char="•"/>
            </a:pPr>
            <a:r>
              <a:rPr lang="en-US" baseline="0" dirty="0" smtClean="0"/>
              <a:t>Finally, read your audience! Are they listening? Are they engaged? Do they seem bored or is someone even sleeping? Don’t feel bad…it happens to the best trainers! The important thing is that you know how to respond to different situations. If they seem disengaged, it may be a good time to insert an activity. You could also ask for feedback. Or you can raise the volume of your voice to grab attention again. Even walking around the training site keeps people more focused on you as a trainer. And it provides an opportunity to walk near the distracted or disengaged person to covertly redirect their attention.</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35</a:t>
            </a:fld>
            <a:endParaRPr lang="en-US" dirty="0"/>
          </a:p>
        </p:txBody>
      </p:sp>
    </p:spTree>
    <p:extLst>
      <p:ext uri="{BB962C8B-B14F-4D97-AF65-F5344CB8AC3E}">
        <p14:creationId xmlns:p14="http://schemas.microsoft.com/office/powerpoint/2010/main" val="4069623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a:t>
            </a:r>
          </a:p>
          <a:p>
            <a:pPr marL="228600" indent="-228600">
              <a:buFont typeface="+mj-lt"/>
              <a:buAutoNum type="arabicPeriod"/>
            </a:pPr>
            <a:r>
              <a:rPr lang="en-US" b="1" dirty="0" smtClean="0"/>
              <a:t>This section </a:t>
            </a:r>
            <a:r>
              <a:rPr lang="en-US" b="1" baseline="0" dirty="0" smtClean="0"/>
              <a:t>contain training requirements for both workers or handlers.</a:t>
            </a:r>
            <a:endParaRPr lang="en-US" b="1" dirty="0" smtClean="0"/>
          </a:p>
          <a:p>
            <a:pPr marL="228600" indent="-228600">
              <a:buFont typeface="+mj-lt"/>
              <a:buAutoNum type="arabicPeriod"/>
            </a:pPr>
            <a:r>
              <a:rPr lang="en-US" dirty="0" smtClean="0"/>
              <a:t>This section will inform workers and handlers of employee tasks and restrictions</a:t>
            </a:r>
            <a:r>
              <a:rPr lang="en-US" baseline="0" dirty="0" smtClean="0"/>
              <a:t>.</a:t>
            </a:r>
          </a:p>
          <a:p>
            <a:endParaRPr lang="en-US" baseline="0" dirty="0" smtClean="0"/>
          </a:p>
          <a:p>
            <a:r>
              <a:rPr lang="en-US" baseline="0" dirty="0" smtClean="0"/>
              <a:t>Specific worker and handler training topics that are included in this section include:</a:t>
            </a:r>
          </a:p>
          <a:p>
            <a:pPr marL="171450" indent="-171450">
              <a:buFont typeface="Arial" panose="020B0604020202020204" pitchFamily="34" charset="0"/>
              <a:buChar char="•"/>
            </a:pPr>
            <a:r>
              <a:rPr lang="en-US" dirty="0" smtClean="0"/>
              <a:t>The rule prohibits agricultural employers from allowing or directing any worker to mix, load, or apply pesticides or assist in the application of pesticides unless</a:t>
            </a:r>
            <a:r>
              <a:rPr lang="en-US" baseline="0" dirty="0" smtClean="0"/>
              <a:t> the worker has been trained as a handler.</a:t>
            </a:r>
          </a:p>
          <a:p>
            <a:pPr marL="171450" indent="-171450">
              <a:buFont typeface="Arial" panose="020B0604020202020204" pitchFamily="34" charset="0"/>
              <a:buChar char="•"/>
            </a:pPr>
            <a:r>
              <a:rPr lang="en-US" baseline="0" dirty="0" smtClean="0"/>
              <a:t>Agricultural employers must provide specific information to workers before directing them to perform early-entry activities. Workers must be at least 18 years old to perform early-entry activities.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36</a:t>
            </a:fld>
            <a:endParaRPr lang="en-US" dirty="0"/>
          </a:p>
        </p:txBody>
      </p:sp>
    </p:spTree>
    <p:extLst>
      <p:ext uri="{BB962C8B-B14F-4D97-AF65-F5344CB8AC3E}">
        <p14:creationId xmlns:p14="http://schemas.microsoft.com/office/powerpoint/2010/main" val="2900953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An agricultural worker is any person working in a field that has been sprayed with any type of pesticide, or that has had</a:t>
            </a:r>
            <a:r>
              <a:rPr lang="en-US" baseline="0" dirty="0" smtClean="0"/>
              <a:t> an REI in effect</a:t>
            </a:r>
            <a:r>
              <a:rPr lang="en-US" dirty="0" smtClean="0"/>
              <a:t> within the last 30 days.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These are people that are doing agricultural</a:t>
            </a:r>
            <a:r>
              <a:rPr lang="en-US" baseline="0" dirty="0" smtClean="0"/>
              <a:t> tasks with high-contact:</a:t>
            </a:r>
            <a:r>
              <a:rPr lang="en-US" dirty="0" smtClean="0"/>
              <a:t> weeding, moving irrigation equipment, pruning, harvesting, etc.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Workers</a:t>
            </a:r>
            <a:r>
              <a:rPr lang="en-US" baseline="0" dirty="0" smtClean="0"/>
              <a:t> DO NOT handle pesticides.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Start this section with a discussion question. “The person in this picture is an agricultural worker.</a:t>
            </a:r>
            <a:r>
              <a:rPr lang="en-US" baseline="0" dirty="0" smtClean="0"/>
              <a:t> As a worker, what kinds of tasks does she do?”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37</a:t>
            </a:fld>
            <a:endParaRPr lang="en-US" dirty="0"/>
          </a:p>
        </p:txBody>
      </p:sp>
    </p:spTree>
    <p:extLst>
      <p:ext uri="{BB962C8B-B14F-4D97-AF65-F5344CB8AC3E}">
        <p14:creationId xmlns:p14="http://schemas.microsoft.com/office/powerpoint/2010/main" val="3780223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Early entry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means entry into a treated field or other area after the pesticide application is complete, but before the restricted-entry interval or other restrictions on entry for that pesticide have expired.</a:t>
            </a:r>
          </a:p>
          <a:p>
            <a:pPr marL="228600" indent="-228600">
              <a:buFont typeface="+mj-lt"/>
              <a:buAutoNum type="arabicPeriod"/>
            </a:pPr>
            <a:r>
              <a:rPr lang="en-US" sz="1200" kern="1200" dirty="0" smtClean="0">
                <a:solidFill>
                  <a:schemeClr val="tx1"/>
                </a:solidFill>
                <a:effectLst/>
                <a:latin typeface="+mn-lt"/>
                <a:ea typeface="+mn-ea"/>
                <a:cs typeface="+mn-cs"/>
              </a:rPr>
              <a:t>Agricultural workers who are required to go into treated areas before the REI expires are early entry employees.</a:t>
            </a:r>
            <a:r>
              <a:rPr lang="en-US" sz="1200" kern="1200" baseline="0" dirty="0" smtClean="0">
                <a:solidFill>
                  <a:schemeClr val="tx1"/>
                </a:solidFill>
                <a:effectLst/>
                <a:latin typeface="+mn-lt"/>
                <a:ea typeface="+mn-ea"/>
                <a:cs typeface="+mn-cs"/>
              </a:rPr>
              <a:t> Agricultural employers must provide early-entry specific training and protection to workers before directing them to perform early-entry activities. </a:t>
            </a:r>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The new minimum age for early entry workers is 18 years old.</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38</a:t>
            </a:fld>
            <a:endParaRPr lang="en-US" dirty="0"/>
          </a:p>
        </p:txBody>
      </p:sp>
    </p:spTree>
    <p:extLst>
      <p:ext uri="{BB962C8B-B14F-4D97-AF65-F5344CB8AC3E}">
        <p14:creationId xmlns:p14="http://schemas.microsoft.com/office/powerpoint/2010/main" val="2492035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You are a pesticide handler if you:</a:t>
            </a:r>
          </a:p>
          <a:p>
            <a:pPr marL="628650" lvl="1" indent="-171450">
              <a:buFont typeface="Arial" charset="0"/>
              <a:buChar char="•"/>
            </a:pPr>
            <a:r>
              <a:rPr lang="en-US" sz="1200" kern="1200" dirty="0" smtClean="0">
                <a:solidFill>
                  <a:schemeClr val="tx1"/>
                </a:solidFill>
                <a:effectLst/>
                <a:latin typeface="+mn-lt"/>
                <a:ea typeface="+mn-ea"/>
                <a:cs typeface="+mn-cs"/>
              </a:rPr>
              <a:t>Apply pesticides</a:t>
            </a:r>
          </a:p>
          <a:p>
            <a:pPr marL="628650" lvl="1" indent="-171450">
              <a:buFont typeface="Arial" charset="0"/>
              <a:buChar char="•"/>
            </a:pPr>
            <a:r>
              <a:rPr lang="en-US" sz="1200" kern="1200" dirty="0" smtClean="0">
                <a:solidFill>
                  <a:schemeClr val="tx1"/>
                </a:solidFill>
                <a:effectLst/>
                <a:latin typeface="+mn-lt"/>
                <a:ea typeface="+mn-ea"/>
                <a:cs typeface="+mn-cs"/>
              </a:rPr>
              <a:t>Assist with pesticide applications</a:t>
            </a:r>
          </a:p>
          <a:p>
            <a:pPr marL="628650" lvl="1" indent="-171450">
              <a:buFont typeface="Arial" charset="0"/>
              <a:buChar char="•"/>
            </a:pPr>
            <a:r>
              <a:rPr lang="en-US" sz="1200" kern="1200" dirty="0" smtClean="0">
                <a:solidFill>
                  <a:schemeClr val="tx1"/>
                </a:solidFill>
                <a:effectLst/>
                <a:latin typeface="+mn-lt"/>
                <a:ea typeface="+mn-ea"/>
                <a:cs typeface="+mn-cs"/>
              </a:rPr>
              <a:t>Clean, repair, or maintain pesticide application equipment – such as boom sprayers, backpack sprayers, or hoppers – that may contain pesticide residues</a:t>
            </a:r>
          </a:p>
          <a:p>
            <a:pPr marL="628650" lvl="1" indent="-171450">
              <a:buFont typeface="Arial" charset="0"/>
              <a:buChar char="•"/>
            </a:pPr>
            <a:r>
              <a:rPr lang="en-US" sz="1200" kern="1200" dirty="0" smtClean="0">
                <a:solidFill>
                  <a:schemeClr val="tx1"/>
                </a:solidFill>
                <a:effectLst/>
                <a:latin typeface="+mn-lt"/>
                <a:ea typeface="+mn-ea"/>
                <a:cs typeface="+mn-cs"/>
              </a:rPr>
              <a:t>Mix, load, or transfer pesticides into application equipment</a:t>
            </a:r>
          </a:p>
          <a:p>
            <a:pPr marL="628650" lvl="1" indent="-171450">
              <a:buFont typeface="Arial" charset="0"/>
              <a:buChar char="•"/>
            </a:pPr>
            <a:r>
              <a:rPr lang="en-US" sz="1200" kern="1200" dirty="0" smtClean="0">
                <a:solidFill>
                  <a:schemeClr val="tx1"/>
                </a:solidFill>
                <a:effectLst/>
                <a:latin typeface="+mn-lt"/>
                <a:ea typeface="+mn-ea"/>
                <a:cs typeface="+mn-cs"/>
              </a:rPr>
              <a:t>Dispose of pesticides or materials with pesticides on them, such as containers</a:t>
            </a:r>
          </a:p>
          <a:p>
            <a:pPr marL="628650" lvl="1" indent="-171450">
              <a:buFont typeface="Arial" charset="0"/>
              <a:buChar char="•"/>
            </a:pPr>
            <a:r>
              <a:rPr lang="en-US" sz="1200" kern="1200" dirty="0" smtClean="0">
                <a:solidFill>
                  <a:schemeClr val="tx1"/>
                </a:solidFill>
                <a:effectLst/>
                <a:latin typeface="+mn-lt"/>
                <a:ea typeface="+mn-ea"/>
                <a:cs typeface="+mn-cs"/>
              </a:rPr>
              <a:t>Act as a flagger</a:t>
            </a:r>
          </a:p>
          <a:p>
            <a:pPr marL="628650" lvl="1" indent="-171450">
              <a:buFont typeface="Arial" charset="0"/>
              <a:buChar char="•"/>
            </a:pPr>
            <a:r>
              <a:rPr lang="en-US" sz="1200" kern="1200" dirty="0" smtClean="0">
                <a:solidFill>
                  <a:schemeClr val="tx1"/>
                </a:solidFill>
                <a:effectLst/>
                <a:latin typeface="+mn-lt"/>
                <a:ea typeface="+mn-ea"/>
                <a:cs typeface="+mn-cs"/>
              </a:rPr>
              <a:t>Perform tasks as a crop advisor (this includes Pest Control Advisors, or PCAs, in California) during the pesticide application</a:t>
            </a:r>
            <a:r>
              <a:rPr lang="en-US" dirty="0" smtClean="0">
                <a:effectLst/>
              </a:rPr>
              <a:t> </a:t>
            </a:r>
            <a:r>
              <a:rPr lang="en-US" sz="1200" kern="1200" dirty="0" smtClean="0">
                <a:solidFill>
                  <a:schemeClr val="tx1"/>
                </a:solidFill>
                <a:effectLst/>
                <a:latin typeface="+mn-lt"/>
                <a:ea typeface="+mn-ea"/>
                <a:cs typeface="+mn-cs"/>
              </a:rPr>
              <a:t>or</a:t>
            </a:r>
            <a:r>
              <a:rPr lang="en-US" sz="1200" kern="1200" baseline="0" dirty="0" smtClean="0">
                <a:solidFill>
                  <a:schemeClr val="tx1"/>
                </a:solidFill>
                <a:effectLst/>
                <a:latin typeface="+mn-lt"/>
                <a:ea typeface="+mn-ea"/>
                <a:cs typeface="+mn-cs"/>
              </a:rPr>
              <a:t> during the REI</a:t>
            </a:r>
            <a:endParaRPr lang="en-US" sz="1200" kern="1200" dirty="0" smtClean="0">
              <a:solidFill>
                <a:schemeClr val="tx1"/>
              </a:solidFill>
              <a:effectLst/>
              <a:latin typeface="+mn-lt"/>
              <a:ea typeface="+mn-ea"/>
              <a:cs typeface="+mn-cs"/>
            </a:endParaRPr>
          </a:p>
          <a:p>
            <a:pPr marL="628650" lvl="1" indent="-171450">
              <a:buFont typeface="Arial" charset="0"/>
              <a:buChar char="•"/>
            </a:pPr>
            <a:r>
              <a:rPr lang="en-US" sz="1200" kern="1200" dirty="0" smtClean="0">
                <a:solidFill>
                  <a:schemeClr val="tx1"/>
                </a:solidFill>
                <a:effectLst/>
                <a:latin typeface="+mn-lt"/>
                <a:ea typeface="+mn-ea"/>
                <a:cs typeface="+mn-cs"/>
              </a:rPr>
              <a:t>The new minimum age for handlers is 18.</a:t>
            </a:r>
          </a:p>
          <a:p>
            <a:pPr marL="228600" indent="-228600">
              <a:buFont typeface="+mj-lt"/>
              <a:buAutoNum type="arabicPeriod"/>
            </a:pPr>
            <a:r>
              <a:rPr lang="en-US" sz="1200" kern="1200" dirty="0" smtClean="0">
                <a:solidFill>
                  <a:schemeClr val="tx1"/>
                </a:solidFill>
                <a:effectLst/>
                <a:latin typeface="+mn-lt"/>
                <a:ea typeface="+mn-ea"/>
                <a:cs typeface="+mn-cs"/>
              </a:rPr>
              <a:t>Agricultural employers are prohibited by the rule from allowing or directing a worker to mix/load/or apply pesticides</a:t>
            </a:r>
            <a:r>
              <a:rPr lang="en-US" sz="1200" kern="1200" baseline="0" dirty="0" smtClean="0">
                <a:solidFill>
                  <a:schemeClr val="tx1"/>
                </a:solidFill>
                <a:effectLst/>
                <a:latin typeface="+mn-lt"/>
                <a:ea typeface="+mn-ea"/>
                <a:cs typeface="+mn-cs"/>
              </a:rPr>
              <a:t> or assist in their application unless trained as a handler. </a:t>
            </a:r>
          </a:p>
          <a:p>
            <a:pPr marL="228600" indent="-228600">
              <a:buFont typeface="+mj-lt"/>
              <a:buAutoNum type="arabicPeriod"/>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Start this section with a discussion question. “W</a:t>
            </a:r>
            <a:r>
              <a:rPr lang="en-US" sz="1200" kern="1200" dirty="0" smtClean="0">
                <a:solidFill>
                  <a:schemeClr val="tx1"/>
                </a:solidFill>
                <a:effectLst/>
                <a:latin typeface="+mn-lt"/>
                <a:ea typeface="+mn-ea"/>
                <a:cs typeface="+mn-cs"/>
              </a:rPr>
              <a:t>hat kind of task</a:t>
            </a:r>
            <a:r>
              <a:rPr lang="en-US" sz="1200" kern="1200" baseline="0" dirty="0" smtClean="0">
                <a:solidFill>
                  <a:schemeClr val="tx1"/>
                </a:solidFill>
                <a:effectLst/>
                <a:latin typeface="+mn-lt"/>
                <a:ea typeface="+mn-ea"/>
                <a:cs typeface="+mn-cs"/>
              </a:rPr>
              <a:t>s does a handler do?”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noProof="0" dirty="0" smtClean="0"/>
              <a:t>This concludes </a:t>
            </a:r>
            <a:r>
              <a:rPr lang="en-US" noProof="0" dirty="0" smtClean="0"/>
              <a:t>Section 3: </a:t>
            </a:r>
            <a:r>
              <a:rPr lang="en-US" sz="1200" dirty="0" smtClean="0"/>
              <a:t>Employee Tasks and Restrictions</a:t>
            </a:r>
            <a:r>
              <a:rPr lang="en-US" noProof="0" dirty="0" smtClean="0"/>
              <a:t>. Continue on to </a:t>
            </a:r>
            <a:r>
              <a:rPr lang="en-US" dirty="0" smtClean="0"/>
              <a:t>Section 4: Where You May Encounter Pesticides at Work and How They Can Enter Your Body or return to the Table</a:t>
            </a:r>
            <a:r>
              <a:rPr lang="en-US" baseline="0" dirty="0" smtClean="0"/>
              <a:t> of Contents by clicking on the “Return to Table of Contents” in the bottom-right corner of this slide (when in presentation view only).</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39</a:t>
            </a:fld>
            <a:endParaRPr lang="en-US" dirty="0"/>
          </a:p>
        </p:txBody>
      </p:sp>
    </p:spTree>
    <p:extLst>
      <p:ext uri="{BB962C8B-B14F-4D97-AF65-F5344CB8AC3E}">
        <p14:creationId xmlns:p14="http://schemas.microsoft.com/office/powerpoint/2010/main" val="2275507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training includes 12 sections. Sections 1 and 2 are for review and preparation for trainers. Sections 3 through 8 contain training topics for both workers and handlers. Sections 9 through 11 are training topics for handlers only. Section 12 contains instructions for early entry workers.</a:t>
            </a:r>
          </a:p>
          <a:p>
            <a:endParaRPr lang="en-US" baseline="0" dirty="0" smtClean="0"/>
          </a:p>
          <a:p>
            <a:r>
              <a:rPr lang="en-US" baseline="0" dirty="0" smtClean="0"/>
              <a:t>When in presentation view, please click on the section you would like to view. To return to the Table of Contents simply click the “Return to Table of Contents” text in the bottom-right corner at the end of each section.</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pPr/>
              <a:t>4</a:t>
            </a:fld>
            <a:endParaRPr lang="en-US" dirty="0"/>
          </a:p>
        </p:txBody>
      </p:sp>
    </p:spTree>
    <p:extLst>
      <p:ext uri="{BB962C8B-B14F-4D97-AF65-F5344CB8AC3E}">
        <p14:creationId xmlns:p14="http://schemas.microsoft.com/office/powerpoint/2010/main" val="258630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smtClean="0"/>
              <a:t>This section </a:t>
            </a:r>
            <a:r>
              <a:rPr lang="en-US" b="1" baseline="0" dirty="0" smtClean="0"/>
              <a:t>contain training requirements for both workers or handlers.</a:t>
            </a:r>
            <a:endParaRPr lang="en-US" b="1" dirty="0" smtClean="0"/>
          </a:p>
          <a:p>
            <a:pPr marL="228600" indent="-228600">
              <a:buFont typeface="+mj-lt"/>
              <a:buAutoNum type="arabicPeriod"/>
            </a:pPr>
            <a:r>
              <a:rPr lang="en-US" dirty="0" smtClean="0"/>
              <a:t>This section will inform workers and handlers of where</a:t>
            </a:r>
            <a:r>
              <a:rPr lang="en-US" baseline="0" dirty="0" smtClean="0"/>
              <a:t> they may encounter pesticides at work and how pesticides can enter their body.</a:t>
            </a:r>
          </a:p>
          <a:p>
            <a:endParaRPr lang="en-US" baseline="0" dirty="0" smtClean="0"/>
          </a:p>
          <a:p>
            <a:r>
              <a:rPr lang="en-US" baseline="0" dirty="0" smtClean="0"/>
              <a:t>Specific worker and handler training topics that are included in this section include:</a:t>
            </a:r>
          </a:p>
          <a:p>
            <a:pPr marL="228600" indent="-228600">
              <a:buFont typeface="Arial" panose="020B0604020202020204" pitchFamily="34" charset="0"/>
              <a:buChar char="•"/>
            </a:pPr>
            <a:r>
              <a:rPr lang="en-US" baseline="0" dirty="0" smtClean="0"/>
              <a:t>Where and in what form pesticides may be encountered during work activities, and potential sources of pesticide exposure on the agricultural establishment. This includes exposure to pesticide residues that may be on or in plants, soil, tractors, application and chemigation equipment, or used PPE, and that pesticides may drift through air from nearby applications or be in irrigation water.</a:t>
            </a:r>
          </a:p>
          <a:p>
            <a:pPr marL="228600" indent="-228600">
              <a:buFont typeface="Arial" panose="020B0604020202020204" pitchFamily="34" charset="0"/>
              <a:buChar char="•"/>
            </a:pPr>
            <a:r>
              <a:rPr lang="en-US" baseline="0" dirty="0" smtClean="0"/>
              <a:t>Routes through which pesticides can enter the body.</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545147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dirty="0"/>
              <a:t>Pesticides protect plants from </a:t>
            </a:r>
            <a:r>
              <a:rPr lang="en-US" dirty="0" smtClean="0"/>
              <a:t>pests </a:t>
            </a:r>
            <a:r>
              <a:rPr lang="en-US" dirty="0"/>
              <a:t>such as insects, weeds, fungi, and</a:t>
            </a:r>
            <a:r>
              <a:rPr lang="en-US" baseline="0" dirty="0"/>
              <a:t> rodents. </a:t>
            </a:r>
          </a:p>
          <a:p>
            <a:pPr marL="228600" indent="-228600">
              <a:buFont typeface="+mj-lt"/>
              <a:buAutoNum type="arabicPeriod"/>
            </a:pPr>
            <a:r>
              <a:rPr lang="en-US" dirty="0"/>
              <a:t>People often use the term "pesticide" to refer only to insecticides, but it actually applies to all the substances used to control pests.</a:t>
            </a:r>
          </a:p>
          <a:p>
            <a:pPr marL="228600" indent="-228600">
              <a:buFont typeface="+mj-lt"/>
              <a:buAutoNum type="arabicPeriod"/>
            </a:pPr>
            <a:r>
              <a:rPr lang="en-US" b="0" dirty="0"/>
              <a:t>Well known pesticides include: </a:t>
            </a:r>
            <a:r>
              <a:rPr lang="en-US" dirty="0"/>
              <a:t>insecticides, herbicides, and fungicides.</a:t>
            </a:r>
          </a:p>
          <a:p>
            <a:endParaRPr lang="en-US" u="sng" baseline="0" dirty="0"/>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US </a:t>
            </a:r>
            <a:r>
              <a:rPr lang="en-US" sz="1200" kern="1200" noProof="0" dirty="0">
                <a:solidFill>
                  <a:schemeClr val="tx1"/>
                </a:solidFill>
                <a:effectLst/>
                <a:latin typeface="+mn-lt"/>
                <a:ea typeface="+mn-ea"/>
                <a:cs typeface="+mn-cs"/>
              </a:rPr>
              <a:t>Environmental</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Protection</a:t>
            </a:r>
            <a:r>
              <a:rPr lang="es-ES" sz="1200" kern="1200" dirty="0">
                <a:solidFill>
                  <a:schemeClr val="tx1"/>
                </a:solidFill>
                <a:effectLst/>
                <a:latin typeface="+mn-lt"/>
                <a:ea typeface="+mn-ea"/>
                <a:cs typeface="+mn-cs"/>
              </a:rPr>
              <a:t> Agency (EPA) </a:t>
            </a:r>
            <a:endParaRPr lang="en-US" sz="1200" kern="1200" dirty="0">
              <a:solidFill>
                <a:schemeClr val="tx1"/>
              </a:solidFill>
              <a:effectLst/>
              <a:latin typeface="+mn-lt"/>
              <a:ea typeface="+mn-ea"/>
              <a:cs typeface="+mn-cs"/>
            </a:endParaRPr>
          </a:p>
          <a:p>
            <a:r>
              <a:rPr lang="en-US" baseline="0" dirty="0"/>
              <a:t>https://www.epa.gov/ingredients-used-pesticide-products/types-pesticide-ingredients</a:t>
            </a:r>
          </a:p>
          <a:p>
            <a:endParaRPr lang="en-US" baseline="0" dirty="0"/>
          </a:p>
          <a:p>
            <a:r>
              <a:rPr lang="en-US" baseline="0" dirty="0"/>
              <a:t>EPA National Core Pest Management Manual.</a:t>
            </a:r>
          </a:p>
          <a:p>
            <a:endParaRPr lang="en-US" baseline="0" dirty="0"/>
          </a:p>
          <a:p>
            <a:r>
              <a:rPr lang="en-US" baseline="0" dirty="0"/>
              <a:t>EPA Label Review Manual Chapter </a:t>
            </a:r>
            <a:r>
              <a:rPr lang="en-US" baseline="0" dirty="0" smtClean="0"/>
              <a:t>2</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018788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dirty="0"/>
              <a:t>Pesticides are formulated</a:t>
            </a:r>
            <a:r>
              <a:rPr lang="en-US" baseline="0" dirty="0"/>
              <a:t> in different ways and are applied to agricultural crops and cropland in a variety of different forms. Some of the most commonly-used formulations are: l</a:t>
            </a:r>
            <a:r>
              <a:rPr lang="en-US" dirty="0" smtClean="0"/>
              <a:t>iquids</a:t>
            </a:r>
            <a:r>
              <a:rPr lang="en-US" dirty="0"/>
              <a:t>, </a:t>
            </a:r>
            <a:r>
              <a:rPr lang="en-US" dirty="0" smtClean="0"/>
              <a:t>dusts</a:t>
            </a:r>
            <a:r>
              <a:rPr lang="en-US" dirty="0"/>
              <a:t>, </a:t>
            </a:r>
            <a:r>
              <a:rPr lang="en-US" dirty="0" smtClean="0"/>
              <a:t>powders</a:t>
            </a:r>
            <a:r>
              <a:rPr lang="en-US" dirty="0"/>
              <a:t>, </a:t>
            </a:r>
            <a:r>
              <a:rPr lang="en-US" dirty="0" smtClean="0"/>
              <a:t>granules</a:t>
            </a:r>
            <a:r>
              <a:rPr lang="en-US" dirty="0"/>
              <a:t>, </a:t>
            </a:r>
            <a:r>
              <a:rPr lang="en-US" dirty="0" smtClean="0"/>
              <a:t>pellets</a:t>
            </a:r>
            <a:r>
              <a:rPr lang="en-US" dirty="0"/>
              <a:t>, </a:t>
            </a:r>
            <a:r>
              <a:rPr lang="en-US" dirty="0" smtClean="0"/>
              <a:t>gases</a:t>
            </a:r>
            <a:r>
              <a:rPr lang="en-US" dirty="0"/>
              <a:t>, </a:t>
            </a:r>
            <a:r>
              <a:rPr lang="en-US" dirty="0" smtClean="0"/>
              <a:t>gels</a:t>
            </a:r>
            <a:r>
              <a:rPr lang="en-US" dirty="0"/>
              <a:t>,</a:t>
            </a:r>
            <a:r>
              <a:rPr lang="en-US" baseline="0" dirty="0"/>
              <a:t> and </a:t>
            </a:r>
            <a:r>
              <a:rPr lang="en-US" baseline="0" dirty="0" smtClean="0"/>
              <a:t>a</a:t>
            </a:r>
            <a:r>
              <a:rPr lang="en-US" dirty="0" smtClean="0"/>
              <a:t>erosols.</a:t>
            </a: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230492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Workers and handlers must understand where they may encounter pesticides or pesticide residues at their workplace. Even people who do not mix, load, or apply pesticides can come into contact with pesticides</a:t>
            </a:r>
            <a:r>
              <a:rPr lang="en-US" sz="1200" kern="1200" baseline="0" dirty="0">
                <a:solidFill>
                  <a:schemeClr val="tx1"/>
                </a:solidFill>
                <a:effectLst/>
                <a:latin typeface="+mn-lt"/>
                <a:ea typeface="+mn-ea"/>
                <a:cs typeface="+mn-cs"/>
              </a:rPr>
              <a:t> or pesticide</a:t>
            </a:r>
            <a:r>
              <a:rPr lang="en-US" sz="1200" kern="1200" dirty="0">
                <a:solidFill>
                  <a:schemeClr val="tx1"/>
                </a:solidFill>
                <a:effectLst/>
                <a:latin typeface="+mn-lt"/>
                <a:ea typeface="+mn-ea"/>
                <a:cs typeface="+mn-cs"/>
              </a:rPr>
              <a:t> residues. </a:t>
            </a:r>
            <a:r>
              <a:rPr lang="en-US" sz="1200" kern="1200" baseline="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esticide handlers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come into contact with concentrated and</a:t>
            </a:r>
            <a:r>
              <a:rPr lang="en-US" sz="1200" kern="1200" baseline="0" dirty="0">
                <a:solidFill>
                  <a:schemeClr val="tx1"/>
                </a:solidFill>
                <a:effectLst/>
                <a:latin typeface="+mn-lt"/>
                <a:ea typeface="+mn-ea"/>
                <a:cs typeface="+mn-cs"/>
              </a:rPr>
              <a:t> diluted </a:t>
            </a:r>
            <a:r>
              <a:rPr lang="en-US" sz="1200" kern="1200" dirty="0">
                <a:solidFill>
                  <a:schemeClr val="tx1"/>
                </a:solidFill>
                <a:effectLst/>
                <a:latin typeface="+mn-lt"/>
                <a:ea typeface="+mn-ea"/>
                <a:cs typeface="+mn-cs"/>
              </a:rPr>
              <a:t>pesticides as well as residues.</a:t>
            </a:r>
            <a:r>
              <a:rPr lang="en-US" sz="120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Pesticides and pesticide residues can be found: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 leaves, stems, and fruit of treated plants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soil where pesticides have been applied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some irrigation water and on irrigation equipment if pesticides are applied through irrigation system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air (as droplets, dust or vapors)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 application equipment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or on pesticide containers including empty pesticide containers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form of drift during a nearby pesticide application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mixing and loading sites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pesticide storages</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On contaminated personal protective equipment (handlers)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On measuring devices used for mixing and loading (including the scale) (handlers)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In places where handlers remove personal protective equipment after the application is </a:t>
            </a:r>
            <a:r>
              <a:rPr lang="en-US" sz="1200" kern="1200" baseline="0" dirty="0" smtClean="0">
                <a:solidFill>
                  <a:schemeClr val="tx1"/>
                </a:solidFill>
                <a:effectLst/>
                <a:latin typeface="+mn-lt"/>
                <a:ea typeface="+mn-ea"/>
                <a:cs typeface="+mn-cs"/>
              </a:rPr>
              <a:t>done </a:t>
            </a:r>
            <a:r>
              <a:rPr lang="en-US" sz="1200" kern="1200" baseline="0" dirty="0">
                <a:solidFill>
                  <a:schemeClr val="tx1"/>
                </a:solidFill>
                <a:effectLst/>
                <a:latin typeface="+mn-lt"/>
                <a:ea typeface="+mn-ea"/>
                <a:cs typeface="+mn-cs"/>
              </a:rPr>
              <a:t>(handlers)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On empty pesticide containers and tools to open them (handlers)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On tools used to unplug nozzles (handlers)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In tractor cabs used for pesticide applications (handlers)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s-MX"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Make sure you cover this information with scenarios that</a:t>
            </a:r>
            <a:r>
              <a:rPr lang="en-US" sz="1200" kern="1200" baseline="0" dirty="0">
                <a:solidFill>
                  <a:schemeClr val="tx1"/>
                </a:solidFill>
                <a:effectLst/>
                <a:latin typeface="+mn-lt"/>
                <a:ea typeface="+mn-ea"/>
                <a:cs typeface="+mn-cs"/>
              </a:rPr>
              <a:t> are relevant to workers and handlers. For example, some tractor operators may become in contact with pesticide residues on tractors that have not been decontaminated after the pesticide application has been done. </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smtClean="0"/>
              <a:t>Suggested Activity:</a:t>
            </a:r>
            <a:r>
              <a:rPr lang="en-US" sz="1200" b="1" baseline="0"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Section 4. Activities for </a:t>
            </a:r>
            <a:r>
              <a:rPr lang="en-US" sz="1200" b="0" kern="1200" dirty="0" smtClean="0">
                <a:solidFill>
                  <a:schemeClr val="tx1"/>
                </a:solidFill>
                <a:effectLst/>
                <a:latin typeface="+mn-lt"/>
                <a:ea typeface="+mn-ea"/>
                <a:cs typeface="+mn-cs"/>
              </a:rPr>
              <a:t>Where You May Encounter Pesticides at Work and How They Can Enter Your Body</a:t>
            </a:r>
            <a:r>
              <a:rPr lang="en-US" sz="1200" b="0" kern="1200" baseline="0" dirty="0" smtClean="0">
                <a:solidFill>
                  <a:schemeClr val="tx1"/>
                </a:solidFill>
                <a:effectLst/>
                <a:latin typeface="+mn-lt"/>
                <a:ea typeface="+mn-ea"/>
                <a:cs typeface="+mn-cs"/>
              </a:rPr>
              <a:t>: </a:t>
            </a:r>
            <a:r>
              <a:rPr lang="en-US" baseline="0" dirty="0" smtClean="0"/>
              <a:t>“Pesticide Residue on Unwashed Fruits and Vegetables”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649405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AutoNum type="arabicPeriod"/>
            </a:pPr>
            <a:r>
              <a:rPr lang="en-US" dirty="0" smtClean="0"/>
              <a:t>There are four routes</a:t>
            </a:r>
            <a:r>
              <a:rPr lang="en-US" baseline="0" dirty="0" smtClean="0"/>
              <a:t> of pesticide entry into the body:</a:t>
            </a:r>
          </a:p>
          <a:p>
            <a:pPr marL="685800" lvl="1" indent="-228600">
              <a:buFont typeface="Arial" panose="020B0604020202020204" pitchFamily="34" charset="0"/>
              <a:buChar char="•"/>
            </a:pPr>
            <a:r>
              <a:rPr lang="en-US" baseline="0" dirty="0" smtClean="0"/>
              <a:t>Skin (dermal)</a:t>
            </a:r>
          </a:p>
          <a:p>
            <a:pPr marL="685800" lvl="1" indent="-228600">
              <a:buFont typeface="Arial" panose="020B0604020202020204" pitchFamily="34" charset="0"/>
              <a:buChar char="•"/>
            </a:pPr>
            <a:r>
              <a:rPr lang="en-US" baseline="0" dirty="0" smtClean="0"/>
              <a:t>Eyes (ocular)</a:t>
            </a:r>
          </a:p>
          <a:p>
            <a:pPr marL="685800" lvl="1" indent="-228600">
              <a:buFont typeface="Arial" panose="020B0604020202020204" pitchFamily="34" charset="0"/>
              <a:buChar char="•"/>
            </a:pPr>
            <a:r>
              <a:rPr lang="en-US" baseline="0" dirty="0" smtClean="0"/>
              <a:t>Nose (inhalation)</a:t>
            </a:r>
          </a:p>
          <a:p>
            <a:pPr marL="685800" lvl="1" indent="-228600">
              <a:buFont typeface="Arial" panose="020B0604020202020204" pitchFamily="34" charset="0"/>
              <a:buChar char="•"/>
            </a:pPr>
            <a:r>
              <a:rPr lang="en-US" baseline="0" dirty="0" smtClean="0"/>
              <a:t>Mouth (oral)</a:t>
            </a:r>
          </a:p>
          <a:p>
            <a:pPr marL="685800" lvl="1" indent="-228600">
              <a:buFont typeface="Arial" panose="020B0604020202020204" pitchFamily="34" charset="0"/>
              <a:buChar cha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smtClean="0"/>
              <a:t>Suggested Activities: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Section 4. Activities for Where You May Encounter Pesticides at Work and How They Can Enter Your Body: “</a:t>
            </a:r>
            <a:r>
              <a:rPr lang="en-US" baseline="0" dirty="0" smtClean="0"/>
              <a:t>Pesticide Route of Entry into the Body Exercise”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Section 4. Activities for Where You May Encounter Pesticides at Work and How They Can Enter Your Body: “</a:t>
            </a:r>
            <a:r>
              <a:rPr lang="en-US" baseline="0" dirty="0" smtClean="0"/>
              <a:t>Story Telling”</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368337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C63FEC-304A-4FDE-BCE4-8A6723AB02D8}" type="slidenum">
              <a:rPr lang="en-US" altLang="en-US">
                <a:solidFill>
                  <a:prstClr val="black"/>
                </a:solidFill>
              </a:rPr>
              <a:pPr eaLnBrk="1" hangingPunct="1"/>
              <a:t>45</a:t>
            </a:fld>
            <a:endParaRPr lang="en-US" altLang="en-US" dirty="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Pesticides</a:t>
            </a:r>
            <a:r>
              <a:rPr lang="en-US" sz="1200" kern="1200" baseline="0" dirty="0">
                <a:solidFill>
                  <a:schemeClr val="tx1"/>
                </a:solidFill>
                <a:effectLst/>
                <a:latin typeface="+mn-lt"/>
                <a:ea typeface="+mn-ea"/>
                <a:cs typeface="+mn-cs"/>
              </a:rPr>
              <a:t> can enter the body through the skin if there is exposure. This route of entry is also called </a:t>
            </a:r>
            <a:r>
              <a:rPr lang="en-US" sz="1200" u="sng" kern="1200" baseline="0" dirty="0">
                <a:solidFill>
                  <a:schemeClr val="tx1"/>
                </a:solidFill>
                <a:effectLst/>
                <a:latin typeface="+mn-lt"/>
                <a:ea typeface="+mn-ea"/>
                <a:cs typeface="+mn-cs"/>
              </a:rPr>
              <a:t>dermal </a:t>
            </a:r>
            <a:r>
              <a:rPr lang="en-US" sz="1200" kern="1200" baseline="0" dirty="0">
                <a:solidFill>
                  <a:schemeClr val="tx1"/>
                </a:solidFill>
                <a:effectLst/>
                <a:latin typeface="+mn-lt"/>
                <a:ea typeface="+mn-ea"/>
                <a:cs typeface="+mn-cs"/>
              </a:rPr>
              <a:t>absorption. </a:t>
            </a:r>
            <a:endParaRPr lang="en-US"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 majority of agricultural pesticide injuries or poisonings occur due to skin exposure. Some types of p</a:t>
            </a:r>
            <a:r>
              <a:rPr lang="en-US" sz="1200" kern="1200" baseline="0" dirty="0">
                <a:solidFill>
                  <a:schemeClr val="tx1"/>
                </a:solidFill>
                <a:effectLst/>
                <a:latin typeface="+mn-lt"/>
                <a:ea typeface="+mn-ea"/>
                <a:cs typeface="+mn-cs"/>
              </a:rPr>
              <a:t>esticides can pass through the skin into the blood stream.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tx1"/>
                </a:solidFill>
                <a:effectLst/>
                <a:latin typeface="+mn-lt"/>
                <a:ea typeface="+mn-ea"/>
                <a:cs typeface="+mn-cs"/>
              </a:rPr>
              <a:t>It is important to remember that there are many factors affecting absorption. Some pesticides are </a:t>
            </a:r>
            <a:r>
              <a:rPr lang="en-US" sz="1200" kern="1200" baseline="0" dirty="0" smtClean="0">
                <a:solidFill>
                  <a:schemeClr val="tx1"/>
                </a:solidFill>
                <a:effectLst/>
                <a:latin typeface="+mn-lt"/>
                <a:ea typeface="+mn-ea"/>
                <a:cs typeface="+mn-cs"/>
              </a:rPr>
              <a:t>more likely </a:t>
            </a:r>
            <a:r>
              <a:rPr lang="en-US" sz="1200" kern="1200" baseline="0" dirty="0">
                <a:solidFill>
                  <a:schemeClr val="tx1"/>
                </a:solidFill>
                <a:effectLst/>
                <a:latin typeface="+mn-lt"/>
                <a:ea typeface="+mn-ea"/>
                <a:cs typeface="+mn-cs"/>
              </a:rPr>
              <a:t>to be absorbed through the skin than others. </a:t>
            </a:r>
            <a:r>
              <a:rPr lang="en-US" sz="1200" kern="1200" baseline="0" dirty="0" smtClean="0">
                <a:solidFill>
                  <a:schemeClr val="tx1"/>
                </a:solidFill>
                <a:effectLst/>
                <a:latin typeface="+mn-lt"/>
                <a:ea typeface="+mn-ea"/>
                <a:cs typeface="+mn-cs"/>
              </a:rPr>
              <a:t>There are also different parts of the body where skin absorption happens more than others. The form of pesticides that come in contact with skin also matters.</a:t>
            </a: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indent="-228600">
              <a:buFont typeface="+mj-lt"/>
              <a:buAutoNum type="arabicPeriod"/>
            </a:pPr>
            <a:r>
              <a:rPr lang="en-US" sz="1200" kern="1200" dirty="0">
                <a:solidFill>
                  <a:schemeClr val="tx1"/>
                </a:solidFill>
                <a:effectLst/>
                <a:latin typeface="+mn-lt"/>
                <a:ea typeface="+mn-ea"/>
                <a:cs typeface="+mn-cs"/>
              </a:rPr>
              <a:t>The majority of agricultural pesticide injuries or poisonings occur due to skin exposure. When pesticides get onto the skin, they can cause redness, rash, blisters, and irritation. Some types of pesticides readily penetrate the skin and enter the blood stream.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pPr marL="228600" indent="-228600">
              <a:buFont typeface="+mj-lt"/>
              <a:buAutoNum type="arabicPeriod"/>
            </a:pPr>
            <a:r>
              <a:rPr lang="en-US" sz="1200" kern="1200" dirty="0">
                <a:solidFill>
                  <a:schemeClr val="tx1"/>
                </a:solidFill>
                <a:effectLst/>
                <a:latin typeface="+mn-lt"/>
                <a:ea typeface="+mn-ea"/>
                <a:cs typeface="+mn-cs"/>
              </a:rPr>
              <a:t>The skin can be exposed to pesticides and their residues through contact with treated plants or soil. Even contact with irrigation water may result in pesticide exposure if pesticides are applied through an irrigation system—or residues from soil, plants or application equipment get into the irrigation water. Skin exposure can also occur when careless pesticide applications result in pesticides drifting onto people who are working nearby or if workers are directly sprayed. Pesticides can be transferred from dirty hands to other parts of the body if workers do not wash their hands before eating, grooming or using the bathroom.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EPA/CAST, </a:t>
            </a:r>
            <a:r>
              <a:rPr lang="es-ES" sz="1200" u="sng" kern="1200" dirty="0">
                <a:solidFill>
                  <a:schemeClr val="tx1"/>
                </a:solidFill>
                <a:effectLst/>
                <a:latin typeface="+mn-lt"/>
                <a:ea typeface="+mn-ea"/>
                <a:cs typeface="+mn-cs"/>
              </a:rPr>
              <a:t>Proyecto Nacional de Prueba Piloto: Manual para el Entrenamiento de Entrenadores</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Science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Source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Food</a:t>
            </a:r>
            <a:r>
              <a:rPr lang="es-ES" sz="1200" kern="1200" dirty="0">
                <a:solidFill>
                  <a:schemeClr val="tx1"/>
                </a:solidFill>
                <a:effectLst/>
                <a:latin typeface="+mn-lt"/>
                <a:ea typeface="+mn-ea"/>
                <a:cs typeface="+mn-cs"/>
              </a:rPr>
              <a:t>-EPA, Washington D.C. 2003</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46541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Drift from nearby applications or applications of pesticides to areas where people are working can result in workers getting pesticides in their eyes. </a:t>
            </a:r>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Workers </a:t>
            </a:r>
            <a:r>
              <a:rPr lang="en-US" sz="1200" kern="1200" dirty="0">
                <a:solidFill>
                  <a:schemeClr val="tx1"/>
                </a:solidFill>
                <a:effectLst/>
                <a:latin typeface="+mn-lt"/>
                <a:ea typeface="+mn-ea"/>
                <a:cs typeface="+mn-cs"/>
              </a:rPr>
              <a:t>can also transfer pesticides from their hands into their </a:t>
            </a:r>
            <a:r>
              <a:rPr lang="en-US" sz="1200" kern="1200" dirty="0" smtClean="0">
                <a:solidFill>
                  <a:schemeClr val="tx1"/>
                </a:solidFill>
                <a:effectLst/>
                <a:latin typeface="+mn-lt"/>
                <a:ea typeface="+mn-ea"/>
                <a:cs typeface="+mn-cs"/>
              </a:rPr>
              <a:t>eyes</a:t>
            </a:r>
            <a:r>
              <a:rPr lang="en-US" sz="1200" kern="1200" baseline="0" dirty="0" smtClean="0">
                <a:solidFill>
                  <a:schemeClr val="tx1"/>
                </a:solidFill>
                <a:effectLst/>
                <a:latin typeface="+mn-lt"/>
                <a:ea typeface="+mn-ea"/>
                <a:cs typeface="+mn-cs"/>
              </a:rPr>
              <a:t>. These residues can cause eye irritation or worse.</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Not wearing the required eye protection when mixing and loading or applying pesticides can result in eye exposure. Handlers can also transfer pesticide residues into their eyes when rubbing them with contaminated hands. </a:t>
            </a:r>
          </a:p>
          <a:p>
            <a:pPr marL="228600" indent="-228600">
              <a:buFont typeface="+mj-lt"/>
              <a:buAutoNum type="arabicPeriod"/>
            </a:pPr>
            <a:r>
              <a:rPr lang="en-US" dirty="0"/>
              <a:t>The eye may or may not be damaged during the</a:t>
            </a:r>
            <a:r>
              <a:rPr lang="en-US" baseline="0" dirty="0"/>
              <a:t> pesticide absorption</a:t>
            </a:r>
            <a:r>
              <a:rPr lang="en-US" dirty="0"/>
              <a:t> process, depending on the corrosive nature of the chemical</a:t>
            </a:r>
            <a:r>
              <a:rPr lang="en-US" baseline="0" dirty="0"/>
              <a:t> </a:t>
            </a:r>
            <a:r>
              <a:rPr lang="en-US" dirty="0"/>
              <a:t>and its ability to penetrate the outer tissues.  </a:t>
            </a:r>
          </a:p>
          <a:p>
            <a:endParaRPr lang="en-US" dirty="0"/>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EPA/CAST, </a:t>
            </a:r>
            <a:r>
              <a:rPr lang="es-ES" sz="1200" u="sng" kern="1200" dirty="0">
                <a:solidFill>
                  <a:schemeClr val="tx1"/>
                </a:solidFill>
                <a:effectLst/>
                <a:latin typeface="+mn-lt"/>
                <a:ea typeface="+mn-ea"/>
                <a:cs typeface="+mn-cs"/>
              </a:rPr>
              <a:t>Proyecto Nacional de Prueba Piloto: Manual para el Entrenamiento de Entrenadores</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Science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Source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Food</a:t>
            </a:r>
            <a:r>
              <a:rPr lang="es-ES" sz="1200" kern="1200" dirty="0">
                <a:solidFill>
                  <a:schemeClr val="tx1"/>
                </a:solidFill>
                <a:effectLst/>
                <a:latin typeface="+mn-lt"/>
                <a:ea typeface="+mn-ea"/>
                <a:cs typeface="+mn-cs"/>
              </a:rPr>
              <a:t>-EPA, Washington D.C. 2003</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483509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latin typeface="+mn-lt"/>
              </a:rPr>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Pesticide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drift from nearby applications can endanger workers and handlers who may breathe in some of the pesticide vapor, dust</a:t>
            </a:r>
            <a:r>
              <a:rPr lang="en-US" sz="1200" kern="1200" baseline="0" dirty="0">
                <a:solidFill>
                  <a:schemeClr val="tx1"/>
                </a:solidFill>
                <a:effectLst/>
                <a:latin typeface="+mn-lt"/>
                <a:ea typeface="+mn-ea"/>
                <a:cs typeface="+mn-cs"/>
              </a:rPr>
              <a:t> or spray droplets. </a:t>
            </a:r>
            <a:r>
              <a:rPr lang="en-US" sz="1200" kern="1200" dirty="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Handlers may breathe in pesticide</a:t>
            </a:r>
            <a:r>
              <a:rPr lang="en-US" sz="1200" kern="1200" baseline="0" dirty="0" smtClean="0">
                <a:solidFill>
                  <a:schemeClr val="tx1"/>
                </a:solidFill>
                <a:effectLst/>
                <a:latin typeface="+mn-lt"/>
                <a:ea typeface="+mn-ea"/>
                <a:cs typeface="+mn-cs"/>
              </a:rPr>
              <a:t> vapor, dust or spray droplets when mixing, loading or applying pesticides.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mn-lt"/>
            </a:endParaRP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EPA/CAST, </a:t>
            </a:r>
            <a:r>
              <a:rPr lang="es-ES" sz="1200" u="sng" kern="1200" dirty="0">
                <a:solidFill>
                  <a:schemeClr val="tx1"/>
                </a:solidFill>
                <a:effectLst/>
                <a:latin typeface="+mn-lt"/>
                <a:ea typeface="+mn-ea"/>
                <a:cs typeface="+mn-cs"/>
              </a:rPr>
              <a:t>Proyecto Nacional de Prueba Piloto: Manual para el Entrenamiento de Entrenadores</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Science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Source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Food</a:t>
            </a:r>
            <a:r>
              <a:rPr lang="es-ES" sz="1200" kern="1200" dirty="0">
                <a:solidFill>
                  <a:schemeClr val="tx1"/>
                </a:solidFill>
                <a:effectLst/>
                <a:latin typeface="+mn-lt"/>
                <a:ea typeface="+mn-ea"/>
                <a:cs typeface="+mn-cs"/>
              </a:rPr>
              <a:t>-EPA, Washington D.C. 2003</a:t>
            </a:r>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0539900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While working in the fields, workers can transfer residues remaining on treated plants into their mouths if they eat, drink or smoke without washing their hands beforehand. </a:t>
            </a:r>
          </a:p>
          <a:p>
            <a:pPr marL="228600" indent="-228600">
              <a:buFont typeface="+mj-lt"/>
              <a:buAutoNum type="arabicPeriod"/>
            </a:pPr>
            <a:r>
              <a:rPr lang="en-US" sz="1200" kern="1200" dirty="0">
                <a:solidFill>
                  <a:schemeClr val="tx1"/>
                </a:solidFill>
                <a:effectLst/>
                <a:latin typeface="+mn-lt"/>
                <a:ea typeface="+mn-ea"/>
                <a:cs typeface="+mn-cs"/>
              </a:rPr>
              <a:t>Do not eat unwashed produce or fruit taken directly from the fields.  </a:t>
            </a:r>
          </a:p>
          <a:p>
            <a:pPr marL="228600" indent="-228600">
              <a:buFont typeface="+mj-lt"/>
              <a:buAutoNum type="arabicPeriod"/>
            </a:pPr>
            <a:r>
              <a:rPr lang="en-US" sz="1200" kern="1200" dirty="0">
                <a:solidFill>
                  <a:schemeClr val="tx1"/>
                </a:solidFill>
                <a:effectLst/>
                <a:latin typeface="+mn-lt"/>
                <a:ea typeface="+mn-ea"/>
                <a:cs typeface="+mn-cs"/>
              </a:rPr>
              <a:t>Pesticide handlers could transfer pesticides and pesticide residues to their mouths if they eat, drink, smoke or chew gum while mixing, loading, applying, transporting and repairing</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calibrating equipment, etc. Oral exposure may also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occur if handlers do not wash their hands before eating or smoking.  </a:t>
            </a:r>
          </a:p>
          <a:p>
            <a:pPr marL="228600" indent="-228600">
              <a:buFont typeface="+mj-lt"/>
              <a:buAutoNum type="arabicPeriod"/>
            </a:pPr>
            <a:r>
              <a:rPr lang="en-US" sz="1200" kern="1200" dirty="0">
                <a:solidFill>
                  <a:schemeClr val="tx1"/>
                </a:solidFill>
                <a:effectLst/>
                <a:latin typeface="+mn-lt"/>
                <a:ea typeface="+mn-ea"/>
                <a:cs typeface="+mn-cs"/>
              </a:rPr>
              <a:t>Pesticide handlers could transfer pesticide</a:t>
            </a:r>
            <a:r>
              <a:rPr lang="en-US" sz="1200" kern="1200" baseline="0" dirty="0">
                <a:solidFill>
                  <a:schemeClr val="tx1"/>
                </a:solidFill>
                <a:effectLst/>
                <a:latin typeface="+mn-lt"/>
                <a:ea typeface="+mn-ea"/>
                <a:cs typeface="+mn-cs"/>
              </a:rPr>
              <a:t> residues to their mouths while attempting to unplug a nozzle using their mouth</a:t>
            </a:r>
            <a:r>
              <a:rPr lang="en-US" sz="1200" kern="1200" baseline="0" dirty="0" smtClean="0">
                <a:solidFill>
                  <a:schemeClr val="tx1"/>
                </a:solidFill>
                <a:effectLst/>
                <a:latin typeface="+mn-lt"/>
                <a:ea typeface="+mn-ea"/>
                <a:cs typeface="+mn-cs"/>
              </a:rPr>
              <a:t>.</a:t>
            </a:r>
          </a:p>
          <a:p>
            <a:pPr marL="0" indent="0">
              <a:buFont typeface="+mj-lt"/>
              <a:buNone/>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noProof="0" dirty="0" smtClean="0"/>
              <a:t>This concludes </a:t>
            </a:r>
            <a:r>
              <a:rPr lang="en-US" sz="1200" dirty="0" smtClean="0"/>
              <a:t>Section 4: Where You May Encounter Pesticides at Work and How They Can Enter Your Body</a:t>
            </a:r>
            <a:r>
              <a:rPr lang="en-US" sz="1200" noProof="0" dirty="0" smtClean="0"/>
              <a:t>. Continue on to </a:t>
            </a:r>
            <a:r>
              <a:rPr lang="en-US" sz="1200" dirty="0" smtClean="0"/>
              <a:t>Section 5: Pesticide-Related Health Effects or return to the Table</a:t>
            </a:r>
            <a:r>
              <a:rPr lang="en-US" sz="1200" baseline="0" dirty="0" smtClean="0"/>
              <a:t> of Contents by clicking on the “Return to Table of Contents” in the bottom-right corner of this slide (when in presentation view only).</a:t>
            </a:r>
            <a:endParaRPr lang="en-US" sz="1200" dirty="0" smtClean="0"/>
          </a:p>
          <a:p>
            <a:pPr marL="0" indent="0">
              <a:buFont typeface="+mj-lt"/>
              <a:buNone/>
            </a:pPr>
            <a:endParaRPr lang="en-US" sz="1200" kern="1200" baseline="0" dirty="0">
              <a:solidFill>
                <a:schemeClr val="tx1"/>
              </a:solidFill>
              <a:effectLst/>
              <a:latin typeface="+mn-lt"/>
              <a:ea typeface="+mn-ea"/>
              <a:cs typeface="+mn-cs"/>
            </a:endParaRPr>
          </a:p>
          <a:p>
            <a:endParaRPr lang="en-US" sz="1200" baseline="0" dirty="0"/>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EPA/CAST, </a:t>
            </a:r>
            <a:r>
              <a:rPr lang="es-ES" sz="1200" u="sng" kern="1200" dirty="0">
                <a:solidFill>
                  <a:schemeClr val="tx1"/>
                </a:solidFill>
                <a:effectLst/>
                <a:latin typeface="+mn-lt"/>
                <a:ea typeface="+mn-ea"/>
                <a:cs typeface="+mn-cs"/>
              </a:rPr>
              <a:t>Proyecto Nacional de Prueba Piloto: Manual para el Entrenamiento de Entrenadores</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Science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Source</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Food</a:t>
            </a:r>
            <a:r>
              <a:rPr lang="es-ES" sz="1200" kern="1200" dirty="0">
                <a:solidFill>
                  <a:schemeClr val="tx1"/>
                </a:solidFill>
                <a:effectLst/>
                <a:latin typeface="+mn-lt"/>
                <a:ea typeface="+mn-ea"/>
                <a:cs typeface="+mn-cs"/>
              </a:rPr>
              <a:t>-EPA, Washington D.C. 2003</a:t>
            </a:r>
            <a:endParaRPr lang="en-US" sz="1200" kern="1200" dirty="0">
              <a:solidFill>
                <a:schemeClr val="tx1"/>
              </a:solidFill>
              <a:effectLst/>
              <a:latin typeface="+mn-lt"/>
              <a:ea typeface="+mn-ea"/>
              <a:cs typeface="+mn-cs"/>
            </a:endParaRPr>
          </a:p>
          <a:p>
            <a:endParaRPr lang="en-US" sz="1200" baseline="0" dirty="0"/>
          </a:p>
          <a:p>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7880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This section </a:t>
            </a:r>
            <a:r>
              <a:rPr lang="en-US" sz="1200" b="1" baseline="0" dirty="0" smtClean="0"/>
              <a:t>contain training requirements for both workers or handlers.</a:t>
            </a:r>
            <a:endParaRPr lang="en-US" sz="1200" b="1" dirty="0" smtClean="0"/>
          </a:p>
          <a:p>
            <a:pPr marL="342900" indent="-342900">
              <a:buFont typeface="+mj-lt"/>
              <a:buAutoNum type="arabicPeriod"/>
            </a:pPr>
            <a:r>
              <a:rPr lang="en-US" sz="1200" dirty="0" smtClean="0"/>
              <a:t>This section will inform workers and handlers of pesticide-related health effects. </a:t>
            </a:r>
          </a:p>
          <a:p>
            <a:endParaRPr 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Specific worker and handler training topics that are included in this section include:</a:t>
            </a:r>
          </a:p>
          <a:p>
            <a:pPr marL="181240" indent="-181240">
              <a:buFont typeface="Arial" charset="0"/>
              <a:buChar char="•"/>
            </a:pPr>
            <a:r>
              <a:rPr lang="en-US" sz="1200" dirty="0" smtClean="0"/>
              <a:t>Signs </a:t>
            </a:r>
            <a:r>
              <a:rPr lang="en-US" sz="1200" dirty="0"/>
              <a:t>and symptoms of common types of pesticide poisoning.</a:t>
            </a:r>
          </a:p>
          <a:p>
            <a:pPr marL="181240" indent="-181240">
              <a:buFont typeface="Arial" charset="0"/>
              <a:buChar char="•"/>
            </a:pPr>
            <a:r>
              <a:rPr lang="en-US" sz="1200" dirty="0"/>
              <a:t>Potential hazards to children and pregnant women from pesticide exposure.</a:t>
            </a:r>
          </a:p>
          <a:p>
            <a:pPr marL="181240" indent="-181240">
              <a:buFont typeface="Arial" charset="0"/>
              <a:buChar char="•"/>
            </a:pPr>
            <a:r>
              <a:rPr lang="en-US" sz="1200" dirty="0"/>
              <a:t>Potential hazards from toxicity and exposure that pesticides present to workers and their families, including acute and chronic effects, delayed effects, and sensitization.</a:t>
            </a:r>
          </a:p>
          <a:p>
            <a:pPr marL="181240" indent="-181240">
              <a:buFont typeface="Arial" charset="0"/>
              <a:buChar char="•"/>
            </a:pPr>
            <a:r>
              <a:rPr lang="en-US" sz="1200" dirty="0"/>
              <a:t>Potential hazards from pesticide residue on clothing.</a:t>
            </a:r>
          </a:p>
          <a:p>
            <a:endParaRPr lang="en-US" sz="1200" dirty="0"/>
          </a:p>
          <a:p>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3208775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a:t>
            </a:r>
          </a:p>
          <a:p>
            <a:pPr marL="228600" indent="-228600">
              <a:buFont typeface="+mj-lt"/>
              <a:buAutoNum type="arabicPeriod"/>
            </a:pPr>
            <a:r>
              <a:rPr lang="en-US" b="1" dirty="0" smtClean="0"/>
              <a:t>This section is for trainers only. It does</a:t>
            </a:r>
            <a:r>
              <a:rPr lang="en-US" b="1" baseline="0" dirty="0" smtClean="0"/>
              <a:t> not contain training requirements for workers or handlers.</a:t>
            </a:r>
            <a:endParaRPr lang="en-US" b="1" dirty="0" smtClean="0"/>
          </a:p>
          <a:p>
            <a:pPr marL="228600" indent="-228600">
              <a:buFont typeface="+mj-lt"/>
              <a:buAutoNum type="arabicPeriod"/>
            </a:pPr>
            <a:r>
              <a:rPr lang="en-US" dirty="0" smtClean="0"/>
              <a:t>This section will inform trainers of the rules and regulations that set</a:t>
            </a:r>
            <a:r>
              <a:rPr lang="en-US" baseline="0" dirty="0" smtClean="0"/>
              <a:t> the basis for the Worker Protection Standard.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smtClean="0"/>
              <a:t>Suggested Activity: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Section 1. Activities for Rules and Regulations: “Hot Potato”</a:t>
            </a:r>
          </a:p>
          <a:p>
            <a:endParaRPr lang="en-US" baseline="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939577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Symptoms are any abnormal condition or change in health function that a person sees or senses, or that can be detected by medical examination or laboratory tests. These symptoms indicate the presence of an injury, disease, or disorder. </a:t>
            </a:r>
          </a:p>
          <a:p>
            <a:pPr marL="241653" indent="-241653">
              <a:buFont typeface="+mj-lt"/>
              <a:buAutoNum type="arabicPeriod"/>
            </a:pPr>
            <a:r>
              <a:rPr lang="en-US" sz="1200" dirty="0"/>
              <a:t>The following is a list of symptoms that may be result from pesticide </a:t>
            </a:r>
            <a:r>
              <a:rPr lang="en-US" sz="1200" dirty="0" smtClean="0"/>
              <a:t>exposure:</a:t>
            </a:r>
            <a:endParaRPr lang="en-US" sz="1200" dirty="0"/>
          </a:p>
          <a:p>
            <a:pPr marL="724959" lvl="1" indent="-241653">
              <a:buFont typeface="Arial" panose="020B0604020202020204" pitchFamily="34" charset="0"/>
              <a:buChar char="•"/>
            </a:pPr>
            <a:r>
              <a:rPr lang="en-US" sz="1200" dirty="0"/>
              <a:t>e</a:t>
            </a:r>
            <a:r>
              <a:rPr lang="en-US" sz="1200" dirty="0" smtClean="0"/>
              <a:t>ye </a:t>
            </a:r>
            <a:r>
              <a:rPr lang="en-US" sz="1200" dirty="0"/>
              <a:t>irritation, </a:t>
            </a:r>
            <a:r>
              <a:rPr lang="en-US" sz="1200" dirty="0" smtClean="0"/>
              <a:t>nose </a:t>
            </a:r>
            <a:r>
              <a:rPr lang="en-US" sz="1200" dirty="0"/>
              <a:t>and throat pain, </a:t>
            </a:r>
            <a:r>
              <a:rPr lang="en-US" sz="1200" dirty="0" smtClean="0"/>
              <a:t>skin </a:t>
            </a:r>
            <a:r>
              <a:rPr lang="en-US" sz="1200" dirty="0"/>
              <a:t>rash, </a:t>
            </a:r>
            <a:r>
              <a:rPr lang="en-US" sz="1200" dirty="0" smtClean="0"/>
              <a:t>dizziness</a:t>
            </a:r>
            <a:r>
              <a:rPr lang="en-US" sz="1200" dirty="0"/>
              <a:t>, </a:t>
            </a:r>
            <a:r>
              <a:rPr lang="en-US" sz="1200" dirty="0" smtClean="0"/>
              <a:t>headache</a:t>
            </a:r>
            <a:r>
              <a:rPr lang="en-US" sz="1200" dirty="0"/>
              <a:t>, </a:t>
            </a:r>
            <a:r>
              <a:rPr lang="en-US" sz="1200" dirty="0" smtClean="0"/>
              <a:t>muscle </a:t>
            </a:r>
            <a:r>
              <a:rPr lang="en-US" sz="1200" dirty="0"/>
              <a:t>aches or cramps, </a:t>
            </a:r>
            <a:r>
              <a:rPr lang="en-US" sz="1200" dirty="0" smtClean="0"/>
              <a:t>exhaustion</a:t>
            </a:r>
            <a:r>
              <a:rPr lang="en-US" sz="1200" dirty="0"/>
              <a:t>, </a:t>
            </a:r>
            <a:r>
              <a:rPr lang="en-US" sz="1200" dirty="0" smtClean="0"/>
              <a:t>nausea</a:t>
            </a:r>
            <a:r>
              <a:rPr lang="en-US" sz="1200" dirty="0"/>
              <a:t>, </a:t>
            </a:r>
            <a:r>
              <a:rPr lang="en-US" sz="1200" dirty="0" smtClean="0"/>
              <a:t>diarrhea</a:t>
            </a:r>
            <a:r>
              <a:rPr lang="en-US" sz="1200" dirty="0"/>
              <a:t>, </a:t>
            </a:r>
            <a:r>
              <a:rPr lang="en-US" sz="1200" dirty="0" smtClean="0"/>
              <a:t>chest </a:t>
            </a:r>
            <a:r>
              <a:rPr lang="en-US" sz="1200" dirty="0"/>
              <a:t>pain, </a:t>
            </a:r>
            <a:r>
              <a:rPr lang="en-US" sz="1200" dirty="0" smtClean="0"/>
              <a:t>breathing </a:t>
            </a:r>
            <a:r>
              <a:rPr lang="en-US" sz="1200" dirty="0"/>
              <a:t>difficulties, </a:t>
            </a:r>
            <a:r>
              <a:rPr lang="en-US" sz="1200" dirty="0" smtClean="0"/>
              <a:t>blurred </a:t>
            </a:r>
            <a:r>
              <a:rPr lang="en-US" sz="1200" dirty="0"/>
              <a:t>vision, </a:t>
            </a:r>
            <a:r>
              <a:rPr lang="en-US" sz="1200" dirty="0" smtClean="0"/>
              <a:t>excessive </a:t>
            </a:r>
            <a:r>
              <a:rPr lang="en-US" sz="1200" dirty="0"/>
              <a:t>salivation or drooling, </a:t>
            </a:r>
            <a:r>
              <a:rPr lang="en-US" sz="1200" dirty="0" smtClean="0"/>
              <a:t>very </a:t>
            </a:r>
            <a:r>
              <a:rPr lang="en-US" sz="1200" dirty="0"/>
              <a:t>small, pinpoint pupils, </a:t>
            </a:r>
            <a:r>
              <a:rPr lang="en-US" sz="1200" dirty="0" smtClean="0"/>
              <a:t>lack </a:t>
            </a:r>
            <a:r>
              <a:rPr lang="en-US" sz="1200" dirty="0"/>
              <a:t>of muscle control, </a:t>
            </a:r>
            <a:r>
              <a:rPr lang="en-US" sz="1200" dirty="0" smtClean="0"/>
              <a:t>convulsions </a:t>
            </a:r>
            <a:r>
              <a:rPr lang="en-US" sz="1200" dirty="0"/>
              <a:t>or seizures, </a:t>
            </a:r>
            <a:r>
              <a:rPr lang="en-US" sz="1200" dirty="0" smtClean="0"/>
              <a:t>unconsciousness</a:t>
            </a:r>
            <a:r>
              <a:rPr lang="en-US" sz="1200" dirty="0"/>
              <a:t>, </a:t>
            </a:r>
            <a:r>
              <a:rPr lang="en-US" sz="1200" dirty="0" smtClean="0"/>
              <a:t>death</a:t>
            </a:r>
            <a:endParaRPr lang="en-US" sz="1200" dirty="0"/>
          </a:p>
          <a:p>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513262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marL="342900" indent="-342900">
              <a:buFont typeface="+mj-lt"/>
              <a:buAutoNum type="arabicPeriod"/>
            </a:pPr>
            <a:r>
              <a:rPr lang="en-US" sz="1200" dirty="0"/>
              <a:t>In addition, people exposed to certain fumigants may experience irrational behavior, or elevated body temperatures.</a:t>
            </a:r>
          </a:p>
          <a:p>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247835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200" b="1" noProof="0" dirty="0" smtClean="0"/>
              <a:t>Notes </a:t>
            </a:r>
            <a:r>
              <a:rPr lang="en-US" altLang="es-MX" sz="1200" b="1" noProof="0" dirty="0"/>
              <a:t>for trainers of workers</a:t>
            </a:r>
            <a:r>
              <a:rPr lang="en-US" altLang="es-MX" sz="1200" b="1" baseline="0" noProof="0" dirty="0"/>
              <a:t> and pesticide h</a:t>
            </a:r>
            <a:r>
              <a:rPr lang="en-US" altLang="es-MX" sz="1200" b="1" noProof="0" dirty="0"/>
              <a:t>andlers:</a:t>
            </a:r>
          </a:p>
          <a:p>
            <a:pPr marL="241653" indent="-241653">
              <a:buFont typeface="+mj-lt"/>
              <a:buAutoNum type="arabicPeriod"/>
            </a:pPr>
            <a:r>
              <a:rPr lang="en-US" sz="1200" dirty="0"/>
              <a:t>If an agricultural employee feels sick while handling pesticides or when working in a pesticide-treated area it may be difficult to determine if the symptoms he or she is experiencing are related to pesticide exposure. Some common pesticide symptoms mimic those of a cold, flu, heat stress, morning sickness, food poisoning or a hangover. Diagnoses usually requires careful medical examination, laboratory tests and observation.</a:t>
            </a:r>
          </a:p>
          <a:p>
            <a:pPr marL="241653" indent="-241653">
              <a:buFont typeface="+mj-lt"/>
              <a:buAutoNum type="arabicPeriod"/>
            </a:pPr>
            <a:r>
              <a:rPr lang="en-US" sz="1200" dirty="0"/>
              <a:t>If you start feeling sick or showing symptoms of illness, start by identifying possible causes. </a:t>
            </a:r>
          </a:p>
          <a:p>
            <a:pPr marL="724959" lvl="1" indent="-241653">
              <a:buFont typeface="Arial" panose="020B0604020202020204" pitchFamily="34" charset="0"/>
              <a:buChar char="•"/>
            </a:pPr>
            <a:r>
              <a:rPr lang="en-US" sz="1200" dirty="0"/>
              <a:t>For example, you left your house feeling fine, but it is has been very hot out and you have not had much water to drink. You suddenly feel weak and your head begins to hurt. Your symptoms can be due to heat exhaustion. </a:t>
            </a:r>
          </a:p>
          <a:p>
            <a:pPr marL="724959" lvl="1" indent="-241653">
              <a:buFont typeface="Arial" panose="020B0604020202020204" pitchFamily="34" charset="0"/>
              <a:buChar char="•"/>
            </a:pPr>
            <a:r>
              <a:rPr lang="en-US" sz="1200" dirty="0"/>
              <a:t>After having lunch you experience a stomachache and nausea. You remember that your food had a funny smell. You could be experiencing food poisoning.   </a:t>
            </a:r>
          </a:p>
          <a:p>
            <a:pPr marL="724959" lvl="1" indent="-241653">
              <a:buFont typeface="Arial" panose="020B0604020202020204" pitchFamily="34" charset="0"/>
              <a:buChar char="•"/>
            </a:pPr>
            <a:r>
              <a:rPr lang="en-US" sz="1200" dirty="0"/>
              <a:t>You start to have a sore throat and runny nose. You might be coming down with a cold or the flu. </a:t>
            </a:r>
          </a:p>
          <a:p>
            <a:pPr marL="724959" lvl="1" indent="-241653">
              <a:buFont typeface="Arial" panose="020B0604020202020204" pitchFamily="34" charset="0"/>
              <a:buChar char="•"/>
            </a:pPr>
            <a:r>
              <a:rPr lang="en-US" sz="1200" dirty="0"/>
              <a:t>Before thinking it might be some other type of illness, stop and ask yourself if you have entered a field where pesticides have been applied recently, and if you started feeling sick after you started working. In this case, your symptoms could be due to pesticide poisoning. </a:t>
            </a:r>
          </a:p>
          <a:p>
            <a:pPr marL="241653" indent="-241653">
              <a:buFont typeface="+mj-lt"/>
              <a:buAutoNum type="arabicPeriod"/>
            </a:pPr>
            <a:r>
              <a:rPr lang="en-US" sz="1200" dirty="0"/>
              <a:t>Now that you have identified the cause of the symptoms, do not wait for symptoms to worsen.  </a:t>
            </a:r>
          </a:p>
          <a:p>
            <a:pPr marL="241653" indent="-241653">
              <a:buFont typeface="+mj-lt"/>
              <a:buAutoNum type="arabicPeriod"/>
            </a:pPr>
            <a:r>
              <a:rPr lang="en-US" sz="1200" dirty="0"/>
              <a:t>Leave the contaminated area immediately and tell your supervisor that you suspect you have been exposed to pesticides and are experiencing pesticide poisoning symptoms. </a:t>
            </a:r>
          </a:p>
          <a:p>
            <a:pPr defTabSz="966612">
              <a:defRPr/>
            </a:pP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855327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defTabSz="966612">
              <a:buFont typeface="+mj-lt"/>
              <a:buAutoNum type="arabicPeriod"/>
              <a:defRPr/>
            </a:pPr>
            <a:r>
              <a:rPr lang="en-US" sz="1200" dirty="0"/>
              <a:t>Symptoms vary in severity from mild to severe. </a:t>
            </a:r>
          </a:p>
          <a:p>
            <a:pPr marL="241653" indent="-241653" defTabSz="966612">
              <a:buFont typeface="+mj-lt"/>
              <a:buAutoNum type="arabicPeriod"/>
              <a:defRPr/>
            </a:pPr>
            <a:r>
              <a:rPr lang="en-US" sz="1200" dirty="0"/>
              <a:t>Mild symptoms include:</a:t>
            </a:r>
          </a:p>
          <a:p>
            <a:pPr marL="724959" lvl="1" indent="-241653" defTabSz="966612">
              <a:buFont typeface="Arial" panose="020B0604020202020204" pitchFamily="34" charset="0"/>
              <a:buChar char="•"/>
              <a:defRPr/>
            </a:pPr>
            <a:r>
              <a:rPr lang="en-US" sz="1200" dirty="0"/>
              <a:t>Eye irritation</a:t>
            </a:r>
          </a:p>
          <a:p>
            <a:pPr marL="724959" lvl="1" indent="-241653" defTabSz="966612">
              <a:buFont typeface="Arial" panose="020B0604020202020204" pitchFamily="34" charset="0"/>
              <a:buChar char="•"/>
              <a:defRPr/>
            </a:pPr>
            <a:r>
              <a:rPr lang="en-US" sz="1200" dirty="0"/>
              <a:t>Nose and throat</a:t>
            </a:r>
            <a:r>
              <a:rPr lang="en-US" sz="1200" baseline="0" dirty="0"/>
              <a:t> pain</a:t>
            </a:r>
          </a:p>
          <a:p>
            <a:pPr marL="724959" lvl="1" indent="-241653" defTabSz="966612">
              <a:buFont typeface="Arial" panose="020B0604020202020204" pitchFamily="34" charset="0"/>
              <a:buChar char="•"/>
              <a:defRPr/>
            </a:pPr>
            <a:r>
              <a:rPr lang="en-US" sz="1200" dirty="0"/>
              <a:t>Skin rash</a:t>
            </a:r>
          </a:p>
          <a:p>
            <a:pPr marL="724959" lvl="1" indent="-241653" defTabSz="966612">
              <a:buFont typeface="Arial" panose="020B0604020202020204" pitchFamily="34" charset="0"/>
              <a:buChar char="•"/>
              <a:defRPr/>
            </a:pPr>
            <a:r>
              <a:rPr lang="en-US" sz="1200" baseline="0" dirty="0"/>
              <a:t>Headache</a:t>
            </a:r>
          </a:p>
          <a:p>
            <a:pPr marL="724959" lvl="1" indent="-241653" defTabSz="966612">
              <a:buFont typeface="Arial" panose="020B0604020202020204" pitchFamily="34" charset="0"/>
              <a:buChar char="•"/>
              <a:defRPr/>
            </a:pPr>
            <a:r>
              <a:rPr lang="en-US" sz="1200" dirty="0"/>
              <a:t>Dizziness</a:t>
            </a:r>
          </a:p>
          <a:p>
            <a:pPr marL="724959" lvl="1" indent="-241653" defTabSz="966612">
              <a:buFont typeface="Arial" panose="020B0604020202020204" pitchFamily="34" charset="0"/>
              <a:buChar char="•"/>
              <a:defRPr/>
            </a:pPr>
            <a:r>
              <a:rPr lang="en-US" sz="1200" baseline="0" dirty="0"/>
              <a:t>Diarrhea </a:t>
            </a:r>
          </a:p>
          <a:p>
            <a:pPr marL="724959" lvl="1" indent="-241653">
              <a:buFont typeface="Arial" panose="020B0604020202020204" pitchFamily="34" charset="0"/>
              <a:buChar char="•"/>
            </a:pPr>
            <a:r>
              <a:rPr lang="en-US" sz="1200" dirty="0"/>
              <a:t>Muscle aches or cramps</a:t>
            </a:r>
          </a:p>
          <a:p>
            <a:pPr marL="724959" lvl="1" indent="-241653">
              <a:buFont typeface="Arial" panose="020B0604020202020204" pitchFamily="34" charset="0"/>
              <a:buChar char="•"/>
            </a:pPr>
            <a:r>
              <a:rPr lang="en-US" sz="1200" dirty="0"/>
              <a:t>Exhaustion</a:t>
            </a:r>
          </a:p>
          <a:p>
            <a:pPr marL="724959" lvl="1" indent="-241653">
              <a:buFont typeface="Arial" panose="020B0604020202020204" pitchFamily="34" charset="0"/>
              <a:buChar char="•"/>
            </a:pPr>
            <a:r>
              <a:rPr lang="en-US" sz="1200" dirty="0" smtClean="0"/>
              <a:t>Nausea</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9158296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marL="228600" indent="-228600">
              <a:buFont typeface="+mj-lt"/>
              <a:buAutoNum type="arabicPeriod"/>
            </a:pPr>
            <a:r>
              <a:rPr lang="en-US" dirty="0"/>
              <a:t>Moderate</a:t>
            </a:r>
            <a:r>
              <a:rPr lang="en-US" baseline="0" dirty="0"/>
              <a:t> symptoms include excessive saliva or drool, breathing difficulties, and blurry vision</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537443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defTabSz="966612">
              <a:buFont typeface="+mj-lt"/>
              <a:buAutoNum type="arabicPeriod"/>
              <a:defRPr/>
            </a:pPr>
            <a:r>
              <a:rPr lang="en-US" sz="1200" dirty="0"/>
              <a:t>Severe symptoms include:</a:t>
            </a:r>
          </a:p>
          <a:p>
            <a:pPr marL="724959" lvl="1" indent="-241653" defTabSz="966612">
              <a:buFont typeface="Arial" panose="020B0604020202020204" pitchFamily="34" charset="0"/>
              <a:buChar char="•"/>
              <a:defRPr/>
            </a:pPr>
            <a:r>
              <a:rPr lang="en-US" sz="1200" dirty="0"/>
              <a:t>Pinpoint pupils</a:t>
            </a:r>
          </a:p>
          <a:p>
            <a:pPr marL="724959" lvl="1" indent="-241653" defTabSz="966612">
              <a:buFont typeface="Arial" panose="020B0604020202020204" pitchFamily="34" charset="0"/>
              <a:buChar char="•"/>
              <a:defRPr/>
            </a:pPr>
            <a:r>
              <a:rPr lang="en-US" sz="1200" baseline="0" dirty="0"/>
              <a:t>Trembling, lack of muscle control</a:t>
            </a:r>
          </a:p>
          <a:p>
            <a:pPr marL="724959" lvl="1" indent="-241653" defTabSz="966612">
              <a:buFont typeface="Arial" panose="020B0604020202020204" pitchFamily="34" charset="0"/>
              <a:buChar char="•"/>
              <a:defRPr/>
            </a:pPr>
            <a:r>
              <a:rPr lang="en-US" sz="1200" baseline="0" dirty="0"/>
              <a:t>Violent convulsions or seizures </a:t>
            </a:r>
          </a:p>
          <a:p>
            <a:pPr marL="724959" lvl="1" indent="-241653" defTabSz="966612">
              <a:buFont typeface="Arial" panose="020B0604020202020204" pitchFamily="34" charset="0"/>
              <a:buChar char="•"/>
              <a:defRPr/>
            </a:pPr>
            <a:r>
              <a:rPr lang="en-US" sz="1200" baseline="0" dirty="0"/>
              <a:t>Unconsciousness or </a:t>
            </a:r>
            <a:r>
              <a:rPr lang="en-US" sz="1200" baseline="0" dirty="0" smtClean="0"/>
              <a:t>death</a:t>
            </a:r>
            <a:endParaRPr lang="en-US" sz="1200" dirty="0"/>
          </a:p>
          <a:p>
            <a:pPr marL="724959" lvl="1" indent="-241653" defTabSz="966612">
              <a:buFont typeface="Arial" panose="020B0604020202020204" pitchFamily="34" charset="0"/>
              <a:buChar char="•"/>
              <a:defRPr/>
            </a:pPr>
            <a:endParaRPr lang="en-US" baseline="0" dirty="0"/>
          </a:p>
          <a:p>
            <a:pPr marL="724959" lvl="1" indent="-241653" defTabSz="966612">
              <a:buFont typeface="Arial" panose="020B0604020202020204" pitchFamily="34" charset="0"/>
              <a:buChar char="•"/>
              <a:defRPr/>
            </a:pPr>
            <a:endParaRPr lang="en-US" dirty="0"/>
          </a:p>
          <a:p>
            <a:pPr marL="724959" lvl="1" indent="-241653" defTabSz="966612">
              <a:buFont typeface="Arial" panose="020B0604020202020204" pitchFamily="34" charset="0"/>
              <a:buChar char="•"/>
              <a:defRPr/>
            </a:pPr>
            <a:endParaRPr lang="en-US" baseline="0" dirty="0"/>
          </a:p>
          <a:p>
            <a:pPr marL="724959" lvl="1" indent="-241653" defTabSz="966612">
              <a:buFont typeface="Arial" panose="020B0604020202020204" pitchFamily="34" charset="0"/>
              <a:buChar char="•"/>
              <a:defRPr/>
            </a:pPr>
            <a:endParaRPr lang="en-US" sz="1300" dirty="0"/>
          </a:p>
          <a:p>
            <a:pPr marL="724959" lvl="1" indent="-241653" defTabSz="966612">
              <a:buFont typeface="Arial" panose="020B0604020202020204" pitchFamily="34" charset="0"/>
              <a:buChar char="•"/>
              <a:defRPr/>
            </a:pPr>
            <a:endParaRPr lang="en-US" sz="13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2001721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lvl="0"/>
            <a:r>
              <a:rPr lang="en-US" sz="1200" dirty="0"/>
              <a:t>The probability that pesticides will affect your health depends on various things:</a:t>
            </a:r>
          </a:p>
          <a:p>
            <a:pPr marL="241653" indent="-241653">
              <a:buFont typeface="+mj-lt"/>
              <a:buAutoNum type="arabicPeriod"/>
            </a:pPr>
            <a:r>
              <a:rPr lang="en-US" sz="1200" dirty="0"/>
              <a:t>The type of pesticide</a:t>
            </a:r>
          </a:p>
          <a:p>
            <a:pPr marL="724959" lvl="1" indent="-241653" defTabSz="966612">
              <a:buFont typeface="Arial" panose="020B0604020202020204" pitchFamily="34" charset="0"/>
              <a:buChar char="•"/>
              <a:defRPr/>
            </a:pPr>
            <a:r>
              <a:rPr lang="en-US" sz="1200" dirty="0"/>
              <a:t>Poisoning symptoms vary among classes of pesticides and pesticides within a class. For example, pesticides that control weeds (herbicides) can be less toxic than some pesticides used to control insects (insecticides), but some insecticides are more toxic than others. </a:t>
            </a:r>
          </a:p>
          <a:p>
            <a:pPr marL="724959" lvl="1" indent="-241653" defTabSz="966612">
              <a:buFont typeface="Arial" panose="020B0604020202020204" pitchFamily="34" charset="0"/>
              <a:buChar char="•"/>
              <a:defRPr/>
            </a:pPr>
            <a:r>
              <a:rPr lang="en-US" sz="1200" dirty="0"/>
              <a:t>One pesticide may cause only mild eye irritation if splashed in a person’s eye, while exposure to another product may result in blurred vision. Some pesticides are extremely toxic if swallowed but not harmful if inhaled. Finally, there are also pesticides that, when used correctly and according to the safety measures listed on the label, cause no known adverse health effects. </a:t>
            </a:r>
          </a:p>
          <a:p>
            <a:pPr marL="241653" indent="-241653">
              <a:buFont typeface="+mj-lt"/>
              <a:buAutoNum type="arabicPeriod"/>
            </a:pPr>
            <a:r>
              <a:rPr lang="en-US" sz="1200" dirty="0"/>
              <a:t>The amount of pesticide that you are exposed to</a:t>
            </a:r>
          </a:p>
          <a:p>
            <a:pPr marL="724959" lvl="1" indent="-241653">
              <a:buFont typeface="Arial" panose="020B0604020202020204" pitchFamily="34" charset="0"/>
              <a:buChar char="•"/>
            </a:pPr>
            <a:r>
              <a:rPr lang="en-US" sz="1200" dirty="0"/>
              <a:t>The severity of symptoms is usually proportional to the amount of pesticide (dosage) entering the person’s body. </a:t>
            </a:r>
          </a:p>
          <a:p>
            <a:pPr marL="724959" lvl="1" indent="-241653">
              <a:buFont typeface="Arial" panose="020B0604020202020204" pitchFamily="34" charset="0"/>
              <a:buChar char="•"/>
            </a:pPr>
            <a:r>
              <a:rPr lang="en-US" sz="1200" dirty="0"/>
              <a:t>The type and severity of exposure symptoms can also be influenced by the amount absorbed into the body or how fast the body absorbs and excretes it.</a:t>
            </a:r>
          </a:p>
          <a:p>
            <a:pPr marL="241653" indent="-241653">
              <a:buFont typeface="+mj-lt"/>
              <a:buAutoNum type="arabicPeriod"/>
            </a:pPr>
            <a:r>
              <a:rPr lang="en-US" sz="1200" dirty="0"/>
              <a:t>Age and health of the person</a:t>
            </a:r>
          </a:p>
          <a:p>
            <a:pPr marL="724959" lvl="1" indent="-241653" defTabSz="966612">
              <a:buFont typeface="Arial" panose="020B0604020202020204" pitchFamily="34" charset="0"/>
              <a:buChar char="•"/>
              <a:defRPr/>
            </a:pPr>
            <a:r>
              <a:rPr lang="en-US" sz="1200" dirty="0"/>
              <a:t>The severity of symptoms is related to the person’s sensitivity to certain chemical ingredients. </a:t>
            </a:r>
          </a:p>
          <a:p>
            <a:pPr marL="724959" lvl="1" indent="-241653" defTabSz="966612">
              <a:buFont typeface="Arial" panose="020B0604020202020204" pitchFamily="34" charset="0"/>
              <a:buChar char="•"/>
              <a:defRPr/>
            </a:pPr>
            <a:r>
              <a:rPr lang="en-US" sz="1200" dirty="0"/>
              <a:t>Another factor that can significantly influence the type and severity of reaction to pesticide exposure is the overall health and genetic makeup of the individual. Each person is different. People who are elderly, sick or who have compromised immune systems may not have sufficient resistance to some types of pesticides. </a:t>
            </a:r>
          </a:p>
          <a:p>
            <a:pPr marL="724959" lvl="1" indent="-241653" defTabSz="966612">
              <a:buFont typeface="Arial" panose="020B0604020202020204" pitchFamily="34" charset="0"/>
              <a:buChar char="•"/>
              <a:defRPr/>
            </a:pPr>
            <a:r>
              <a:rPr lang="en-US" sz="1200" dirty="0"/>
              <a:t>People who have medical conditions such as asthma may experience breathing difficulties when working in an area where pesticides have been applied even after the </a:t>
            </a:r>
            <a:r>
              <a:rPr lang="en-US" sz="1200" dirty="0" smtClean="0"/>
              <a:t>restricted-entry </a:t>
            </a:r>
            <a:r>
              <a:rPr lang="en-US" sz="1200" dirty="0"/>
              <a:t>i</a:t>
            </a:r>
            <a:r>
              <a:rPr lang="en-US" sz="1200" dirty="0" smtClean="0"/>
              <a:t>nterval </a:t>
            </a:r>
            <a:r>
              <a:rPr lang="en-US" sz="1200" dirty="0"/>
              <a:t>(REI) has expired.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7314345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defTabSz="966612">
              <a:buFont typeface="+mj-lt"/>
              <a:buAutoNum type="arabicPeriod"/>
              <a:defRPr/>
            </a:pPr>
            <a:r>
              <a:rPr lang="en-US" sz="1200" dirty="0"/>
              <a:t>Pesticide exposure can be extremely hazardous for pregnant women and may result in miscarriage or cause harm to their unborn child. </a:t>
            </a:r>
          </a:p>
          <a:p>
            <a:pPr marL="241653" indent="-241653" defTabSz="966612">
              <a:buFont typeface="+mj-lt"/>
              <a:buAutoNum type="arabicPeriod"/>
              <a:defRPr/>
            </a:pPr>
            <a:r>
              <a:rPr lang="en-US" sz="1200" dirty="0"/>
              <a:t>Children are also susceptible to the effects of pesticides as their bodies </a:t>
            </a:r>
            <a:r>
              <a:rPr lang="en-US" sz="1200" dirty="0" smtClean="0"/>
              <a:t>are small and their internal </a:t>
            </a:r>
            <a:r>
              <a:rPr lang="en-US" sz="1200" dirty="0"/>
              <a:t>organs are still developing and may be negatively impacted by exposure. </a:t>
            </a:r>
            <a:endParaRPr lang="en-US" sz="1200" dirty="0" smtClean="0"/>
          </a:p>
          <a:p>
            <a:pPr marL="241653" indent="-241653" defTabSz="966612">
              <a:buFont typeface="+mj-lt"/>
              <a:buAutoNum type="arabicPeriod"/>
              <a:defRPr/>
            </a:pPr>
            <a:r>
              <a:rPr lang="en-US" sz="1200" dirty="0" smtClean="0"/>
              <a:t>For </a:t>
            </a:r>
            <a:r>
              <a:rPr lang="en-US" sz="1200" dirty="0"/>
              <a:t>this reason all agricultural employees who work directly with pesticides (pesticide handlers) or in an area still under a </a:t>
            </a:r>
            <a:r>
              <a:rPr lang="en-US" sz="1200" dirty="0" smtClean="0"/>
              <a:t>restricted-entry interval (</a:t>
            </a:r>
            <a:r>
              <a:rPr lang="en-US" sz="1200" dirty="0"/>
              <a:t>early-entry workers) must be at least 18 years old. </a:t>
            </a:r>
          </a:p>
          <a:p>
            <a:pPr marL="241653" indent="-241653" defTabSz="966612">
              <a:buFont typeface="+mj-lt"/>
              <a:buAutoNum type="arabicPeriod"/>
              <a:defRPr/>
            </a:pPr>
            <a:endParaRPr lang="en-US" sz="1200" b="1" dirty="0"/>
          </a:p>
          <a:p>
            <a:pPr marL="0" indent="0" defTabSz="966612">
              <a:buFont typeface="+mj-lt"/>
              <a:buNone/>
              <a:defRPr/>
            </a:pPr>
            <a:r>
              <a:rPr lang="en-US" sz="1200" b="1" dirty="0" smtClean="0"/>
              <a:t>Suggested </a:t>
            </a:r>
            <a:r>
              <a:rPr lang="en-US" sz="1200" b="1" dirty="0"/>
              <a:t>A</a:t>
            </a:r>
            <a:r>
              <a:rPr lang="en-US" sz="1200" b="1" dirty="0" smtClean="0"/>
              <a:t>ctivity</a:t>
            </a:r>
            <a:r>
              <a:rPr lang="en-US" sz="1200" b="1" dirty="0"/>
              <a:t>: </a:t>
            </a:r>
            <a:endParaRPr lang="en-US" sz="1200" b="1" dirty="0" smtClean="0"/>
          </a:p>
          <a:p>
            <a:pPr marL="342900" marR="0" lvl="0" indent="-342900" algn="l" defTabSz="966612"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Section 5. Activities for Pesticide-Related Health Effects: </a:t>
            </a:r>
            <a:r>
              <a:rPr lang="en-US" sz="1200" baseline="0" dirty="0" smtClean="0"/>
              <a:t>“</a:t>
            </a:r>
            <a:r>
              <a:rPr lang="en-US" sz="1200" dirty="0" smtClean="0"/>
              <a:t>Potential </a:t>
            </a:r>
            <a:r>
              <a:rPr lang="en-US" sz="1200" dirty="0"/>
              <a:t>H</a:t>
            </a:r>
            <a:r>
              <a:rPr lang="en-US" sz="1200" dirty="0" smtClean="0"/>
              <a:t>azards </a:t>
            </a:r>
            <a:r>
              <a:rPr lang="en-US" sz="1200" dirty="0"/>
              <a:t>to </a:t>
            </a:r>
            <a:r>
              <a:rPr lang="en-US" sz="1200" dirty="0" smtClean="0"/>
              <a:t>Children </a:t>
            </a:r>
            <a:r>
              <a:rPr lang="en-US" sz="1200" dirty="0"/>
              <a:t>and </a:t>
            </a:r>
            <a:r>
              <a:rPr lang="en-US" sz="1200" dirty="0" smtClean="0"/>
              <a:t>Pregnant </a:t>
            </a:r>
            <a:r>
              <a:rPr lang="en-US" sz="1200" dirty="0"/>
              <a:t>W</a:t>
            </a:r>
            <a:r>
              <a:rPr lang="en-US" sz="1200" dirty="0" smtClean="0"/>
              <a:t>omen </a:t>
            </a:r>
            <a:r>
              <a:rPr lang="en-US" sz="1200" dirty="0"/>
              <a:t>from </a:t>
            </a:r>
            <a:r>
              <a:rPr lang="en-US" sz="1200" dirty="0" smtClean="0"/>
              <a:t>Pesticide Exposure”</a:t>
            </a:r>
            <a:endParaRPr lang="en-US" sz="1200" dirty="0"/>
          </a:p>
          <a:p>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40470708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a:buFont typeface="+mj-lt"/>
              <a:buAutoNum type="arabicPeriod"/>
            </a:pPr>
            <a:r>
              <a:rPr lang="en-US" sz="1200" dirty="0"/>
              <a:t>Workers and handlers might experience immediate (acute) and long-term (chronic) health effects if they are exposed to some types of pesticides, depending on the dosage. </a:t>
            </a:r>
          </a:p>
          <a:p>
            <a:pPr marL="241653" indent="-241653">
              <a:buFont typeface="+mj-lt"/>
              <a:buAutoNum type="arabicPeriod"/>
            </a:pPr>
            <a:r>
              <a:rPr lang="en-US" sz="1200" dirty="0"/>
              <a:t>Immediate or Acute Health Effects. The onset of acute illness or injury occurs shortly after exposure. These acute illnesses or injuries can be serious, and could cause days off work or treatment by a doctor. In most cases, acute effects are resolved relatively quickly and the exposed </a:t>
            </a:r>
            <a:r>
              <a:rPr lang="es-US" sz="1200" dirty="0"/>
              <a:t>person fully recovers.</a:t>
            </a:r>
          </a:p>
          <a:p>
            <a:pPr marL="241653" indent="-241653">
              <a:buFont typeface="+mj-lt"/>
              <a:buAutoNum type="arabicPeriod"/>
            </a:pPr>
            <a:r>
              <a:rPr lang="en-US" sz="1200" dirty="0"/>
              <a:t>Delayed, Long-term or Chronic Health Effects</a:t>
            </a:r>
            <a:r>
              <a:rPr lang="en-US" sz="1200" i="1" dirty="0"/>
              <a:t>. </a:t>
            </a:r>
            <a:r>
              <a:rPr lang="en-US" sz="1200" dirty="0"/>
              <a:t>Long-term or chronic effects are illnesses or injuries that persist over long periods. They may result from a single exposure incident involving an extremely toxic or a large amount of pesticide or be caused by </a:t>
            </a:r>
            <a:r>
              <a:rPr lang="en-US" sz="1200" dirty="0" smtClean="0"/>
              <a:t>many </a:t>
            </a:r>
            <a:r>
              <a:rPr lang="en-US" sz="1200" dirty="0"/>
              <a:t>repeated exposures at a level that is too low to produce noticeable immediate illnesses or injury. </a:t>
            </a:r>
          </a:p>
          <a:p>
            <a:r>
              <a:rPr lang="en-US" sz="1200" dirty="0"/>
              <a:t> </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4066712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indent="-241653" defTabSz="966612">
              <a:buFont typeface="+mj-lt"/>
              <a:buAutoNum type="arabicPeriod"/>
              <a:defRPr/>
            </a:pPr>
            <a:r>
              <a:rPr lang="en-US" sz="1200" dirty="0"/>
              <a:t>Long-term health effects associated with exposure to certain </a:t>
            </a:r>
            <a:r>
              <a:rPr lang="es-US" sz="1200" dirty="0"/>
              <a:t>pesticides include: cancer, inability to </a:t>
            </a:r>
            <a:r>
              <a:rPr lang="en-US" sz="1200" noProof="0" dirty="0" smtClean="0"/>
              <a:t>become pregnant (infertility), spontaneous</a:t>
            </a:r>
            <a:r>
              <a:rPr lang="es-US" sz="1200" dirty="0" smtClean="0"/>
              <a:t> </a:t>
            </a:r>
            <a:r>
              <a:rPr lang="es-US" sz="1200" dirty="0"/>
              <a:t>abortion, </a:t>
            </a:r>
            <a:r>
              <a:rPr lang="en-US" sz="1200" dirty="0" smtClean="0"/>
              <a:t>birth </a:t>
            </a:r>
            <a:r>
              <a:rPr lang="en-US" sz="1200" dirty="0"/>
              <a:t>defects in the children of exposed parents, </a:t>
            </a:r>
            <a:r>
              <a:rPr lang="es-US" sz="1200" dirty="0"/>
              <a:t>nervous system damage, </a:t>
            </a:r>
            <a:r>
              <a:rPr lang="en-US" sz="1200" dirty="0"/>
              <a:t>damage to specific organs such as the lungs or liver and damage to the immune system among </a:t>
            </a:r>
            <a:r>
              <a:rPr lang="en-US" sz="1200" dirty="0" smtClean="0"/>
              <a:t>other </a:t>
            </a:r>
            <a:r>
              <a:rPr lang="en-US" sz="1200" dirty="0"/>
              <a:t>conditions. </a:t>
            </a:r>
          </a:p>
          <a:p>
            <a:pPr marL="241653" indent="-241653">
              <a:buFont typeface="+mj-lt"/>
              <a:buAutoNum type="arabicPeriod"/>
            </a:pP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41653" indent="-241653">
              <a:buFont typeface="+mj-lt"/>
              <a:buAutoNum type="arabicPeriod"/>
            </a:pPr>
            <a:r>
              <a:rPr lang="en-US" sz="1200" dirty="0"/>
              <a:t>Take for example, Miguel, pictured here. Each of the colored dots on Miguel’s body represents a low level of exposure to pesticide residues, that could have been avoided if Miguel did a better job of protecting himself. </a:t>
            </a:r>
          </a:p>
          <a:p>
            <a:pPr marL="241653" indent="-241653">
              <a:buFont typeface="+mj-lt"/>
              <a:buAutoNum type="arabicPeriod"/>
            </a:pPr>
            <a:r>
              <a:rPr lang="en-US" sz="1200" dirty="0"/>
              <a:t>Each day you go to work, you encounter pesticide residues in the dust beneath your feet. It sticks to the bottom of your shoes and to the legs of your pants.</a:t>
            </a:r>
          </a:p>
          <a:p>
            <a:pPr marL="241653" indent="-241653">
              <a:buFont typeface="+mj-lt"/>
              <a:buAutoNum type="arabicPeriod"/>
            </a:pPr>
            <a:r>
              <a:rPr lang="en-US" sz="1200" dirty="0"/>
              <a:t>So little by little pesticide residues enter your body. </a:t>
            </a:r>
          </a:p>
          <a:p>
            <a:pPr marL="241653" indent="-241653">
              <a:buFont typeface="+mj-lt"/>
              <a:buAutoNum type="arabicPeriod"/>
            </a:pPr>
            <a:r>
              <a:rPr lang="en-US" sz="1200" dirty="0"/>
              <a:t>Each time you are exposed to a pesticide you absorb residues. The first time you might not feel any effect, but as your body absorbs more and more residues you can become sick.  </a:t>
            </a:r>
          </a:p>
          <a:p>
            <a:pPr marL="241653" indent="-241653" defTabSz="483306">
              <a:buFont typeface="+mj-lt"/>
              <a:buAutoNum type="arabicPeriod"/>
              <a:defRPr/>
            </a:pPr>
            <a:r>
              <a:rPr lang="en-US" sz="1200" dirty="0"/>
              <a:t>Remember the saying: “little by little the jug is full” or in Spanish, “de poquito en poquito, se llena el jarrito”? This is how over the long term, you can end up with high levels of pesticides in your body.</a:t>
            </a:r>
          </a:p>
          <a:p>
            <a:pPr marL="241653" indent="-241653">
              <a:buFont typeface="+mj-lt"/>
              <a:buAutoNum type="arabicPeriod"/>
            </a:pPr>
            <a:r>
              <a:rPr lang="en-US" sz="1200" dirty="0" smtClean="0"/>
              <a:t>The </a:t>
            </a:r>
            <a:r>
              <a:rPr lang="en-US" sz="1200" dirty="0"/>
              <a:t>majority of pesticide poisoning cases are due to repeated contact with residues over a long period of time. </a:t>
            </a:r>
          </a:p>
          <a:p>
            <a:pPr marL="241653" indent="-241653">
              <a:buFont typeface="+mj-lt"/>
              <a:buAutoNum type="arabicPeriod"/>
            </a:pPr>
            <a:r>
              <a:rPr lang="en-US" sz="1200" dirty="0"/>
              <a:t>In these situations, the health effects can take years to appear. This is because small doses of different pesticides enter your body at different times and are absorbed into your internal organs. </a:t>
            </a:r>
          </a:p>
          <a:p>
            <a:pPr marL="0" indent="0">
              <a:buFont typeface="+mj-lt"/>
              <a:buNone/>
            </a:pPr>
            <a:endParaRPr lang="en-US" sz="1200" dirty="0"/>
          </a:p>
        </p:txBody>
      </p:sp>
      <p:sp>
        <p:nvSpPr>
          <p:cNvPr id="4" name="Slide Number Placeholder 3"/>
          <p:cNvSpPr>
            <a:spLocks noGrp="1"/>
          </p:cNvSpPr>
          <p:nvPr>
            <p:ph type="sldNum" sz="quarter" idx="10"/>
          </p:nvPr>
        </p:nvSpPr>
        <p:spPr/>
        <p:txBody>
          <a:bodyPr/>
          <a:lstStyle/>
          <a:p>
            <a:fld id="{5282415F-82EB-814A-9F22-6A6294A24A70}"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874449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The Federal Insecticide, Fungicide, and Rodenticide Act (FIFRA) governs the registration, sale, and use of pesticide products in the United States. </a:t>
            </a:r>
            <a:r>
              <a:rPr lang="en-US" sz="1200" kern="1200" dirty="0" smtClean="0">
                <a:solidFill>
                  <a:schemeClr val="tx1"/>
                </a:solidFill>
                <a:latin typeface="+mn-lt"/>
                <a:ea typeface="+mn-ea"/>
                <a:cs typeface="+mn-cs"/>
              </a:rPr>
              <a:t>FIFRA’s main provisions include:</a:t>
            </a:r>
            <a:endParaRPr lang="es-ES" sz="1200" kern="1200" dirty="0" smtClean="0">
              <a:solidFill>
                <a:schemeClr val="tx1"/>
              </a:solidFill>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latin typeface="+mn-lt"/>
                <a:ea typeface="+mn-ea"/>
                <a:cs typeface="+mn-cs"/>
              </a:rPr>
              <a:t>Requiring the EPA to make registration decisions on pesticides and their uses and to review and approve product labeling.</a:t>
            </a:r>
            <a:endParaRPr lang="es-ES" sz="1200" kern="1200" dirty="0" smtClean="0">
              <a:solidFill>
                <a:schemeClr val="tx1"/>
              </a:solidFill>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latin typeface="+mn-lt"/>
                <a:ea typeface="+mn-ea"/>
                <a:cs typeface="+mn-cs"/>
              </a:rPr>
              <a:t>Requiring the users of restricted-use pesticides to be certified as, or work under the direct supervision of, private or commercial applicators.</a:t>
            </a:r>
            <a:endParaRPr lang="es-ES" sz="1200" kern="1200" dirty="0" smtClean="0">
              <a:solidFill>
                <a:schemeClr val="tx1"/>
              </a:solidFill>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latin typeface="+mn-lt"/>
                <a:ea typeface="+mn-ea"/>
                <a:cs typeface="+mn-cs"/>
              </a:rPr>
              <a:t>Establishing tolerances for residues that may remain on raw agricultural products.</a:t>
            </a:r>
            <a:endParaRPr lang="es-ES" sz="1200" kern="1200" dirty="0" smtClean="0">
              <a:solidFill>
                <a:schemeClr val="tx1"/>
              </a:solidFill>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latin typeface="+mn-lt"/>
                <a:ea typeface="+mn-ea"/>
                <a:cs typeface="+mn-cs"/>
              </a:rPr>
              <a:t>Making it illegal to store or dispose of pesticides or their containers other than as directed by label requirements.</a:t>
            </a:r>
            <a:endParaRPr lang="es-ES" sz="1200" kern="1200" dirty="0" smtClean="0">
              <a:solidFill>
                <a:schemeClr val="tx1"/>
              </a:solidFill>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latin typeface="+mn-lt"/>
                <a:ea typeface="+mn-ea"/>
                <a:cs typeface="+mn-cs"/>
              </a:rPr>
              <a:t>Assessing civil and criminal penalties for misuse of pesticides.</a:t>
            </a:r>
            <a:endParaRPr lang="es-ES" sz="1200" kern="120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The federal agency that regulates the use of pesticides is the U.S. Environmental Protection Agency (EPA). </a:t>
            </a:r>
            <a:r>
              <a:rPr lang="en-US" sz="1200" kern="1200" dirty="0" smtClean="0">
                <a:solidFill>
                  <a:schemeClr val="tx1"/>
                </a:solidFill>
                <a:latin typeface="+mn-lt"/>
                <a:ea typeface="+mn-ea"/>
                <a:cs typeface="+mn-cs"/>
              </a:rPr>
              <a:t>Explain that pesticides cannot be marketed in the United States until the EPA reviews and application for registration and determines whether it meets the safety standards. </a:t>
            </a:r>
          </a:p>
          <a:p>
            <a:pPr marL="228600" indent="-228600">
              <a:buFont typeface="+mj-lt"/>
              <a:buAutoNum type="arabicPeriod"/>
            </a:pPr>
            <a:r>
              <a:rPr lang="en-US" dirty="0" smtClean="0"/>
              <a:t>FIFRA also gives the EPA the authority to write regulations. An important regulation is the Worker Protection Standard (WPS).</a:t>
            </a:r>
          </a:p>
          <a:p>
            <a:pPr marL="228600" indent="-228600">
              <a:buFont typeface="+mj-lt"/>
              <a:buAutoNum type="arabicPeriod"/>
            </a:pPr>
            <a:r>
              <a:rPr lang="en-US" dirty="0" smtClean="0"/>
              <a:t>The Worker Protection Standard (WPS) rule reduces the effects of pesticides on farm workers by providing information, protection and mitigation measures.</a:t>
            </a:r>
            <a:r>
              <a:rPr lang="en-US" sz="1200" kern="1200" dirty="0" smtClean="0">
                <a:solidFill>
                  <a:schemeClr val="tx1"/>
                </a:solidFill>
                <a:latin typeface="+mn-lt"/>
                <a:ea typeface="+mn-ea"/>
                <a:cs typeface="+mn-cs"/>
              </a:rPr>
              <a:t> </a:t>
            </a:r>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14903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marL="241653" indent="-241653">
              <a:buFont typeface="+mj-lt"/>
              <a:buAutoNum type="arabicPeriod"/>
            </a:pPr>
            <a:r>
              <a:rPr lang="en-US" sz="1200" dirty="0"/>
              <a:t>Sensitization is the gradual development of an allergic reaction to a type of pesticide or chemicals in general. Some people get headaches, rashes, or experience dizziness each time they work with a pesticide or enter an area where pesticides were recently used.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Sometimes, even if you protect yourself you can become more sensitive to pesticides. You can start having an allergic reaction. Maybe you had no reaction to pesticides when you began working in the field, but over time you do.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Most commonly, increased sensitivity causes skin irritation or respiratory problems. </a:t>
            </a:r>
          </a:p>
          <a:p>
            <a:pPr marL="241653" indent="-241653">
              <a:buFont typeface="+mj-lt"/>
              <a:buAutoNum type="arabicPeriod"/>
            </a:pP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41653" indent="-241653">
              <a:buFont typeface="+mj-lt"/>
              <a:buAutoNum type="arabicPeriod"/>
            </a:pPr>
            <a:r>
              <a:rPr lang="en-US" sz="1200" dirty="0"/>
              <a:t>Agricultural workers and pesticide handlers may better understand sensitization if it is compared to an allergic reaction to poison oak or poison ivy. Not everyone will have an adverse skin reaction the first few times they come in contact with the plants. However, after repeated exposures some people will become sensitized and develop a rash that becomes worse with each additional exposure. </a:t>
            </a:r>
          </a:p>
          <a:p>
            <a:pPr marL="241653" indent="-241653">
              <a:buFont typeface="+mj-lt"/>
              <a:buAutoNum type="arabicPeriod"/>
            </a:pPr>
            <a:r>
              <a:rPr lang="en-US" sz="1200" dirty="0"/>
              <a:t>Sensitivity to pesticides is not the same thing as overexposure to pesticides. It is important to identify the causes of your symptoms so you know how to treat them. </a:t>
            </a:r>
          </a:p>
          <a:p>
            <a:pPr marL="241653" indent="-241653">
              <a:buFont typeface="+mj-lt"/>
              <a:buAutoNum type="arabicPeriod"/>
            </a:pPr>
            <a:r>
              <a:rPr lang="en-US" sz="1200" dirty="0"/>
              <a:t>Becoming sensitive to pesticides can take months or years depending on the person and the type of pesticide to which they are exposed.  </a:t>
            </a:r>
          </a:p>
          <a:p>
            <a:pPr marL="241653" indent="-241653">
              <a:buFont typeface="+mj-lt"/>
              <a:buAutoNum type="arabicPeriod"/>
            </a:pPr>
            <a:r>
              <a:rPr lang="en-US" sz="1200" dirty="0"/>
              <a:t>Skin irritation means itchiness, redness, pain, or skin blisters when you come into contact with pesticide residues. </a:t>
            </a:r>
          </a:p>
          <a:p>
            <a:pPr marL="241653" indent="-241653">
              <a:buFont typeface="+mj-lt"/>
              <a:buAutoNum type="arabicPeriod"/>
            </a:pPr>
            <a:r>
              <a:rPr lang="en-US" sz="1200" dirty="0"/>
              <a:t>Respiratory problems mean sneezing, coughing, shortness of breath, difficulty breathing, even full asthma attacks. </a:t>
            </a:r>
          </a:p>
          <a:p>
            <a:pPr marL="241653" indent="-241653">
              <a:buFont typeface="+mj-lt"/>
              <a:buAutoNum type="arabicPeriod"/>
            </a:pPr>
            <a:r>
              <a:rPr lang="en-US" sz="1200" dirty="0"/>
              <a:t>If you notice you are more sensitive to pesticides, let your supervisor know. There are some steps you can take to protect yourself, like wearing a respirator or protective gloves. </a:t>
            </a:r>
          </a:p>
          <a:p>
            <a:pPr marL="241653" indent="-241653" defTabSz="483306">
              <a:buFont typeface="+mj-lt"/>
              <a:buAutoNum type="arabicPeriod"/>
              <a:defRPr/>
            </a:pPr>
            <a:r>
              <a:rPr lang="en-US" sz="1200" dirty="0"/>
              <a:t>Most people don’t develop allergies to pesticides, however all of us need to be careful.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349415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Pesticide residues that remain on work </a:t>
            </a:r>
            <a:r>
              <a:rPr lang="en-US" sz="1200" dirty="0" smtClean="0"/>
              <a:t>clothing (such as long pants, long sleeve</a:t>
            </a:r>
            <a:r>
              <a:rPr lang="en-US" sz="1200" baseline="0" dirty="0" smtClean="0"/>
              <a:t> shirts, shoes, and socks)</a:t>
            </a:r>
            <a:r>
              <a:rPr lang="en-US" sz="1200" dirty="0" smtClean="0"/>
              <a:t> </a:t>
            </a:r>
            <a:r>
              <a:rPr lang="en-US" sz="1200" dirty="0"/>
              <a:t>can be another source of hazard to workers.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Agricultural employees can </a:t>
            </a:r>
            <a:r>
              <a:rPr lang="en-US" sz="1200" dirty="0" smtClean="0"/>
              <a:t>reduce </a:t>
            </a:r>
            <a:r>
              <a:rPr lang="en-US" sz="1200" dirty="0"/>
              <a:t>their risk of exposure to these residues by: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Wearing clothing only once and have at least two sets of work clothes to avoid wearing potentially contaminated clothes before they are washed.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Keeping work clothes that may contain residues separate from other clothing (by putting it into a plastic bag, for instance) to prevent others from coming in contact with them</a:t>
            </a:r>
          </a:p>
          <a:p>
            <a:pPr marL="241653" indent="-241653">
              <a:buFont typeface="+mj-lt"/>
              <a:buAutoNum type="arabicPeriod"/>
            </a:pP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noProof="0" dirty="0" smtClean="0"/>
              <a:t>This concludes </a:t>
            </a:r>
            <a:r>
              <a:rPr lang="en-US" sz="1200" dirty="0" smtClean="0"/>
              <a:t>Section 5: Pesticide-Related Health Effects</a:t>
            </a:r>
            <a:r>
              <a:rPr lang="en-US" sz="1200" noProof="0" dirty="0" smtClean="0"/>
              <a:t>. Continue on to </a:t>
            </a:r>
            <a:r>
              <a:rPr lang="en-US" sz="1200" dirty="0" smtClean="0"/>
              <a:t>Section 6: Ways to Reduce Pesticide Exposure or return to the Table</a:t>
            </a:r>
            <a:r>
              <a:rPr lang="en-US" sz="1200" baseline="0" dirty="0" smtClean="0"/>
              <a:t> of Contents by clicking on the “Return to Table of Contents” in the bottom-right corner of this slide (when in presentation view only).</a:t>
            </a:r>
            <a:endParaRPr lang="en-US" sz="1200" dirty="0" smtClean="0"/>
          </a:p>
          <a:p>
            <a:pPr defTabSz="966612">
              <a:defRPr/>
            </a:pP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8809268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This section </a:t>
            </a:r>
            <a:r>
              <a:rPr lang="en-US" sz="1200" b="1" baseline="0" dirty="0" smtClean="0"/>
              <a:t>contain training requirements for both workers or handlers.</a:t>
            </a:r>
            <a:endParaRPr lang="en-US" sz="1200" b="1" dirty="0" smtClean="0"/>
          </a:p>
          <a:p>
            <a:pPr marL="228600" indent="-228600">
              <a:buFont typeface="+mj-lt"/>
              <a:buAutoNum type="arabicPeriod"/>
            </a:pPr>
            <a:r>
              <a:rPr lang="en-US" dirty="0" smtClean="0"/>
              <a:t>This section will inform workers and handlers of ways to reduce the risk of pesticide exposure.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Specific worker and handler training topics that are included in this section include:</a:t>
            </a:r>
          </a:p>
          <a:p>
            <a:pPr marL="171450" indent="-171450">
              <a:buFont typeface="Arial" panose="020B0604020202020204" pitchFamily="34" charset="0"/>
              <a:buChar char="•"/>
            </a:pPr>
            <a:r>
              <a:rPr lang="en-US" baseline="0" dirty="0" smtClean="0"/>
              <a:t>How to recognize and understand the meaning of the posted warning signs used for notifying workers of restrictions on entering pesticide treated areas on the establishment.</a:t>
            </a:r>
          </a:p>
          <a:p>
            <a:pPr marL="171450" indent="-171450">
              <a:buFont typeface="Arial" panose="020B0604020202020204" pitchFamily="34" charset="0"/>
              <a:buChar char="•"/>
            </a:pPr>
            <a:r>
              <a:rPr lang="en-US" baseline="0" dirty="0" smtClean="0"/>
              <a:t>How to follow directions and/or signs about keeping out of pesticide treated areas subject to a restricted-entry interval and application exclusion zones.</a:t>
            </a:r>
          </a:p>
          <a:p>
            <a:pPr marL="171450" indent="-171450">
              <a:buFont typeface="Arial" panose="020B0604020202020204" pitchFamily="34" charset="0"/>
              <a:buChar char="•"/>
            </a:pPr>
            <a:r>
              <a:rPr lang="en-US" baseline="0" dirty="0" smtClean="0"/>
              <a:t>When working in pesticide treated areas, wear work clothing that protects the body from pesticide residues and wash hands before eating, drinking, using chewing gum or tobacco, or using the toilet.</a:t>
            </a:r>
          </a:p>
          <a:p>
            <a:pPr marL="171450" indent="-171450">
              <a:buFont typeface="Arial" panose="020B0604020202020204" pitchFamily="34" charset="0"/>
              <a:buChar char="•"/>
            </a:pPr>
            <a:r>
              <a:rPr lang="en-US" baseline="0" dirty="0" smtClean="0"/>
              <a:t>Wash or shower with soap and water, shampoo hair, and change into clean clothes as soon as possible after working in pesticide treated areas.</a:t>
            </a:r>
          </a:p>
          <a:p>
            <a:pPr marL="171450" indent="-171450">
              <a:buFont typeface="Arial" panose="020B0604020202020204" pitchFamily="34" charset="0"/>
              <a:buChar char="•"/>
            </a:pPr>
            <a:r>
              <a:rPr lang="en-US" baseline="0" dirty="0" smtClean="0"/>
              <a:t>After working in pesticide treated areas, remove work boots or shoes before entering your home, remove work clothes and wash or shower before physical contact with children or family members.</a:t>
            </a:r>
          </a:p>
          <a:p>
            <a:pPr marL="171450" indent="-171450">
              <a:buFont typeface="Arial" panose="020B0604020202020204" pitchFamily="34" charset="0"/>
              <a:buChar char="•"/>
            </a:pPr>
            <a:r>
              <a:rPr lang="en-US" baseline="0" dirty="0" smtClean="0"/>
              <a:t>Wash work clothes before wearing them again and wash them separately from other clothes.</a:t>
            </a:r>
          </a:p>
          <a:p>
            <a:pPr marL="171450" indent="-171450">
              <a:buFont typeface="Arial" panose="020B0604020202020204" pitchFamily="34" charset="0"/>
              <a:buChar char="•"/>
            </a:pPr>
            <a:r>
              <a:rPr lang="en-US" baseline="0" dirty="0" smtClean="0"/>
              <a:t>Do not take pesticides or pesticide containers used at work to your home.</a:t>
            </a:r>
          </a:p>
          <a:p>
            <a:pPr marL="171450" indent="-171450">
              <a:buFont typeface="Arial" panose="020B0604020202020204" pitchFamily="34" charset="0"/>
              <a:buChar char="•"/>
            </a:pPr>
            <a:r>
              <a:rPr lang="en-US" baseline="0" dirty="0" smtClean="0"/>
              <a:t>Keep children and nonworking family members away from pesticide treated areas.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Suggested Activity: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Section 6. Activities for Ways to Reduce Pesticide Exposure: </a:t>
            </a:r>
            <a:r>
              <a:rPr lang="en-US" baseline="0" dirty="0" smtClean="0"/>
              <a:t>“Brain Storming and Group Discussion”</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119621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marL="228600" indent="-228600">
              <a:buFont typeface="+mj-lt"/>
              <a:buAutoNum type="arabicPeriod"/>
            </a:pPr>
            <a:r>
              <a:rPr lang="en-US" sz="1200" kern="1200" baseline="0" dirty="0">
                <a:solidFill>
                  <a:schemeClr val="tx1"/>
                </a:solidFill>
                <a:effectLst/>
                <a:latin typeface="+mn-lt"/>
                <a:ea typeface="+mn-ea"/>
                <a:cs typeface="+mn-cs"/>
              </a:rPr>
              <a:t>Whenever workers and handlers see this sign it means that </a:t>
            </a:r>
            <a:r>
              <a:rPr lang="en-US" sz="1200" kern="1200" baseline="0" dirty="0" smtClean="0">
                <a:solidFill>
                  <a:schemeClr val="tx1"/>
                </a:solidFill>
                <a:effectLst/>
                <a:latin typeface="+mn-lt"/>
                <a:ea typeface="+mn-ea"/>
                <a:cs typeface="+mn-cs"/>
              </a:rPr>
              <a:t>the area is under a restricted-entry interval (REI) and pesticides may not have broken down/dissipated yet to safe levels. </a:t>
            </a:r>
          </a:p>
          <a:p>
            <a:pPr marL="228600" indent="-228600">
              <a:buFont typeface="+mj-lt"/>
              <a:buAutoNum type="arabicPeriod"/>
            </a:pPr>
            <a:r>
              <a:rPr lang="en-US" sz="1200" kern="1200" baseline="0" dirty="0" smtClean="0">
                <a:solidFill>
                  <a:schemeClr val="tx1"/>
                </a:solidFill>
                <a:effectLst/>
                <a:latin typeface="+mn-lt"/>
                <a:ea typeface="+mn-ea"/>
                <a:cs typeface="+mn-cs"/>
              </a:rPr>
              <a:t>Under </a:t>
            </a:r>
            <a:r>
              <a:rPr lang="en-US" sz="1200" kern="1200" baseline="0" dirty="0">
                <a:solidFill>
                  <a:schemeClr val="tx1"/>
                </a:solidFill>
                <a:effectLst/>
                <a:latin typeface="+mn-lt"/>
                <a:ea typeface="+mn-ea"/>
                <a:cs typeface="+mn-cs"/>
              </a:rPr>
              <a:t>certain circumstances, e</a:t>
            </a:r>
            <a:r>
              <a:rPr lang="en-US" sz="1200" kern="1200" dirty="0">
                <a:solidFill>
                  <a:schemeClr val="tx1"/>
                </a:solidFill>
                <a:effectLst/>
                <a:latin typeface="+mn-lt"/>
                <a:ea typeface="+mn-ea"/>
                <a:cs typeface="+mn-cs"/>
              </a:rPr>
              <a:t>mployers are required to post warning signs in pesticide treated areas to indicate </a:t>
            </a:r>
            <a:r>
              <a:rPr lang="en-US" sz="1200" kern="1200" dirty="0" smtClean="0">
                <a:solidFill>
                  <a:schemeClr val="tx1"/>
                </a:solidFill>
                <a:effectLst/>
                <a:latin typeface="+mn-lt"/>
                <a:ea typeface="+mn-ea"/>
                <a:cs typeface="+mn-cs"/>
              </a:rPr>
              <a:t>REI.</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The REI is the amount of time that must pass after a pesticide application</a:t>
            </a:r>
            <a:r>
              <a:rPr lang="en-US" sz="1200" kern="1200" baseline="0" dirty="0">
                <a:solidFill>
                  <a:schemeClr val="tx1"/>
                </a:solidFill>
                <a:effectLst/>
                <a:latin typeface="+mn-lt"/>
                <a:ea typeface="+mn-ea"/>
                <a:cs typeface="+mn-cs"/>
              </a:rPr>
              <a:t> before it is safe for workers to enter the area without the proper training and protection. </a:t>
            </a:r>
          </a:p>
          <a:p>
            <a:pPr marL="228600" indent="-228600">
              <a:buFont typeface="+mj-lt"/>
              <a:buAutoNum type="arabicPeriod"/>
            </a:pPr>
            <a:r>
              <a:rPr lang="en-US" sz="1200" kern="1200" baseline="0" dirty="0">
                <a:solidFill>
                  <a:schemeClr val="tx1"/>
                </a:solidFill>
                <a:effectLst/>
                <a:latin typeface="+mn-lt"/>
                <a:ea typeface="+mn-ea"/>
                <a:cs typeface="+mn-cs"/>
              </a:rPr>
              <a:t>During the REI, only appropriately-trained and equipped pesticide handlers and early-entry workers are allowed in the area.</a:t>
            </a:r>
          </a:p>
          <a:p>
            <a:pPr marL="228600" indent="-228600">
              <a:buFont typeface="+mj-lt"/>
              <a:buAutoNum type="arabicPeriod"/>
            </a:pP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7009027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tx1"/>
                </a:solidFill>
                <a:effectLst/>
                <a:latin typeface="+mn-lt"/>
                <a:ea typeface="+mn-ea"/>
                <a:cs typeface="+mn-cs"/>
              </a:rPr>
              <a:t>If a field is posted, it means that there are pesticides or pesticide residues.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baseline="0" dirty="0">
                <a:solidFill>
                  <a:schemeClr val="tx1"/>
                </a:solidFill>
                <a:effectLst/>
                <a:latin typeface="+mn-lt"/>
                <a:ea typeface="+mn-ea"/>
                <a:cs typeface="+mn-cs"/>
              </a:rPr>
              <a:t>Obey the signs in order to protect your health</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As long as the signs remain posted, do not enter the area even if the date on the sign indicates that the REI has expired.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In outdoor production: Do not enter treated areas or application exclusion </a:t>
            </a:r>
            <a:r>
              <a:rPr lang="en-US" sz="1200" kern="1200" dirty="0" smtClean="0">
                <a:solidFill>
                  <a:schemeClr val="tx1"/>
                </a:solidFill>
                <a:effectLst/>
                <a:latin typeface="+mn-lt"/>
                <a:ea typeface="+mn-ea"/>
                <a:cs typeface="+mn-cs"/>
              </a:rPr>
              <a:t>zones </a:t>
            </a:r>
            <a:r>
              <a:rPr lang="en-US" sz="1200" kern="1200" dirty="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AEZs), </a:t>
            </a:r>
            <a:r>
              <a:rPr lang="en-US" sz="1200" kern="1200" dirty="0">
                <a:solidFill>
                  <a:schemeClr val="tx1"/>
                </a:solidFill>
                <a:effectLst/>
                <a:latin typeface="+mn-lt"/>
                <a:ea typeface="+mn-ea"/>
                <a:cs typeface="+mn-cs"/>
              </a:rPr>
              <a:t>which ranges from 0 to 100 </a:t>
            </a:r>
            <a:r>
              <a:rPr lang="en-US" sz="1200" kern="1200" dirty="0" smtClean="0">
                <a:solidFill>
                  <a:schemeClr val="tx1"/>
                </a:solidFill>
                <a:effectLst/>
                <a:latin typeface="+mn-lt"/>
                <a:ea typeface="+mn-ea"/>
                <a:cs typeface="+mn-cs"/>
              </a:rPr>
              <a:t>feet </a:t>
            </a:r>
            <a:r>
              <a:rPr lang="en-US" sz="1200" kern="1200" dirty="0">
                <a:solidFill>
                  <a:schemeClr val="tx1"/>
                </a:solidFill>
                <a:effectLst/>
                <a:latin typeface="+mn-lt"/>
                <a:ea typeface="+mn-ea"/>
                <a:cs typeface="+mn-cs"/>
              </a:rPr>
              <a:t>surrounding the equipment during pesticide applications.</a:t>
            </a:r>
          </a:p>
          <a:p>
            <a:pPr marL="228600" lvl="0" indent="-228600">
              <a:buFont typeface="+mj-lt"/>
              <a:buAutoNum type="arabicPeriod"/>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s-MX" sz="1200" noProof="0" dirty="0"/>
              <a:t>Workers and handlers must clearly understand the following information:</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The significance of the posted signs</a:t>
            </a:r>
            <a:r>
              <a:rPr lang="en-US" sz="1200" kern="1200" baseline="0" dirty="0">
                <a:solidFill>
                  <a:schemeClr val="tx1"/>
                </a:solidFill>
                <a:effectLst/>
                <a:latin typeface="+mn-lt"/>
                <a:ea typeface="+mn-ea"/>
                <a:cs typeface="+mn-cs"/>
              </a:rPr>
              <a:t> </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The importance of obeying oral and posted </a:t>
            </a:r>
            <a:r>
              <a:rPr lang="en-US" sz="1200" kern="1200" dirty="0" smtClean="0">
                <a:solidFill>
                  <a:schemeClr val="tx1"/>
                </a:solidFill>
                <a:effectLst/>
                <a:latin typeface="+mn-lt"/>
                <a:ea typeface="+mn-ea"/>
                <a:cs typeface="+mn-cs"/>
              </a:rPr>
              <a:t>warnings</a:t>
            </a:r>
            <a:r>
              <a:rPr lang="en-US" sz="1200" kern="1200" baseline="0" dirty="0" smtClean="0">
                <a:solidFill>
                  <a:schemeClr val="tx1"/>
                </a:solidFill>
                <a:effectLst/>
                <a:latin typeface="+mn-lt"/>
                <a:ea typeface="+mn-ea"/>
                <a:cs typeface="+mn-cs"/>
              </a:rPr>
              <a:t> </a:t>
            </a:r>
            <a:endParaRPr lang="en-US" sz="1200" kern="1200" baseline="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One of the possible ways workers may be exposed to pesticides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by entering into treated areas while the </a:t>
            </a:r>
            <a:r>
              <a:rPr lang="en-US" sz="1200" kern="1200" dirty="0" smtClean="0">
                <a:solidFill>
                  <a:schemeClr val="tx1"/>
                </a:solidFill>
                <a:effectLst/>
                <a:latin typeface="+mn-lt"/>
                <a:ea typeface="+mn-ea"/>
                <a:cs typeface="+mn-cs"/>
              </a:rPr>
              <a:t>REI </a:t>
            </a:r>
            <a:r>
              <a:rPr lang="en-US" sz="1200" kern="1200" dirty="0">
                <a:solidFill>
                  <a:schemeClr val="tx1"/>
                </a:solidFill>
                <a:effectLst/>
                <a:latin typeface="+mn-lt"/>
                <a:ea typeface="+mn-ea"/>
                <a:cs typeface="+mn-cs"/>
              </a:rPr>
              <a:t>is still in effect. This may result from the employer failing to notify workers or to post a restricted area. It may also be the result of employers asking workers to enter into treated areas or workers disregarding posted signs or oral warnings.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Pesticide handlers</a:t>
            </a:r>
            <a:r>
              <a:rPr lang="en-US" sz="1200" kern="1200" baseline="0" dirty="0">
                <a:solidFill>
                  <a:schemeClr val="tx1"/>
                </a:solidFill>
                <a:effectLst/>
                <a:latin typeface="+mn-lt"/>
                <a:ea typeface="+mn-ea"/>
                <a:cs typeface="+mn-cs"/>
              </a:rPr>
              <a:t> should always communicate to their supervisor and worker crew supervisors about known effective REI’s and on-going pesticide applications.</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r>
              <a:rPr lang="en-US" sz="120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7764883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Workers and handlers should use clothes (e.g., long sleeve shirt, long pants, shoes plus socks and a hat) that </a:t>
            </a:r>
            <a:r>
              <a:rPr lang="en-US" baseline="0" dirty="0"/>
              <a:t>protect their skin when working in treated areas. </a:t>
            </a:r>
            <a:endParaRPr lang="en-US" baseline="0" dirty="0" smtClean="0"/>
          </a:p>
          <a:p>
            <a:pPr marL="228600" indent="-228600">
              <a:buAutoNum type="arabicPeriod"/>
            </a:pPr>
            <a:r>
              <a:rPr lang="en-US" baseline="0" dirty="0" smtClean="0"/>
              <a:t>They should stay </a:t>
            </a:r>
            <a:r>
              <a:rPr lang="en-US" baseline="0" dirty="0"/>
              <a:t>away from areas indicated by their supervisor or that are being treated with </a:t>
            </a:r>
            <a:r>
              <a:rPr lang="en-US" baseline="0" dirty="0" smtClean="0"/>
              <a:t>pesticides.</a:t>
            </a:r>
            <a:endParaRPr lang="en-US" baseline="0" dirty="0"/>
          </a:p>
          <a:p>
            <a:pPr marL="228600" indent="-228600">
              <a:buAutoNum type="arabicPeriod"/>
            </a:pPr>
            <a:r>
              <a:rPr lang="en-US" baseline="0" dirty="0"/>
              <a:t>If workers and handlers feel </a:t>
            </a:r>
            <a:r>
              <a:rPr lang="en-US" baseline="0" dirty="0" smtClean="0"/>
              <a:t>they are </a:t>
            </a:r>
            <a:r>
              <a:rPr lang="en-US" baseline="0" dirty="0"/>
              <a:t>being drifted on, </a:t>
            </a:r>
            <a:r>
              <a:rPr lang="en-US" baseline="0" dirty="0" smtClean="0"/>
              <a:t>workers and handlers </a:t>
            </a:r>
            <a:r>
              <a:rPr lang="en-US" baseline="0" dirty="0"/>
              <a:t>must inform their supervisor and leave the area immediately </a:t>
            </a:r>
            <a:r>
              <a:rPr lang="en-US" baseline="0" dirty="0" smtClean="0"/>
              <a:t>.</a:t>
            </a:r>
            <a:endParaRPr lang="en-US" baseline="0" dirty="0"/>
          </a:p>
          <a:p>
            <a:pPr marL="228600" indent="-228600">
              <a:buAutoNum type="arabicPeriod"/>
            </a:pPr>
            <a:r>
              <a:rPr lang="en-US" baseline="0" dirty="0" smtClean="0"/>
              <a:t>Workers and handlers should wash </a:t>
            </a:r>
            <a:r>
              <a:rPr lang="en-US" baseline="0" dirty="0"/>
              <a:t>with soap and water after working in </a:t>
            </a:r>
            <a:r>
              <a:rPr lang="en-US" baseline="0" dirty="0" smtClean="0"/>
              <a:t>fields </a:t>
            </a:r>
            <a:r>
              <a:rPr lang="en-US" baseline="0" dirty="0"/>
              <a:t>that have been treated with pesticides before they put anything in their </a:t>
            </a:r>
            <a:r>
              <a:rPr lang="en-US" baseline="0" dirty="0" smtClean="0"/>
              <a:t>mouths </a:t>
            </a:r>
            <a:r>
              <a:rPr lang="en-US" baseline="0" dirty="0"/>
              <a:t>and before they </a:t>
            </a:r>
            <a:r>
              <a:rPr lang="en-US" baseline="0" dirty="0" smtClean="0"/>
              <a:t>use </a:t>
            </a:r>
            <a:r>
              <a:rPr lang="en-US" baseline="0" dirty="0"/>
              <a:t>the bathroom.</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722132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altLang="es-MX" sz="1200" noProof="0" dirty="0"/>
              <a:t>Wash</a:t>
            </a:r>
            <a:r>
              <a:rPr lang="en-US" altLang="es-MX" sz="1200" baseline="0" noProof="0" dirty="0"/>
              <a:t> body with plenty of soap and water </a:t>
            </a:r>
            <a:r>
              <a:rPr lang="en-US" altLang="es-MX" sz="1200" baseline="0" noProof="0" dirty="0" smtClean="0"/>
              <a:t>as soon as you can after </a:t>
            </a:r>
            <a:r>
              <a:rPr lang="en-US" altLang="es-MX" sz="1200" baseline="0" noProof="0" dirty="0"/>
              <a:t>applying pesticides or working in treated </a:t>
            </a:r>
            <a:r>
              <a:rPr lang="en-US" altLang="es-MX" sz="1200" baseline="0" noProof="0" dirty="0" smtClean="0"/>
              <a:t>fields. </a:t>
            </a:r>
            <a:endParaRPr lang="en-US" altLang="es-MX" sz="1200" baseline="0" noProof="0" dirty="0"/>
          </a:p>
          <a:p>
            <a:pPr marL="228600" indent="-228600">
              <a:buFont typeface="+mj-lt"/>
              <a:buAutoNum type="arabicPeriod"/>
            </a:pPr>
            <a:r>
              <a:rPr lang="en-US" altLang="es-MX" sz="1200" baseline="0" noProof="0" dirty="0"/>
              <a:t>Change into clean clothes as soon as possible after applying pesticides or working in treated </a:t>
            </a:r>
            <a:r>
              <a:rPr lang="en-US" altLang="es-MX" sz="1200" baseline="0" noProof="0" dirty="0" smtClean="0"/>
              <a:t>fields.</a:t>
            </a:r>
            <a:endParaRPr lang="en-US" altLang="es-MX" sz="1200" baseline="0" noProof="0" dirty="0"/>
          </a:p>
          <a:p>
            <a:pPr marL="0" indent="0">
              <a:buFont typeface="+mj-lt"/>
              <a:buNone/>
            </a:pPr>
            <a:endParaRPr lang="es-MX" altLang="es-MX" sz="1200" dirty="0"/>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sz="1200" kern="1200" dirty="0">
              <a:solidFill>
                <a:schemeClr val="tx1"/>
              </a:solidFill>
              <a:effectLst/>
              <a:latin typeface="+mn-lt"/>
              <a:ea typeface="+mn-ea"/>
              <a:cs typeface="+mn-cs"/>
            </a:endParaRPr>
          </a:p>
          <a:p>
            <a:endParaRPr lang="es-MX" altLang="es-MX" sz="1200" dirty="0"/>
          </a:p>
          <a:p>
            <a:endParaRPr lang="es-MX" altLang="es-MX"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8961550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latin typeface="+mn-lt"/>
              </a:rPr>
              <a:t>Information required to be covered: </a:t>
            </a:r>
          </a:p>
          <a:p>
            <a:pPr marL="228600" indent="-228600">
              <a:buFont typeface="+mj-lt"/>
              <a:buAutoNum type="arabicPeriod"/>
            </a:pPr>
            <a:r>
              <a:rPr lang="en-US" altLang="es-MX" sz="1200" noProof="0" dirty="0">
                <a:latin typeface="+mn-lt"/>
              </a:rPr>
              <a:t>Remove contaminated work</a:t>
            </a:r>
            <a:r>
              <a:rPr lang="en-US" altLang="es-MX" sz="1200" baseline="0" noProof="0" dirty="0">
                <a:latin typeface="+mn-lt"/>
              </a:rPr>
              <a:t> boots or shoes before entering your home –significant amounts of pesticide can be carried in work boots and shoes, especially those worn by pesticide handlers. It is highly recommended to remove them before entering vehicles and entering home</a:t>
            </a:r>
            <a:r>
              <a:rPr lang="en-US" altLang="es-MX" sz="1200" baseline="0" dirty="0">
                <a:latin typeface="+mn-lt"/>
              </a:rPr>
              <a:t>.</a:t>
            </a:r>
          </a:p>
          <a:p>
            <a:pPr marL="228600" indent="-228600">
              <a:buFont typeface="+mj-lt"/>
              <a:buAutoNum type="arabicPeriod"/>
            </a:pPr>
            <a:r>
              <a:rPr lang="en-US" altLang="es-MX" sz="1200" baseline="0" dirty="0">
                <a:latin typeface="+mn-lt"/>
              </a:rPr>
              <a:t>Remove work clothes and shower before having physical contact with children and other family members.</a:t>
            </a:r>
          </a:p>
          <a:p>
            <a:pPr marL="228600" indent="-228600">
              <a:buFont typeface="+mj-lt"/>
              <a:buAutoNum type="arabicPeriod"/>
            </a:pPr>
            <a:r>
              <a:rPr lang="en-US" altLang="es-MX" sz="1200" baseline="0" dirty="0">
                <a:latin typeface="+mn-lt"/>
              </a:rPr>
              <a:t>Handlers – if there are shower facilities at work, handlers should take showers before leaving the work area. </a:t>
            </a:r>
            <a:endParaRPr lang="en-US" altLang="es-MX" sz="1200" dirty="0">
              <a:latin typeface="+mn-lt"/>
            </a:endParaRPr>
          </a:p>
          <a:p>
            <a:pPr marL="228600" indent="-228600" eaLnBrk="1" hangingPunct="1"/>
            <a:endParaRPr lang="es-MX" altLang="es-MX" sz="1200" dirty="0">
              <a:latin typeface="+mn-lt"/>
            </a:endParaRP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4054624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Pesticide residues that remain on clothing can be a source of pesticide exposure for workers and their families. There are several ways workers can avoid these hazards: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Inform people who wash agricultural work clothing that the clothes may contain pesticide residues and provide them with steps to protect </a:t>
            </a:r>
            <a:r>
              <a:rPr lang="en-US" sz="1200" dirty="0" smtClean="0"/>
              <a:t>themselves.</a:t>
            </a:r>
            <a:endParaRPr lang="en-US" sz="1200" dirty="0"/>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Wash work clothes after each use.</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Wash work clothes separately from other clothing.</a:t>
            </a:r>
          </a:p>
          <a:p>
            <a:pPr marL="664546" lvl="1" indent="-181240" defTabSz="966612">
              <a:buFont typeface="Arial" charset="0"/>
              <a:buChar char="•"/>
              <a:defRPr/>
            </a:pPr>
            <a:r>
              <a:rPr lang="en-US" sz="1200" dirty="0"/>
              <a:t>Use hot water for work </a:t>
            </a:r>
            <a:r>
              <a:rPr lang="en-US" sz="1200" dirty="0" smtClean="0"/>
              <a:t>clothing.</a:t>
            </a:r>
            <a:endParaRPr lang="en-US" sz="1200" dirty="0"/>
          </a:p>
          <a:p>
            <a:pPr marL="664546" lvl="1" indent="-181240">
              <a:buFont typeface="Arial" charset="0"/>
              <a:buChar char="•"/>
            </a:pPr>
            <a:r>
              <a:rPr lang="en-US" sz="1200" dirty="0"/>
              <a:t>Decontaminate the washing machine by running another full wash cycle with hot water and detergent to remove any remaining pesticide residues from the </a:t>
            </a:r>
            <a:r>
              <a:rPr lang="en-US" sz="1200" dirty="0" smtClean="0"/>
              <a:t>machine.</a:t>
            </a:r>
            <a:endParaRPr lang="en-US" sz="1200" dirty="0"/>
          </a:p>
          <a:p>
            <a:pPr marL="685800" lvl="1" indent="-22860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r>
              <a:rPr lang="en-US" sz="1200" kern="1200" baseline="0" dirty="0" smtClean="0">
                <a:solidFill>
                  <a:schemeClr val="tx1"/>
                </a:solidFill>
                <a:effectLst/>
                <a:latin typeface="+mn-lt"/>
                <a:ea typeface="+mn-ea"/>
                <a:cs typeface="+mn-cs"/>
              </a:rPr>
              <a:t>.</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1741045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Never take any pesticide from work because they are not safe for use around the home. </a:t>
            </a:r>
          </a:p>
          <a:p>
            <a:pPr marL="228600" indent="-228600">
              <a:buFont typeface="+mj-lt"/>
              <a:buAutoNum type="arabicPeriod"/>
            </a:pPr>
            <a:r>
              <a:rPr lang="en-US" sz="1200" kern="1200" dirty="0">
                <a:solidFill>
                  <a:schemeClr val="tx1"/>
                </a:solidFill>
                <a:effectLst/>
                <a:latin typeface="+mn-lt"/>
                <a:ea typeface="+mn-ea"/>
                <a:cs typeface="+mn-cs"/>
              </a:rPr>
              <a:t>Never take any pesticide </a:t>
            </a:r>
            <a:r>
              <a:rPr lang="en-US" sz="1200" b="0" kern="1200" dirty="0">
                <a:solidFill>
                  <a:schemeClr val="tx1"/>
                </a:solidFill>
                <a:effectLst/>
                <a:latin typeface="+mn-lt"/>
                <a:ea typeface="+mn-ea"/>
                <a:cs typeface="+mn-cs"/>
              </a:rPr>
              <a:t>containers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home, even empty ones. Pesticide containers are never completely free of pesticide residue and can never be safely used for any other purpose.</a:t>
            </a:r>
          </a:p>
          <a:p>
            <a:pPr marL="228600" indent="-228600">
              <a:buFont typeface="+mj-lt"/>
              <a:buAutoNum type="arabicPeriod"/>
            </a:pPr>
            <a:r>
              <a:rPr lang="en-US" sz="1200" kern="1200" dirty="0">
                <a:solidFill>
                  <a:schemeClr val="tx1"/>
                </a:solidFill>
                <a:effectLst/>
                <a:latin typeface="+mn-lt"/>
                <a:ea typeface="+mn-ea"/>
                <a:cs typeface="+mn-cs"/>
              </a:rPr>
              <a:t>Agricultural </a:t>
            </a:r>
            <a:r>
              <a:rPr lang="en-US" sz="1200" kern="1200" dirty="0" smtClean="0">
                <a:solidFill>
                  <a:schemeClr val="tx1"/>
                </a:solidFill>
                <a:effectLst/>
                <a:latin typeface="+mn-lt"/>
                <a:ea typeface="+mn-ea"/>
                <a:cs typeface="+mn-cs"/>
              </a:rPr>
              <a:t>pesticides,</a:t>
            </a:r>
            <a:r>
              <a:rPr lang="en-US" sz="1200" kern="1200" baseline="0" dirty="0" smtClean="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for the most part, are more concentrated and should never be used at </a:t>
            </a:r>
            <a:r>
              <a:rPr lang="en-US" sz="1200" kern="1200" baseline="0" dirty="0" smtClean="0">
                <a:solidFill>
                  <a:schemeClr val="tx1"/>
                </a:solidFill>
                <a:effectLst/>
                <a:latin typeface="+mn-lt"/>
                <a:ea typeface="+mn-ea"/>
                <a:cs typeface="+mn-cs"/>
              </a:rPr>
              <a:t>home.</a:t>
            </a:r>
            <a:endParaRPr lang="en-US" sz="1200" kern="1200" baseline="0" dirty="0">
              <a:solidFill>
                <a:schemeClr val="tx1"/>
              </a:solidFill>
              <a:effectLst/>
              <a:latin typeface="+mn-lt"/>
              <a:ea typeface="+mn-ea"/>
              <a:cs typeface="+mn-cs"/>
            </a:endParaRPr>
          </a:p>
          <a:p>
            <a:pPr marL="228600" indent="-228600">
              <a:buFont typeface="+mj-lt"/>
              <a:buAutoNum type="arabicPeriod"/>
            </a:pPr>
            <a:r>
              <a:rPr lang="en-US" sz="1200" kern="1200" baseline="0" dirty="0">
                <a:solidFill>
                  <a:schemeClr val="tx1"/>
                </a:solidFill>
                <a:effectLst/>
                <a:latin typeface="+mn-lt"/>
                <a:ea typeface="+mn-ea"/>
                <a:cs typeface="+mn-cs"/>
              </a:rPr>
              <a:t>Do not pour pesticides from their original containers into drinking containers - </a:t>
            </a:r>
            <a:r>
              <a:rPr lang="en-US" sz="1200" kern="1200" dirty="0">
                <a:solidFill>
                  <a:schemeClr val="tx1"/>
                </a:solidFill>
                <a:effectLst/>
                <a:latin typeface="+mn-lt"/>
                <a:ea typeface="+mn-ea"/>
                <a:cs typeface="+mn-cs"/>
              </a:rPr>
              <a:t>Pouring pesticides from their original container into drinking containers is dangerous and illegal. Some unsuspecting person can mistake it for something edible.</a:t>
            </a:r>
          </a:p>
          <a:p>
            <a:pPr marL="228600" indent="-228600">
              <a:buFont typeface="+mj-lt"/>
              <a:buAutoNum type="arabicPeriod"/>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Pesticide poisoning can happen when someone accidentally eats or drinks a pesticide that has been placed into a food or beverage container or drinks from a container that has been used to measure </a:t>
            </a:r>
            <a:r>
              <a:rPr lang="en-US" sz="1200" b="0" kern="1200" dirty="0">
                <a:solidFill>
                  <a:schemeClr val="tx1"/>
                </a:solidFill>
                <a:effectLst/>
                <a:latin typeface="+mn-lt"/>
                <a:ea typeface="+mn-ea"/>
                <a:cs typeface="+mn-cs"/>
              </a:rPr>
              <a:t>pesticides. Storing or mixing pesticides in food containers is illegal! </a:t>
            </a:r>
          </a:p>
          <a:p>
            <a:pPr marL="228600" indent="-228600">
              <a:buFont typeface="+mj-lt"/>
              <a:buAutoNum type="arabicPeriod"/>
            </a:pPr>
            <a:r>
              <a:rPr lang="en-US" altLang="es-MX" sz="1200" baseline="0" noProof="0" dirty="0"/>
              <a:t>Avoid bringing pesticide residues home – it could be very complicated to get rid of them once </a:t>
            </a:r>
            <a:r>
              <a:rPr lang="en-US" altLang="es-MX" sz="1200" baseline="0" noProof="0" dirty="0" smtClean="0"/>
              <a:t>they </a:t>
            </a:r>
            <a:r>
              <a:rPr lang="en-US" altLang="es-MX" sz="1200" baseline="0" noProof="0" dirty="0"/>
              <a:t>are inside.</a:t>
            </a:r>
            <a:r>
              <a:rPr lang="es-MX" altLang="es-MX" sz="1200" baseline="0" dirty="0"/>
              <a:t> </a:t>
            </a:r>
          </a:p>
          <a:p>
            <a:pPr marL="685800" lvl="1" indent="-228600">
              <a:buFont typeface="Arial" panose="020B0604020202020204" pitchFamily="34" charset="0"/>
              <a:buChar char="•"/>
            </a:pPr>
            <a:r>
              <a:rPr lang="en-US" altLang="es-MX" sz="1200" baseline="0" noProof="0" dirty="0"/>
              <a:t>Avoid contaminating vehicles with pesticides or pesticide residues – Handlers can transport significant amounts of pesticides in their work shoes that can heavily contaminate their vehicles. Workers can transfer pesticide residues to their vehicles from contaminated work clothes.</a:t>
            </a:r>
          </a:p>
          <a:p>
            <a:pPr marL="685800" lvl="1" indent="-228600">
              <a:buFont typeface="Arial" panose="020B0604020202020204" pitchFamily="34" charset="0"/>
              <a:buChar char="•"/>
            </a:pPr>
            <a:r>
              <a:rPr lang="en-US" altLang="es-MX" sz="1200" baseline="0" noProof="0" dirty="0"/>
              <a:t>Handlers – Do not carry contaminated PPE in vehicles or take it home.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sz="1200" kern="1200" dirty="0">
              <a:solidFill>
                <a:schemeClr val="tx1"/>
              </a:solidFill>
              <a:effectLst/>
              <a:latin typeface="+mn-lt"/>
              <a:ea typeface="+mn-ea"/>
              <a:cs typeface="+mn-cs"/>
            </a:endParaRP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248650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dirty="0" smtClean="0"/>
              <a:t>The pesticide laws developed at the federal level are the minimum national guidelines that a state must follow for pesticide use and protection of people and the environment.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Mention that some states and local authorities</a:t>
            </a:r>
            <a:r>
              <a:rPr lang="en-US" baseline="0" dirty="0" smtClean="0"/>
              <a:t> may set standards that apply stricter regulations than those established at the federal level but by no means could diminish the federal regulations.</a:t>
            </a:r>
            <a:endParaRPr lang="es-ES" dirty="0" smtClean="0"/>
          </a:p>
          <a:p>
            <a:pPr marL="228600" indent="-228600">
              <a:buFont typeface="+mj-lt"/>
              <a:buAutoNum type="arabicPeriod"/>
            </a:pPr>
            <a:r>
              <a:rPr lang="en-US" dirty="0" smtClean="0"/>
              <a:t>Some local authorities also could establish rules and/or regulations needs for local or a particular situation.</a:t>
            </a:r>
            <a:endParaRPr lang="es-E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9595885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a:solidFill>
                  <a:schemeClr val="tx1"/>
                </a:solidFill>
                <a:effectLst/>
                <a:latin typeface="+mn-lt"/>
                <a:ea typeface="+mn-ea"/>
                <a:cs typeface="+mn-cs"/>
              </a:rPr>
              <a:t>Do not allow minor children to enter into pesticide</a:t>
            </a:r>
            <a:r>
              <a:rPr lang="en-US" sz="1200" b="0" kern="1200" baseline="0" dirty="0">
                <a:solidFill>
                  <a:schemeClr val="tx1"/>
                </a:solidFill>
                <a:effectLst/>
                <a:latin typeface="+mn-lt"/>
                <a:ea typeface="+mn-ea"/>
                <a:cs typeface="+mn-cs"/>
              </a:rPr>
              <a:t> treated areas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baseline="0" dirty="0">
                <a:solidFill>
                  <a:schemeClr val="tx1"/>
                </a:solidFill>
                <a:effectLst/>
                <a:latin typeface="+mn-lt"/>
                <a:ea typeface="+mn-ea"/>
                <a:cs typeface="+mn-cs"/>
              </a:rPr>
              <a:t>At home, keep pesticides out of reach of children</a:t>
            </a:r>
            <a:r>
              <a:rPr lang="en-US" sz="1200" b="0" kern="1200" dirty="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Nonworking </a:t>
            </a:r>
            <a:r>
              <a:rPr lang="en-US" sz="1200" b="0" kern="1200" dirty="0">
                <a:solidFill>
                  <a:schemeClr val="tx1"/>
                </a:solidFill>
                <a:effectLst/>
                <a:latin typeface="+mn-lt"/>
                <a:ea typeface="+mn-ea"/>
                <a:cs typeface="+mn-cs"/>
              </a:rPr>
              <a:t>family</a:t>
            </a:r>
            <a:r>
              <a:rPr lang="en-US" sz="1200" b="0" kern="1200" baseline="0" dirty="0">
                <a:solidFill>
                  <a:schemeClr val="tx1"/>
                </a:solidFill>
                <a:effectLst/>
                <a:latin typeface="+mn-lt"/>
                <a:ea typeface="+mn-ea"/>
                <a:cs typeface="+mn-cs"/>
              </a:rPr>
              <a:t> members should stay out of areas under a </a:t>
            </a:r>
            <a:r>
              <a:rPr lang="en-US" sz="1200" dirty="0" smtClean="0"/>
              <a:t>restricted-entry interval </a:t>
            </a:r>
            <a:r>
              <a:rPr lang="en-US" sz="1200" b="0" kern="1200" baseline="0" dirty="0" smtClean="0">
                <a:solidFill>
                  <a:schemeClr val="tx1"/>
                </a:solidFill>
                <a:effectLst/>
                <a:latin typeface="+mn-lt"/>
                <a:ea typeface="+mn-ea"/>
                <a:cs typeface="+mn-cs"/>
              </a:rPr>
              <a:t>or </a:t>
            </a:r>
            <a:r>
              <a:rPr lang="en-US" sz="1200" b="0" kern="1200" baseline="0" dirty="0">
                <a:solidFill>
                  <a:schemeClr val="tx1"/>
                </a:solidFill>
                <a:effectLst/>
                <a:latin typeface="+mn-lt"/>
                <a:ea typeface="+mn-ea"/>
                <a:cs typeface="+mn-cs"/>
              </a:rPr>
              <a:t>areas that have been recently treated with pesticides.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noProof="0" dirty="0" smtClean="0"/>
              <a:t>This concludes </a:t>
            </a:r>
            <a:r>
              <a:rPr lang="en-US" sz="1200" dirty="0" smtClean="0"/>
              <a:t>Section 6: Ways to Reduce Pesticide Exposure</a:t>
            </a:r>
            <a:r>
              <a:rPr lang="en-US" sz="1200" noProof="0" dirty="0" smtClean="0"/>
              <a:t>. Continue on to </a:t>
            </a:r>
            <a:r>
              <a:rPr lang="en-US" dirty="0" smtClean="0"/>
              <a:t>Section 7: First Aid for Pesticide Illnesses and Injuries </a:t>
            </a:r>
            <a:r>
              <a:rPr lang="en-US" sz="1200" dirty="0" smtClean="0"/>
              <a:t>or return to the Table</a:t>
            </a:r>
            <a:r>
              <a:rPr lang="en-US" sz="1200" baseline="0" dirty="0" smtClean="0"/>
              <a:t> of Contents by clicking on the “Return to Table of Contents” in the bottom-right corner of this slide (when in presentation view only).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482772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This section </a:t>
            </a:r>
            <a:r>
              <a:rPr lang="en-US" sz="1200" b="1" baseline="0" dirty="0" smtClean="0"/>
              <a:t>contain training requirements for both workers or handlers.</a:t>
            </a:r>
            <a:endParaRPr lang="en-US" sz="1200" b="1" dirty="0" smtClean="0"/>
          </a:p>
          <a:p>
            <a:pPr marL="228600" indent="-228600">
              <a:buFont typeface="+mj-lt"/>
              <a:buAutoNum type="arabicPeriod"/>
            </a:pPr>
            <a:r>
              <a:rPr lang="en-US" dirty="0" smtClean="0"/>
              <a:t>This section will inform workers and handlers of first aid for pesticide illnesses and injuries</a:t>
            </a:r>
            <a:r>
              <a:rPr lang="en-US" baseline="0" dirty="0" smtClean="0"/>
              <a:t>.</a:t>
            </a:r>
          </a:p>
          <a:p>
            <a:endParaRPr lang="en-US" baseline="0" dirty="0" smtClean="0"/>
          </a:p>
          <a:p>
            <a:r>
              <a:rPr lang="en-US" baseline="0" dirty="0" smtClean="0"/>
              <a:t>Specific worker and handler training topics that are included in this section include:</a:t>
            </a:r>
          </a:p>
          <a:p>
            <a:pPr marL="171450" indent="-171450">
              <a:buFont typeface="Arial" panose="020B0604020202020204" pitchFamily="34" charset="0"/>
              <a:buChar char="•"/>
            </a:pPr>
            <a:r>
              <a:rPr lang="en-US" baseline="0" dirty="0" smtClean="0"/>
              <a:t>Routine and emergency decontamination procedures, including emergency eye flushing techniques, and if pesticides are spilled or sprayed on the body to use decontamination supplies to wash immediately or rinse off in the nearest clean water, including springs, streams, lakes or other sources if more readily available than decontamination supplies, and as soon as possible, wash or shower with soap and water, shampoo hair, and change into clean clothes.</a:t>
            </a:r>
          </a:p>
          <a:p>
            <a:pPr marL="171450" indent="-171450">
              <a:buFont typeface="Arial" panose="020B0604020202020204" pitchFamily="34" charset="0"/>
              <a:buChar char="•"/>
            </a:pPr>
            <a:r>
              <a:rPr lang="en-US" baseline="0" dirty="0" smtClean="0"/>
              <a:t>How and when to obtain emergency medical care.</a:t>
            </a:r>
          </a:p>
          <a:p>
            <a:pPr marL="171450" indent="-171450">
              <a:buFont typeface="Arial" panose="020B0604020202020204" pitchFamily="34" charset="0"/>
              <a:buChar char="•"/>
            </a:pPr>
            <a:r>
              <a:rPr lang="en-US" baseline="0" dirty="0" smtClean="0"/>
              <a:t>Emergency first aid for pesticide injuries or poisonings.</a:t>
            </a:r>
          </a:p>
          <a:p>
            <a:pPr marL="171450" indent="-171450">
              <a:buFont typeface="Arial" panose="020B0604020202020204" pitchFamily="34" charset="0"/>
              <a:buChar char="•"/>
            </a:pPr>
            <a:r>
              <a:rPr lang="en-US" baseline="0" dirty="0" smtClean="0"/>
              <a:t>Safety data sheets provide hazard, emergency medical treatment and other information about the pesticides used on the establishment they may come in contact with. It is the responsibility of agricultural employers to do all of the following:</a:t>
            </a:r>
          </a:p>
          <a:p>
            <a:pPr marL="628650" lvl="1" indent="-171450">
              <a:buFont typeface="Arial" panose="020B0604020202020204" pitchFamily="34" charset="0"/>
              <a:buChar char="•"/>
            </a:pPr>
            <a:r>
              <a:rPr lang="en-US" baseline="0" dirty="0" smtClean="0"/>
              <a:t>Display safety data sheets for all pesticides used on the establishment.</a:t>
            </a:r>
          </a:p>
          <a:p>
            <a:pPr marL="628650" lvl="1" indent="-171450">
              <a:buFont typeface="Arial" panose="020B0604020202020204" pitchFamily="34" charset="0"/>
              <a:buChar char="•"/>
            </a:pPr>
            <a:r>
              <a:rPr lang="en-US" baseline="0" dirty="0" smtClean="0"/>
              <a:t>Provide workers and handlers information about the location of the safety data sheets on the establishment.</a:t>
            </a:r>
          </a:p>
          <a:p>
            <a:pPr marL="628650" lvl="1" indent="-171450">
              <a:buFont typeface="Arial" panose="020B0604020202020204" pitchFamily="34" charset="0"/>
              <a:buChar char="•"/>
            </a:pPr>
            <a:r>
              <a:rPr lang="en-US" baseline="0" dirty="0" smtClean="0"/>
              <a:t>Provide workers and handlers unimpeded access to safety data sheets during normal working hours.</a:t>
            </a:r>
          </a:p>
          <a:p>
            <a:endParaRPr lang="en-US" baseline="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4149264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dirty="0"/>
              <a:t>Decontamination </a:t>
            </a:r>
            <a:r>
              <a:rPr lang="en-US" baseline="0" dirty="0"/>
              <a:t>is the process of cleansing the human body, clothing, personal protective equipment, and the application equipment in order to remove pesticides or pesticide residues. </a:t>
            </a:r>
          </a:p>
          <a:p>
            <a:pPr marL="228600" indent="-228600">
              <a:buFont typeface="+mj-lt"/>
              <a:buAutoNum type="arabicPeriod"/>
            </a:pPr>
            <a:r>
              <a:rPr lang="en-US" u="none" baseline="0" dirty="0"/>
              <a:t>There are two types of decontamination: routine decontamination and emergency decontamination.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Routine decontamination is the process of cleansing the face, hands or the entire human body to minimize exposure to pesticide residues. Washing the hands with soap and water before eating or going to the bathroom, and washing reusable personal protective equipment and the application equipment are examples of routine decontamination. Routine decontamination takes place at the end of the application or when taking a break. </a:t>
            </a:r>
          </a:p>
          <a:p>
            <a:pPr marL="228600" indent="-228600">
              <a:buFont typeface="+mj-lt"/>
              <a:buAutoNum type="arabicPeriod"/>
            </a:pPr>
            <a:r>
              <a:rPr lang="en-US" b="0" baseline="0" dirty="0"/>
              <a:t>Emergency decontamination is the process of removing pesticides from the eyes, skin and/or clothes during emergency situations as soon as possible after exposure to avoid adverse health effects. For example, if workers get drifted on, they should wash as soon as possible their skin with soap and water to prevent pesticides from being absorbed and get into the body.</a:t>
            </a:r>
          </a:p>
          <a:p>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indent="-228600">
              <a:buFont typeface="+mj-lt"/>
              <a:buAutoNum type="arabicPeriod"/>
            </a:pPr>
            <a:r>
              <a:rPr lang="en-US" b="0" baseline="0" dirty="0"/>
              <a:t>Make sure you cover the following item during this portion of the training:</a:t>
            </a:r>
          </a:p>
          <a:p>
            <a:pPr marL="685800" lvl="1" indent="-228600">
              <a:buFont typeface="Arial" panose="020B0604020202020204" pitchFamily="34" charset="0"/>
              <a:buChar char="•"/>
            </a:pPr>
            <a:r>
              <a:rPr lang="en-US" b="0" baseline="0" dirty="0"/>
              <a:t>How to carry out routine and emergency decontamination, including emergency eye flush techniques</a:t>
            </a:r>
          </a:p>
          <a:p>
            <a:pPr marL="0" indent="0">
              <a:buNone/>
            </a:pPr>
            <a:endParaRPr lang="en-US" b="0" baseline="0" dirty="0"/>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r>
              <a:rPr lang="en-US" sz="1200" kern="1200" baseline="0" dirty="0" smtClean="0">
                <a:solidFill>
                  <a:schemeClr val="tx1"/>
                </a:solidFill>
                <a:effectLst/>
                <a:latin typeface="+mn-lt"/>
                <a:ea typeface="+mn-ea"/>
                <a:cs typeface="+mn-cs"/>
              </a:rPr>
              <a:t>.</a:t>
            </a:r>
            <a:endParaRPr lang="en-U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303707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Agricultural workers need to be instructed on how to perform routine decontamination.</a:t>
            </a:r>
          </a:p>
          <a:p>
            <a:pPr marL="228600" indent="-228600">
              <a:buFont typeface="+mj-lt"/>
              <a:buAutoNum type="arabicPeriod"/>
            </a:pPr>
            <a:r>
              <a:rPr lang="en-US" sz="1200" kern="1200" dirty="0">
                <a:solidFill>
                  <a:schemeClr val="tx1"/>
                </a:solidFill>
                <a:effectLst/>
                <a:latin typeface="+mn-lt"/>
                <a:ea typeface="+mn-ea"/>
                <a:cs typeface="+mn-cs"/>
              </a:rPr>
              <a:t>There are several things that workers can do as part of their daily routine to minimize exposing themselves and their families to pesticides and pesticide residues. These include: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Washing their hands before eating, drinking, smoking, or using the bathroom while at work.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Washing their hands before touching their eyes or mouth while they are working.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Washing</a:t>
            </a:r>
            <a:r>
              <a:rPr lang="en-US" sz="1200" kern="1200" baseline="0" dirty="0">
                <a:solidFill>
                  <a:schemeClr val="tx1"/>
                </a:solidFill>
                <a:effectLst/>
                <a:latin typeface="+mn-lt"/>
                <a:ea typeface="+mn-ea"/>
                <a:cs typeface="+mn-cs"/>
              </a:rPr>
              <a:t> their hands after work and before getting into their vehicles.</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Changing into clean clothes and shoes before getting into their vehicles to drive back home.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Showering or bathing, using soap and water and shampooing hair immediately as soon as possible</a:t>
            </a:r>
            <a:r>
              <a:rPr lang="en-US" sz="1200" kern="1200" baseline="0" dirty="0">
                <a:solidFill>
                  <a:schemeClr val="tx1"/>
                </a:solidFill>
                <a:effectLst/>
                <a:latin typeface="+mn-lt"/>
                <a:ea typeface="+mn-ea"/>
                <a:cs typeface="+mn-cs"/>
              </a:rPr>
              <a:t> after</a:t>
            </a:r>
            <a:r>
              <a:rPr lang="en-US" sz="1200" kern="1200" dirty="0">
                <a:solidFill>
                  <a:schemeClr val="tx1"/>
                </a:solidFill>
                <a:effectLst/>
                <a:latin typeface="+mn-lt"/>
                <a:ea typeface="+mn-ea"/>
                <a:cs typeface="+mn-cs"/>
              </a:rPr>
              <a:t> work.</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Washing their work clothes separately from other clothes before wearing them again.</a:t>
            </a:r>
            <a:endParaRPr lang="en-US" sz="1200" kern="1200" dirty="0">
              <a:solidFill>
                <a:schemeClr val="tx1"/>
              </a:solidFill>
              <a:effectLst/>
              <a:latin typeface="+mn-lt"/>
              <a:ea typeface="+mn-ea"/>
              <a:cs typeface="+mn-cs"/>
            </a:endParaRPr>
          </a:p>
          <a:p>
            <a:pPr marL="0" indent="0">
              <a:buNone/>
            </a:pPr>
            <a:endParaRPr lang="en-US" b="0" baseline="0" dirty="0"/>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endParaRPr lang="en-U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8176969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The employer needs to make sure that pesticide handlers know how to perform routine decontamination.</a:t>
            </a:r>
          </a:p>
          <a:p>
            <a:pPr marL="228600" indent="-228600">
              <a:buFont typeface="+mj-lt"/>
              <a:buAutoNum type="arabicPeriod"/>
            </a:pPr>
            <a:r>
              <a:rPr lang="en-US" sz="1200" dirty="0"/>
              <a:t>Pesticide </a:t>
            </a:r>
            <a:r>
              <a:rPr lang="en-US" sz="1200" dirty="0" smtClean="0"/>
              <a:t>handlers </a:t>
            </a:r>
            <a:r>
              <a:rPr lang="en-US" sz="1200" dirty="0"/>
              <a:t>should follow all routine decontamination procedures for agricultural workers (see previous</a:t>
            </a:r>
            <a:r>
              <a:rPr lang="en-US" sz="1200" baseline="0" dirty="0"/>
              <a:t> slide)</a:t>
            </a:r>
            <a:r>
              <a:rPr lang="en-US" sz="1200" dirty="0"/>
              <a:t>. In addition, pesticide handlers should decontaminate</a:t>
            </a:r>
            <a:r>
              <a:rPr lang="en-US" sz="1200" baseline="0" dirty="0"/>
              <a:t> p</a:t>
            </a:r>
            <a:r>
              <a:rPr lang="en-US" sz="1200" dirty="0"/>
              <a:t>esticide application equipment and re-usable personal protective equipment (PPE). </a:t>
            </a:r>
          </a:p>
          <a:p>
            <a:pPr marL="228600" indent="-228600">
              <a:buFont typeface="+mj-lt"/>
              <a:buAutoNum type="arabicPeriod"/>
            </a:pP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Notes for trainers of </a:t>
            </a:r>
            <a:r>
              <a:rPr lang="en-US" altLang="es-MX" sz="1200" b="1" noProof="0" dirty="0" smtClean="0"/>
              <a:t>early-entry workers</a:t>
            </a:r>
            <a:r>
              <a:rPr lang="en-US" altLang="es-MX" sz="1200" b="1" baseline="0" noProof="0" dirty="0" smtClean="0"/>
              <a:t> </a:t>
            </a:r>
            <a:r>
              <a:rPr lang="en-US" altLang="es-MX" sz="1200" b="1" baseline="0" noProof="0" dirty="0"/>
              <a:t>and pesticide h</a:t>
            </a:r>
            <a:r>
              <a:rPr lang="en-US" altLang="es-MX" sz="1200" b="1" noProof="0" dirty="0"/>
              <a:t>andlers:</a:t>
            </a:r>
          </a:p>
          <a:p>
            <a:pPr marL="228600" indent="-228600">
              <a:buFont typeface="+mj-lt"/>
              <a:buAutoNum type="arabicPeriod"/>
            </a:pPr>
            <a:r>
              <a:rPr lang="en-US" sz="1200" dirty="0"/>
              <a:t>Decontamination</a:t>
            </a:r>
            <a:r>
              <a:rPr lang="en-US" sz="1200" baseline="0" dirty="0"/>
              <a:t> of PPE is covered in Section 11.</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2409981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u="none" kern="1200" dirty="0">
                <a:solidFill>
                  <a:schemeClr val="tx1"/>
                </a:solidFill>
                <a:effectLst/>
                <a:latin typeface="+mn-lt"/>
                <a:ea typeface="+mn-ea"/>
                <a:cs typeface="+mn-cs"/>
              </a:rPr>
              <a:t>Emergency decontamination for skin exposure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Remove any PPE as quickly as possible</a:t>
            </a:r>
            <a:r>
              <a:rPr lang="en-US" sz="1200" kern="1200" baseline="0" dirty="0">
                <a:solidFill>
                  <a:schemeClr val="tx1"/>
                </a:solidFill>
                <a:effectLst/>
                <a:latin typeface="+mn-lt"/>
                <a:ea typeface="+mn-ea"/>
                <a:cs typeface="+mn-cs"/>
              </a:rPr>
              <a:t> or r</a:t>
            </a:r>
            <a:r>
              <a:rPr lang="en-US" sz="1200" kern="1200" dirty="0">
                <a:solidFill>
                  <a:schemeClr val="tx1"/>
                </a:solidFill>
                <a:effectLst/>
                <a:latin typeface="+mn-lt"/>
                <a:ea typeface="+mn-ea"/>
                <a:cs typeface="+mn-cs"/>
              </a:rPr>
              <a:t>emove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contaminated clothing as quickly as possible.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Rinse the pesticide from the skin immediately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clean water. U</a:t>
            </a:r>
            <a:r>
              <a:rPr lang="en-US" sz="1200" b="0" i="0" u="none" strike="noStrike" kern="1200" baseline="0" dirty="0">
                <a:solidFill>
                  <a:schemeClr val="tx1"/>
                </a:solidFill>
                <a:latin typeface="+mn-lt"/>
                <a:ea typeface="+mn-ea"/>
                <a:cs typeface="+mn-cs"/>
              </a:rPr>
              <a:t>se decontamination supplies to wash immediately or rinse off in the nearest clean water, including springs, streams, lakes or other sources if more readily available than decontamination supplies.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Wash with soap and water </a:t>
            </a:r>
            <a:r>
              <a:rPr lang="en-US" sz="1200" kern="1200" dirty="0" smtClean="0">
                <a:solidFill>
                  <a:schemeClr val="tx1"/>
                </a:solidFill>
                <a:effectLst/>
                <a:latin typeface="+mn-lt"/>
                <a:ea typeface="+mn-ea"/>
                <a:cs typeface="+mn-cs"/>
              </a:rPr>
              <a:t>and shampoo hair as </a:t>
            </a:r>
            <a:r>
              <a:rPr lang="en-US" sz="1200" kern="1200" dirty="0">
                <a:solidFill>
                  <a:schemeClr val="tx1"/>
                </a:solidFill>
                <a:effectLst/>
                <a:latin typeface="+mn-lt"/>
                <a:ea typeface="+mn-ea"/>
                <a:cs typeface="+mn-cs"/>
              </a:rPr>
              <a:t>soon as possible.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Put on clean, uncontaminated clothes.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Report to supervisor or person in charge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Get medical care immediately if symptoms of pesticide poisoning develop or are suspected.</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If pesticides are spilled or sprayed on the body, workers and handlers must be trained to use decontamination supplies to wash immediately. </a:t>
            </a:r>
            <a:r>
              <a:rPr lang="en-US" sz="1200" kern="1200" dirty="0">
                <a:solidFill>
                  <a:schemeClr val="tx1"/>
                </a:solidFill>
                <a:effectLst/>
                <a:latin typeface="+mn-lt"/>
                <a:ea typeface="+mn-ea"/>
                <a:cs typeface="+mn-cs"/>
              </a:rPr>
              <a:t>Emergency</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econtamination procedures are extremely important because they will help reduce the severity of the injury in case of exposure. </a:t>
            </a:r>
          </a:p>
          <a:p>
            <a:pPr marL="228600" indent="-228600">
              <a:buFont typeface="+mj-lt"/>
              <a:buAutoNum type="arabicPeriod"/>
            </a:pPr>
            <a:r>
              <a:rPr lang="en-US" sz="1200" b="0" kern="1200" dirty="0">
                <a:solidFill>
                  <a:schemeClr val="tx1"/>
                </a:solidFill>
                <a:effectLst/>
                <a:latin typeface="+mn-lt"/>
                <a:ea typeface="+mn-ea"/>
                <a:cs typeface="+mn-cs"/>
              </a:rPr>
              <a:t>Important Change to the Rule: </a:t>
            </a:r>
            <a:r>
              <a:rPr lang="en-US" sz="1200" b="0" i="0" u="none" strike="noStrike" kern="1200" baseline="0" dirty="0">
                <a:solidFill>
                  <a:schemeClr val="tx1"/>
                </a:solidFill>
                <a:latin typeface="+mn-lt"/>
                <a:ea typeface="+mn-ea"/>
                <a:cs typeface="+mn-cs"/>
              </a:rPr>
              <a:t>EPA has removed from the regulatory text the provision that allows employers to permit workers and handlers to use clean water from springs, streams, lakes or other sources if that water is more accessible in remote locations where the decontamination supplies are farther than one-quarter mile from where workers and handlers are working. </a:t>
            </a:r>
            <a:r>
              <a:rPr lang="en-US" sz="1200" b="0" i="0" u="none" strike="noStrike" kern="1200" baseline="0" dirty="0" smtClean="0">
                <a:solidFill>
                  <a:schemeClr val="tx1"/>
                </a:solidFill>
                <a:latin typeface="+mn-lt"/>
                <a:ea typeface="+mn-ea"/>
                <a:cs typeface="+mn-cs"/>
              </a:rPr>
              <a:t>Removal of this provision does not prohibit the practice of allowing workers or handlers to use clean water from springs, streams, lakes, or other sources to decontaminate if such water is closer than the provided decontamination supplies, but it removes the responsibility from the employer to ensure that such water meets the standard of being of a quality and temperature that will not cause illness or injury if it contacts the skin or eyes of if it is swallowed. Under the final rule, when </a:t>
            </a:r>
            <a:r>
              <a:rPr lang="en-US" sz="1200" b="0" i="0" u="none" strike="noStrike" kern="1200" baseline="0" dirty="0">
                <a:solidFill>
                  <a:schemeClr val="tx1"/>
                </a:solidFill>
                <a:latin typeface="+mn-lt"/>
                <a:ea typeface="+mn-ea"/>
                <a:cs typeface="+mn-cs"/>
              </a:rPr>
              <a:t>workers or handlers are performing tasks at remote sites more than one-quarter mile from the nearest point of vehicular access, employers must provide all required decontamination supplies (soap, single-use towels, and water, plus clean change of clothing if required) at the nearest point of vehicular access. </a:t>
            </a:r>
            <a:r>
              <a:rPr lang="en-US" sz="1200" b="0" i="0" u="none" strike="noStrike" kern="1200" baseline="0" dirty="0" smtClean="0">
                <a:solidFill>
                  <a:schemeClr val="tx1"/>
                </a:solidFill>
                <a:latin typeface="+mn-lt"/>
                <a:ea typeface="+mn-ea"/>
                <a:cs typeface="+mn-cs"/>
              </a:rPr>
              <a:t>Employers </a:t>
            </a:r>
            <a:r>
              <a:rPr lang="en-US" sz="1200" b="0" i="0" u="none" strike="noStrike" kern="1200" baseline="0" dirty="0">
                <a:solidFill>
                  <a:schemeClr val="tx1"/>
                </a:solidFill>
                <a:latin typeface="+mn-lt"/>
                <a:ea typeface="+mn-ea"/>
                <a:cs typeface="+mn-cs"/>
              </a:rPr>
              <a:t>are required to make the decontamination supplies available as close as possible to the remote site (as determined by how close a vehicle can get) </a:t>
            </a:r>
            <a:r>
              <a:rPr lang="en-US" sz="1200" b="0" i="0" u="none" strike="noStrike" kern="1200" baseline="0" dirty="0" smtClean="0">
                <a:solidFill>
                  <a:schemeClr val="tx1"/>
                </a:solidFill>
                <a:latin typeface="+mn-lt"/>
                <a:ea typeface="+mn-ea"/>
                <a:cs typeface="+mn-cs"/>
              </a:rPr>
              <a:t>but </a:t>
            </a:r>
            <a:r>
              <a:rPr lang="en-US" sz="1200" b="0" i="0" u="none" strike="noStrike" kern="1200" baseline="0" dirty="0">
                <a:solidFill>
                  <a:schemeClr val="tx1"/>
                </a:solidFill>
                <a:latin typeface="+mn-lt"/>
                <a:ea typeface="+mn-ea"/>
                <a:cs typeface="+mn-cs"/>
              </a:rPr>
              <a:t>employers do not have to check or confirm that water from springs, streams, lakes or other sources at remote sites meets the standard of being of a quality and temperature that will not cause illness or injury.</a:t>
            </a:r>
            <a:endParaRPr lang="en-US" sz="1200"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r>
              <a:rPr lang="en-US" sz="1200" kern="1200" baseline="0" dirty="0" smtClean="0">
                <a:solidFill>
                  <a:schemeClr val="tx1"/>
                </a:solidFill>
                <a:effectLst/>
                <a:latin typeface="+mn-lt"/>
                <a:ea typeface="+mn-ea"/>
                <a:cs typeface="+mn-cs"/>
              </a:rPr>
              <a:t>.</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19333705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b="0" i="0" u="none" strike="noStrike" kern="1200" baseline="0" dirty="0">
                <a:solidFill>
                  <a:schemeClr val="tx1"/>
                </a:solidFill>
                <a:latin typeface="+mn-lt"/>
                <a:ea typeface="+mn-ea"/>
                <a:cs typeface="+mn-cs"/>
              </a:rPr>
              <a:t>The purpose of the </a:t>
            </a:r>
            <a:r>
              <a:rPr lang="en-US" sz="1200" b="0" i="0" u="none" strike="noStrike" kern="1200" baseline="0" dirty="0" smtClean="0">
                <a:solidFill>
                  <a:schemeClr val="tx1"/>
                </a:solidFill>
                <a:latin typeface="+mn-lt"/>
                <a:ea typeface="+mn-ea"/>
                <a:cs typeface="+mn-cs"/>
              </a:rPr>
              <a:t>safety data sheet (</a:t>
            </a:r>
            <a:r>
              <a:rPr lang="en-US" sz="1200" b="0" i="0" u="none" strike="noStrike" kern="1200" baseline="0" dirty="0">
                <a:solidFill>
                  <a:schemeClr val="tx1"/>
                </a:solidFill>
                <a:latin typeface="+mn-lt"/>
                <a:ea typeface="+mn-ea"/>
                <a:cs typeface="+mn-cs"/>
              </a:rPr>
              <a:t>SDS) is to provide information about chemical and physical hazards, toxicity, first aid, PPE, emergency medical treatment and other information about the pesticides used on the establishment that workers </a:t>
            </a:r>
            <a:r>
              <a:rPr lang="en-US" sz="1200" b="0" i="0" u="none" strike="noStrike" kern="1200" baseline="0" dirty="0" smtClean="0">
                <a:solidFill>
                  <a:schemeClr val="tx1"/>
                </a:solidFill>
                <a:latin typeface="+mn-lt"/>
                <a:ea typeface="+mn-ea"/>
                <a:cs typeface="+mn-cs"/>
              </a:rPr>
              <a:t>and handlers might </a:t>
            </a:r>
            <a:r>
              <a:rPr lang="en-US" sz="1200" b="0" i="0" u="none" strike="noStrike" kern="1200" baseline="0" dirty="0">
                <a:solidFill>
                  <a:schemeClr val="tx1"/>
                </a:solidFill>
                <a:latin typeface="+mn-lt"/>
                <a:ea typeface="+mn-ea"/>
                <a:cs typeface="+mn-cs"/>
              </a:rPr>
              <a:t>come in contact with. </a:t>
            </a:r>
            <a:endParaRPr lang="en-US" sz="12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200" b="0" i="0" u="none" strike="noStrike" kern="1200" baseline="0" dirty="0" smtClean="0">
                <a:solidFill>
                  <a:schemeClr val="tx1"/>
                </a:solidFill>
                <a:latin typeface="+mn-lt"/>
                <a:ea typeface="+mn-ea"/>
                <a:cs typeface="+mn-cs"/>
              </a:rPr>
              <a:t>Workers and handlers should refer to safety data sheets if there is an exposure. </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Handlers should note that there are details about the environmental hazards and safety precautions for handling, storing, and transporting the pesticide.</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SDS’s for all pesticides used on the establishment will be displayed at the central location and available during normal working hours.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SDS’s should match up with pesticide application records.</a:t>
            </a:r>
            <a:endParaRPr lang="en-US" sz="1200" b="0" i="0" u="none" strike="noStrike" kern="1200" baseline="0" dirty="0">
              <a:solidFill>
                <a:schemeClr val="tx1"/>
              </a:solidFill>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indent="-228600">
              <a:buFont typeface="+mj-lt"/>
              <a:buAutoNum type="arabicPeriod"/>
            </a:pPr>
            <a:r>
              <a:rPr lang="en-US" sz="1200" b="0" i="0" u="none" strike="noStrike" kern="1200" baseline="0" dirty="0">
                <a:solidFill>
                  <a:schemeClr val="tx1"/>
                </a:solidFill>
                <a:latin typeface="+mn-lt"/>
                <a:ea typeface="+mn-ea"/>
                <a:cs typeface="+mn-cs"/>
              </a:rPr>
              <a:t>Ensure workers and pesticide handlers understand what a </a:t>
            </a:r>
            <a:r>
              <a:rPr lang="en-US" sz="1200" b="0" i="0" u="none" strike="noStrike" kern="1200" baseline="0" dirty="0" smtClean="0">
                <a:solidFill>
                  <a:schemeClr val="tx1"/>
                </a:solidFill>
                <a:latin typeface="+mn-lt"/>
                <a:ea typeface="+mn-ea"/>
                <a:cs typeface="+mn-cs"/>
              </a:rPr>
              <a:t>SDS </a:t>
            </a:r>
            <a:r>
              <a:rPr lang="en-US" sz="1200" b="0" i="0" u="none" strike="noStrike" kern="1200" baseline="0" dirty="0">
                <a:solidFill>
                  <a:schemeClr val="tx1"/>
                </a:solidFill>
                <a:latin typeface="+mn-lt"/>
                <a:ea typeface="+mn-ea"/>
                <a:cs typeface="+mn-cs"/>
              </a:rPr>
              <a:t>is and its purpose. </a:t>
            </a:r>
            <a:endParaRPr lang="en-US" sz="12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200" b="0" i="0" u="none" strike="noStrike" kern="1200" baseline="0" dirty="0" smtClean="0">
                <a:solidFill>
                  <a:schemeClr val="tx1"/>
                </a:solidFill>
                <a:latin typeface="+mn-lt"/>
                <a:ea typeface="+mn-ea"/>
                <a:cs typeface="+mn-cs"/>
              </a:rPr>
              <a:t>It is the responsibility of the employer to do all the following:</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Display SDS’s for all pesticides used on the establishment. Copies of the SDS’s used on the establishment must be displayed at a central location on an agricultural establishment that is readily accessible at all times during normal work hours and can be easily seen and read by workers and handlers. Usually this is a location where employees congregate such as where they check in or out of work, change clothes, eat, etc. </a:t>
            </a:r>
            <a:endParaRPr lang="en-US" b="0" baseline="0" dirty="0" smtClean="0"/>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Provide workers and handlers information about location of the SDS’s on the establishment</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Provide workers and handlers unimpeded access to SDS’s during normal working hours. </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a:p>
            <a:r>
              <a:rPr lang="en-US" sz="1200" kern="1200" dirty="0" smtClean="0">
                <a:solidFill>
                  <a:schemeClr val="tx1"/>
                </a:solidFill>
                <a:effectLst/>
                <a:latin typeface="+mn-lt"/>
                <a:ea typeface="+mn-ea"/>
                <a:cs typeface="+mn-cs"/>
              </a:rPr>
              <a:t>Sources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p>
          <a:p>
            <a:endParaRPr lang="en-US" sz="1200" b="0" i="0" u="none" strike="noStrike" kern="1200" baseline="0" dirty="0">
              <a:solidFill>
                <a:schemeClr val="tx1"/>
              </a:solidFill>
              <a:latin typeface="+mn-lt"/>
              <a:ea typeface="+mn-ea"/>
              <a:cs typeface="+mn-cs"/>
            </a:endParaRPr>
          </a:p>
          <a:p>
            <a:r>
              <a:rPr lang="en-US" baseline="0" dirty="0"/>
              <a:t>US Environmental Protection Agency, </a:t>
            </a:r>
            <a:r>
              <a:rPr lang="en-US" b="0" i="1" dirty="0"/>
              <a:t>Pesticide Worker Protection Standard “How to Comply” Manual</a:t>
            </a:r>
            <a:r>
              <a:rPr lang="en-US" sz="1200" b="0" i="0" u="none" strike="noStrike" kern="1200" baseline="0" dirty="0">
                <a:solidFill>
                  <a:schemeClr val="tx1"/>
                </a:solidFill>
                <a:latin typeface="+mn-lt"/>
                <a:ea typeface="+mn-ea"/>
                <a:cs typeface="+mn-cs"/>
              </a:rPr>
              <a:t>&lt;https://www.epa.gov/pesticide-worker-safety/pesticide-worker-protection-standard-how-comply-manual&gt; (October 20, 2016</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28269969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b="0" i="0" u="none" strike="noStrike" kern="1200" baseline="0" dirty="0">
                <a:solidFill>
                  <a:schemeClr val="tx1"/>
                </a:solidFill>
                <a:latin typeface="+mn-lt"/>
                <a:ea typeface="+mn-ea"/>
                <a:cs typeface="+mn-cs"/>
              </a:rPr>
              <a:t>Workers and handlers should seek medical attention as soon as possible if they believe they have been poisoned, injured, or made ill by pesticides.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a:solidFill>
                  <a:schemeClr val="tx1"/>
                </a:solidFill>
                <a:effectLst/>
                <a:latin typeface="+mn-lt"/>
                <a:ea typeface="+mn-ea"/>
                <a:cs typeface="+mn-cs"/>
              </a:rPr>
              <a:t>The name, address and telephone number of a nearby medical care facility capable of providing emergency medical treatment is listed at the central location </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The agricultural employer </a:t>
            </a:r>
            <a:r>
              <a:rPr lang="en-US" dirty="0"/>
              <a:t>will provide transportation.</a:t>
            </a:r>
            <a:r>
              <a:rPr lang="en-US" baseline="0" dirty="0"/>
              <a:t> They </a:t>
            </a:r>
            <a:r>
              <a:rPr lang="en-US" sz="1200" dirty="0"/>
              <a:t>can “make transportation available” by: taking the employee to the medical care facility, by calling an emergency vehicle, such as an ambulance, or by making sure the employee has a ride to the medical care facility with someone else</a:t>
            </a:r>
            <a:r>
              <a:rPr lang="en-US" sz="1200" dirty="0" smtClean="0"/>
              <a:t>.</a:t>
            </a:r>
          </a:p>
          <a:p>
            <a:pPr marL="0" indent="0">
              <a:buFont typeface="+mj-lt"/>
              <a:buNone/>
            </a:pPr>
            <a:endParaRPr lang="en-US" sz="1200" dirty="0"/>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Suggested Activity:</a:t>
            </a:r>
            <a:r>
              <a:rPr lang="en-US" sz="1200" b="1" kern="1200" baseline="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Section 7. Activities for First Aid for Pesticide Illnesses and Injuries: </a:t>
            </a:r>
            <a:r>
              <a:rPr lang="en-US" sz="1200" kern="1200" baseline="0" dirty="0" smtClean="0">
                <a:solidFill>
                  <a:schemeClr val="tx1"/>
                </a:solidFill>
                <a:effectLst/>
                <a:latin typeface="+mn-lt"/>
                <a:ea typeface="+mn-ea"/>
                <a:cs typeface="+mn-cs"/>
              </a:rPr>
              <a:t>“First Aid and How to Obtain Medical Assistance”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p>
          <a:p>
            <a:endParaRPr lang="en-US" sz="1200" b="0" i="0" u="none" strike="noStrike" kern="1200" baseline="0" dirty="0">
              <a:solidFill>
                <a:schemeClr val="tx1"/>
              </a:solidFill>
              <a:latin typeface="+mn-lt"/>
              <a:ea typeface="+mn-ea"/>
              <a:cs typeface="+mn-cs"/>
            </a:endParaRPr>
          </a:p>
          <a:p>
            <a:r>
              <a:rPr lang="en-US" baseline="0" dirty="0"/>
              <a:t>US Environmental Protection Agency, </a:t>
            </a:r>
            <a:r>
              <a:rPr lang="en-US" b="0" i="1" dirty="0"/>
              <a:t>Pesticide Worker Protection Standard “How to Comply” Manual</a:t>
            </a:r>
            <a:r>
              <a:rPr lang="en-US" sz="1200" b="0" i="0" u="none" strike="noStrike" kern="1200" baseline="0" dirty="0">
                <a:solidFill>
                  <a:schemeClr val="tx1"/>
                </a:solidFill>
                <a:latin typeface="+mn-lt"/>
                <a:ea typeface="+mn-ea"/>
                <a:cs typeface="+mn-cs"/>
              </a:rPr>
              <a:t>&lt;https://www.epa.gov/pesticide-worker-safety/pesticide-worker-protection-standard-how-comply-manual&gt; (October 20, 2016)</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8763812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D48360A-A602-4FE5-A1B2-9083562A9F2F}" type="slidenum">
              <a:rPr lang="en-US" altLang="en-US">
                <a:solidFill>
                  <a:prstClr val="black"/>
                </a:solidFill>
              </a:rPr>
              <a:pPr eaLnBrk="1" hangingPunct="1"/>
              <a:t>78</a:t>
            </a:fld>
            <a:endParaRPr lang="en-US" altLang="en-US" dirty="0">
              <a:solidFill>
                <a:prstClr val="black"/>
              </a:solidFill>
            </a:endParaRPr>
          </a:p>
        </p:txBody>
      </p:sp>
      <p:sp>
        <p:nvSpPr>
          <p:cNvPr id="155651"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If pesticide gets on the skin, the faster the chemical is washed off, the more minor the injury. The following steps</a:t>
            </a:r>
            <a:r>
              <a:rPr lang="en-US" sz="1200" kern="1200" baseline="0" dirty="0">
                <a:solidFill>
                  <a:schemeClr val="tx1"/>
                </a:solidFill>
                <a:effectLst/>
                <a:latin typeface="+mn-lt"/>
                <a:ea typeface="+mn-ea"/>
                <a:cs typeface="+mn-cs"/>
              </a:rPr>
              <a:t> should be taken </a:t>
            </a:r>
            <a:r>
              <a:rPr lang="en-US" sz="1200" kern="1200" dirty="0">
                <a:solidFill>
                  <a:schemeClr val="tx1"/>
                </a:solidFill>
                <a:effectLst/>
                <a:latin typeface="+mn-lt"/>
                <a:ea typeface="+mn-ea"/>
                <a:cs typeface="+mn-cs"/>
              </a:rPr>
              <a:t>in the event of a skin exposure: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Remove clothing and PPE </a:t>
            </a:r>
            <a:r>
              <a:rPr lang="en-US" sz="1200" kern="1200" dirty="0" smtClean="0">
                <a:solidFill>
                  <a:schemeClr val="tx1"/>
                </a:solidFill>
                <a:effectLst/>
                <a:latin typeface="+mn-lt"/>
                <a:ea typeface="+mn-ea"/>
                <a:cs typeface="+mn-cs"/>
              </a:rPr>
              <a:t>carefully but as quickly as possible. Try to limit contact with the</a:t>
            </a:r>
            <a:r>
              <a:rPr lang="en-US" sz="1200" kern="1200" baseline="0" dirty="0" smtClean="0">
                <a:solidFill>
                  <a:schemeClr val="tx1"/>
                </a:solidFill>
                <a:effectLst/>
                <a:latin typeface="+mn-lt"/>
                <a:ea typeface="+mn-ea"/>
                <a:cs typeface="+mn-cs"/>
              </a:rPr>
              <a:t> skin.</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Rinse skin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Cleanse skin and hair thoroughly with soap and water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Dry and cover the victim with any clean item available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there is a chemical skin burn avoid using ointments, lotions, powders, and other drugs in first aid treatments of burns, and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Get medical attention if necessary. </a:t>
            </a: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Workers and handlers should refer to safety data sheets if there is an exposure.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s-MX"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Both agricultural workers and pesticide handlers need to know about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correct first aid procedures for pesticide injuries or poisoning. There are some things</a:t>
            </a:r>
            <a:r>
              <a:rPr lang="en-US" sz="1200" kern="1200" baseline="0" dirty="0">
                <a:solidFill>
                  <a:schemeClr val="tx1"/>
                </a:solidFill>
                <a:effectLst/>
                <a:latin typeface="+mn-lt"/>
                <a:ea typeface="+mn-ea"/>
                <a:cs typeface="+mn-cs"/>
              </a:rPr>
              <a:t> workers </a:t>
            </a:r>
            <a:r>
              <a:rPr lang="en-US" sz="1200" kern="1200" dirty="0">
                <a:solidFill>
                  <a:schemeClr val="tx1"/>
                </a:solidFill>
                <a:effectLst/>
                <a:latin typeface="+mn-lt"/>
                <a:ea typeface="+mn-ea"/>
                <a:cs typeface="+mn-cs"/>
              </a:rPr>
              <a:t>can do immediately to lessen a potential injury before the person (victim) is taken to the medical facility</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dirty="0" smtClean="0">
                <a:solidFill>
                  <a:schemeClr val="tx1"/>
                </a:solidFill>
                <a:effectLst/>
                <a:latin typeface="+mn-lt"/>
                <a:ea typeface="+mn-ea"/>
                <a:cs typeface="+mn-cs"/>
              </a:rPr>
              <a:t>Suggested Activity:</a:t>
            </a:r>
            <a:r>
              <a:rPr lang="en-US" sz="1200" b="1" kern="1200" baseline="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Section 7. Activities for First Aid for Pesticide Illnesses and Injuries: </a:t>
            </a:r>
            <a:r>
              <a:rPr lang="en-US" sz="1200" kern="1200" baseline="0" dirty="0" smtClean="0">
                <a:solidFill>
                  <a:schemeClr val="tx1"/>
                </a:solidFill>
                <a:effectLst/>
                <a:latin typeface="+mn-lt"/>
                <a:ea typeface="+mn-ea"/>
                <a:cs typeface="+mn-cs"/>
              </a:rPr>
              <a:t>“First Aid and Signs and Symptoms of Common Pesticide Poisoning”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p>
          <a:p>
            <a:endParaRPr lang="en-US" altLang="en-US" dirty="0"/>
          </a:p>
        </p:txBody>
      </p:sp>
    </p:spTree>
    <p:extLst>
      <p:ext uri="{BB962C8B-B14F-4D97-AF65-F5344CB8AC3E}">
        <p14:creationId xmlns:p14="http://schemas.microsoft.com/office/powerpoint/2010/main" val="28554984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2784-E83F-4BD0-93A3-77050B2C6C10}" type="slidenum">
              <a:rPr lang="en-US" altLang="en-US">
                <a:solidFill>
                  <a:prstClr val="black"/>
                </a:solidFill>
              </a:rPr>
              <a:pPr eaLnBrk="1" hangingPunct="1"/>
              <a:t>79</a:t>
            </a:fld>
            <a:endParaRPr lang="en-US" altLang="en-US" dirty="0">
              <a:solidFill>
                <a:prstClr val="black"/>
              </a:solidFill>
            </a:endParaRPr>
          </a:p>
        </p:txBody>
      </p:sp>
      <p:sp>
        <p:nvSpPr>
          <p:cNvPr id="158723"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If pesticide gets into someone’s eye, help the victim 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Rinse the </a:t>
            </a:r>
            <a:r>
              <a:rPr lang="en-US" sz="1200" kern="1200" dirty="0" smtClean="0">
                <a:solidFill>
                  <a:schemeClr val="tx1"/>
                </a:solidFill>
                <a:effectLst/>
                <a:latin typeface="+mn-lt"/>
                <a:ea typeface="+mn-ea"/>
                <a:cs typeface="+mn-cs"/>
              </a:rPr>
              <a:t>eye gently </a:t>
            </a:r>
            <a:r>
              <a:rPr lang="en-US" sz="1200" kern="1200" dirty="0">
                <a:solidFill>
                  <a:schemeClr val="tx1"/>
                </a:solidFill>
                <a:effectLst/>
                <a:latin typeface="+mn-lt"/>
                <a:ea typeface="+mn-ea"/>
                <a:cs typeface="+mn-cs"/>
              </a:rPr>
              <a:t>with clean water. </a:t>
            </a:r>
          </a:p>
          <a:p>
            <a:pPr marL="628650" lvl="1" indent="-171450">
              <a:buFont typeface="Arial" panose="020B0604020202020204" pitchFamily="34" charset="0"/>
              <a:buChar char="•"/>
            </a:pPr>
            <a:r>
              <a:rPr lang="en-US" dirty="0">
                <a:effectLst/>
              </a:rPr>
              <a:t>Hold the eye under a shower, or pour water into the eye using a clean water container. Keep the eye open and as wide as possible while flushing. Continue flushing for at least 15 minutes.</a:t>
            </a:r>
          </a:p>
          <a:p>
            <a:pPr marL="628650" lvl="1" indent="-171450">
              <a:buFont typeface="Arial" panose="020B0604020202020204" pitchFamily="34" charset="0"/>
              <a:buChar char="•"/>
            </a:pPr>
            <a:r>
              <a:rPr lang="en-US" dirty="0">
                <a:effectLst/>
              </a:rPr>
              <a:t>Report</a:t>
            </a:r>
            <a:r>
              <a:rPr lang="en-US" baseline="0" dirty="0">
                <a:effectLst/>
              </a:rPr>
              <a:t> to supervisor or person in charge. </a:t>
            </a:r>
          </a:p>
          <a:p>
            <a:pPr marL="628650" lvl="1" indent="-171450">
              <a:buFont typeface="Arial" panose="020B0604020202020204" pitchFamily="34" charset="0"/>
              <a:buChar char="•"/>
            </a:pPr>
            <a:r>
              <a:rPr lang="en-US" dirty="0">
                <a:effectLst/>
              </a:rPr>
              <a:t>Seek immediate medical treatment after flushing</a:t>
            </a:r>
            <a:r>
              <a:rPr lang="en-US" dirty="0" smtClean="0">
                <a:effectLs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Workers and handlers should refer to safety data sheets if there is an exposure. </a:t>
            </a:r>
          </a:p>
          <a:p>
            <a:pPr marL="628650" lvl="1" indent="-171450">
              <a:buFont typeface="Arial" panose="020B0604020202020204" pitchFamily="34" charset="0"/>
              <a:buChar cha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b="0" i="0" baseline="0" dirty="0">
                <a:solidFill>
                  <a:srgbClr val="000000"/>
                </a:solidFill>
                <a:cs typeface="Times New Roman" panose="02020603050405020304" pitchFamily="18" charset="0"/>
              </a:rPr>
              <a:t>Workers and handlers need to know how to assist a person if pesticides get into his or her eyes. </a:t>
            </a:r>
            <a:r>
              <a:rPr lang="en-US" dirty="0">
                <a:effectLst/>
              </a:rPr>
              <a:t>Knowing what to do for an eye emergency can save valuable time and possibly prevent vision loss.</a:t>
            </a:r>
            <a:endParaRPr lang="en-US" altLang="en-US" b="0" i="0" baseline="0" dirty="0">
              <a:solidFill>
                <a:srgbClr val="000000"/>
              </a:solidFill>
              <a:cs typeface="Times New Roman" panose="02020603050405020304" pitchFamily="18" charset="0"/>
            </a:endParaRPr>
          </a:p>
          <a:p>
            <a:pPr marL="628650" lvl="1" indent="-171450">
              <a:buFont typeface="Arial" panose="020B0604020202020204" pitchFamily="34" charset="0"/>
              <a:buChar char="•"/>
            </a:pPr>
            <a:r>
              <a:rPr lang="en-US" dirty="0">
                <a:effectLst/>
              </a:rPr>
              <a:t>If a contact lens is in the eye, begin flushing over the lens</a:t>
            </a:r>
            <a:r>
              <a:rPr lang="en-US" baseline="0" dirty="0">
                <a:effectLst/>
              </a:rPr>
              <a:t> immediately. Then, if possible, help the victim remove the lens. Lens might hold the chemical against the cornea. </a:t>
            </a:r>
            <a:r>
              <a:rPr lang="en-US" dirty="0">
                <a:effectLst/>
              </a:rPr>
              <a:t/>
            </a:r>
            <a:br>
              <a:rPr lang="en-US" dirty="0">
                <a:effectLst/>
              </a:rPr>
            </a:br>
            <a:r>
              <a:rPr lang="en-US" sz="1200" kern="1200" dirty="0">
                <a:solidFill>
                  <a:schemeClr val="tx1"/>
                </a:solidFill>
                <a:effectLst/>
                <a:latin typeface="+mn-lt"/>
                <a:ea typeface="+mn-ea"/>
                <a:cs typeface="+mn-cs"/>
              </a:rPr>
              <a:t>The person providing first aid must make sure the water is not too hot or have a temperature</a:t>
            </a:r>
            <a:r>
              <a:rPr lang="en-US" sz="1200" kern="1200" baseline="0" dirty="0">
                <a:solidFill>
                  <a:schemeClr val="tx1"/>
                </a:solidFill>
                <a:effectLst/>
                <a:latin typeface="+mn-lt"/>
                <a:ea typeface="+mn-ea"/>
                <a:cs typeface="+mn-cs"/>
              </a:rPr>
              <a:t> that might cause further damage to the eye tissue</a:t>
            </a:r>
            <a:r>
              <a:rPr lang="en-US" sz="1200" kern="1200" dirty="0">
                <a:solidFill>
                  <a:schemeClr val="tx1"/>
                </a:solidFill>
                <a:effectLst/>
                <a:latin typeface="+mn-lt"/>
                <a:ea typeface="+mn-ea"/>
                <a:cs typeface="+mn-cs"/>
              </a:rPr>
              <a:t>. The water flow must be gentle.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person’s head must be turned so that the affected eye is lower than the unaffected one. This will keep contaminated water from getting into the other eye.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Never add any kind of medicine or substance to the eye rinsing water, nor administer any substance or lotion to the victim after rinsing.</a:t>
            </a:r>
          </a:p>
          <a:p>
            <a:pPr marL="628650" lvl="1" indent="-171450">
              <a:buFont typeface="Arial" panose="020B0604020202020204" pitchFamily="34" charset="0"/>
              <a:buChar char="•"/>
            </a:pPr>
            <a:r>
              <a:rPr lang="en-US" dirty="0">
                <a:effectLst/>
              </a:rPr>
              <a:t>DO NOT bandage the eye</a:t>
            </a:r>
            <a:r>
              <a:rPr lang="en-US" dirty="0" smtClean="0">
                <a:effectLst/>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dirty="0" smtClean="0">
                <a:solidFill>
                  <a:schemeClr val="tx1"/>
                </a:solidFill>
                <a:effectLst/>
                <a:latin typeface="+mn-lt"/>
                <a:ea typeface="+mn-ea"/>
                <a:cs typeface="+mn-cs"/>
              </a:rPr>
              <a:t>Suggested Activity:</a:t>
            </a:r>
            <a:r>
              <a:rPr lang="en-US" sz="1200" b="1" kern="1200" baseline="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Section 7. Activities for First Aid for Pesticide Illnesses and Injuries: </a:t>
            </a:r>
            <a:r>
              <a:rPr lang="en-US" sz="1200" kern="1200" baseline="0" dirty="0" smtClean="0">
                <a:solidFill>
                  <a:schemeClr val="tx1"/>
                </a:solidFill>
                <a:effectLst/>
                <a:latin typeface="+mn-lt"/>
                <a:ea typeface="+mn-ea"/>
                <a:cs typeface="+mn-cs"/>
              </a:rPr>
              <a:t>“First Aid and Signs and Symptoms of Common Pesticide Poisoning”</a:t>
            </a:r>
          </a:p>
          <a:p>
            <a:pPr marL="685800" lvl="1" indent="-228600">
              <a:buFont typeface="+mj-lt"/>
              <a:buAutoNum type="arabicPeriod"/>
            </a:pPr>
            <a:endParaRPr lang="en-US" dirty="0">
              <a:effectLst/>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Source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p>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4215852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In 1992, the federal Worker Protection Standard (WPS) was adopted into the Code of Federal Regulations; it was significantly revised, with most requirements effective January 2, 2017. The remainder are effective January 2, 2018.</a:t>
            </a:r>
          </a:p>
          <a:p>
            <a:pPr marL="228600" indent="-228600">
              <a:buFont typeface="+mj-lt"/>
              <a:buAutoNum type="arabicPeriod"/>
            </a:pPr>
            <a:r>
              <a:rPr lang="en-US" dirty="0" smtClean="0"/>
              <a:t>The Worker Protection Standard (WPS) is a regulation developed by the United States Environmental Protection Agency (EPA) to protect agricultural employees from the harmful effects of pesticides and their residues. </a:t>
            </a:r>
            <a:endParaRPr lang="es-ES" dirty="0" smtClean="0"/>
          </a:p>
          <a:p>
            <a:pPr marL="228600" indent="-228600">
              <a:buFont typeface="+mj-lt"/>
              <a:buAutoNum type="arabicPeriod"/>
            </a:pPr>
            <a:r>
              <a:rPr lang="en-US" dirty="0" smtClean="0"/>
              <a:t>The WPS covers agricultural workers and pesticide handlers who are employed on any farm, forestry operation or nursery engaged in the outdoor or enclosed space production of agricultural plants. </a:t>
            </a:r>
          </a:p>
          <a:p>
            <a:pPr marL="228600" indent="-228600">
              <a:buFont typeface="+mj-lt"/>
              <a:buAutoNum type="arabicPeriod"/>
            </a:pPr>
            <a:r>
              <a:rPr lang="en-US" dirty="0" smtClean="0"/>
              <a:t>Explain that the WPS regulation requires agricultural employers to provide employees with information and training on ways to avoid exposure to pesticides and pesticide residues.</a:t>
            </a:r>
            <a:r>
              <a:rPr lang="en-US" baseline="0" dirty="0" smtClean="0"/>
              <a:t> Also need to provide protections and mitigation measures to avoid or minimize potential exposure to pesticides.</a:t>
            </a:r>
            <a:endParaRPr lang="es-ES" dirty="0" smtClean="0"/>
          </a:p>
          <a:p>
            <a:r>
              <a:rPr lang="en-US" dirty="0" smtClean="0"/>
              <a:t> </a:t>
            </a:r>
            <a:endParaRPr lang="es-ES" dirty="0" smtClean="0"/>
          </a:p>
          <a:p>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7688017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6CF8F1B-749B-417A-8756-C5E0F58481D2}" type="slidenum">
              <a:rPr lang="en-US" altLang="en-US">
                <a:solidFill>
                  <a:prstClr val="black"/>
                </a:solidFill>
              </a:rPr>
              <a:pPr eaLnBrk="1" hangingPunct="1"/>
              <a:t>80</a:t>
            </a:fld>
            <a:endParaRPr lang="en-US" altLang="en-US" dirty="0">
              <a:solidFill>
                <a:prstClr val="black"/>
              </a:solidFill>
            </a:endParaRPr>
          </a:p>
        </p:txBody>
      </p:sp>
      <p:sp>
        <p:nvSpPr>
          <p:cNvPr id="157699"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If a person has inhaled pesticides, the first aid responder should: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Before rescuing anyone</a:t>
            </a:r>
            <a:r>
              <a:rPr lang="en-US" sz="1200" kern="1200" baseline="0" dirty="0">
                <a:solidFill>
                  <a:schemeClr val="tx1"/>
                </a:solidFill>
                <a:effectLst/>
                <a:latin typeface="+mn-lt"/>
                <a:ea typeface="+mn-ea"/>
                <a:cs typeface="+mn-cs"/>
              </a:rPr>
              <a:t> from a closed area</a:t>
            </a:r>
            <a:r>
              <a:rPr lang="en-US" sz="1200" kern="1200" dirty="0">
                <a:solidFill>
                  <a:schemeClr val="tx1"/>
                </a:solidFill>
                <a:effectLst/>
                <a:latin typeface="+mn-lt"/>
                <a:ea typeface="+mn-ea"/>
                <a:cs typeface="+mn-cs"/>
              </a:rPr>
              <a:t>, make sure that you do not expose yourself to the same danger. Wear the appropriate protective equipment.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Move the person to fresh air.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Loosen any clothing that makes breathing difficult.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mouth to mouth resuscitation if the person is not breathing</a:t>
            </a:r>
            <a:r>
              <a:rPr lang="en-US" sz="1200" kern="1200" dirty="0" smtClean="0">
                <a:solidFill>
                  <a:schemeClr val="tx1"/>
                </a:solidFill>
                <a:effectLst/>
                <a:latin typeface="+mn-lt"/>
                <a:ea typeface="+mn-ea"/>
                <a:cs typeface="+mn-cs"/>
              </a:rPr>
              <a:t>. Only a person trained in CPR should give mouth to mouth.</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Get medical attention for the victim. </a:t>
            </a: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Workers and handlers should refer to safety data sheets if there is an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MX"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Make sure that both </a:t>
            </a:r>
            <a:r>
              <a:rPr lang="en-US" sz="1200" kern="1200" baseline="0" dirty="0">
                <a:solidFill>
                  <a:schemeClr val="tx1"/>
                </a:solidFill>
                <a:effectLst/>
                <a:latin typeface="+mn-lt"/>
                <a:ea typeface="+mn-ea"/>
                <a:cs typeface="+mn-cs"/>
              </a:rPr>
              <a:t>workers and handlers understand that before rescuing anyone, the first aid responder must be wearing the appropriate PPE to avoid putting himself at risk. </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dirty="0" smtClean="0">
                <a:solidFill>
                  <a:schemeClr val="tx1"/>
                </a:solidFill>
                <a:effectLst/>
                <a:latin typeface="+mn-lt"/>
                <a:ea typeface="+mn-ea"/>
                <a:cs typeface="+mn-cs"/>
              </a:rPr>
              <a:t>Suggested Activity:</a:t>
            </a:r>
            <a:r>
              <a:rPr lang="en-US" sz="1200" b="1" kern="1200" baseline="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Section 7. Activities for First Aid for Pesticide Illnesses and Injuries: </a:t>
            </a:r>
            <a:r>
              <a:rPr lang="en-US" sz="1200" kern="1200" baseline="0" dirty="0" smtClean="0">
                <a:solidFill>
                  <a:schemeClr val="tx1"/>
                </a:solidFill>
                <a:effectLst/>
                <a:latin typeface="+mn-lt"/>
                <a:ea typeface="+mn-ea"/>
                <a:cs typeface="+mn-cs"/>
              </a:rPr>
              <a:t>“First Aid and Signs and Symptoms of Common Pesticide Poisoning”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Washington State Department</a:t>
            </a:r>
            <a:r>
              <a:rPr lang="en-US" sz="1200" kern="1200" baseline="0" dirty="0">
                <a:solidFill>
                  <a:schemeClr val="tx1"/>
                </a:solidFill>
                <a:effectLst/>
                <a:latin typeface="+mn-lt"/>
                <a:ea typeface="+mn-ea"/>
                <a:cs typeface="+mn-cs"/>
              </a:rPr>
              <a:t> of Agriculture (WSDA) Farmworker Education Program.  </a:t>
            </a:r>
            <a:r>
              <a:rPr lang="en-US" sz="1200" u="sng" kern="1200" baseline="0" dirty="0">
                <a:solidFill>
                  <a:schemeClr val="tx1"/>
                </a:solidFill>
                <a:effectLst/>
                <a:latin typeface="+mn-lt"/>
                <a:ea typeface="+mn-ea"/>
                <a:cs typeface="+mn-cs"/>
              </a:rPr>
              <a:t>Worker Protection Standard Train the Trainer Manual</a:t>
            </a:r>
            <a:r>
              <a:rPr lang="en-US" sz="1200" kern="1200" baseline="0" dirty="0">
                <a:solidFill>
                  <a:schemeClr val="tx1"/>
                </a:solidFill>
                <a:effectLst/>
                <a:latin typeface="+mn-lt"/>
                <a:ea typeface="+mn-ea"/>
                <a:cs typeface="+mn-cs"/>
              </a:rPr>
              <a:t>. WSDA Pesticide Management Division. Washington State 2014.</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078873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EF400400-08D3-4AD6-AF8C-7962AD9AC400}" type="slidenum">
              <a:rPr lang="en-US" altLang="en-US">
                <a:solidFill>
                  <a:prstClr val="black"/>
                </a:solidFill>
              </a:rPr>
              <a:pPr eaLnBrk="1" hangingPunct="1"/>
              <a:t>81</a:t>
            </a:fld>
            <a:endParaRPr lang="en-US" altLang="en-US" dirty="0">
              <a:solidFill>
                <a:prstClr val="black"/>
              </a:solidFill>
            </a:endParaRPr>
          </a:p>
        </p:txBody>
      </p:sp>
      <p:sp>
        <p:nvSpPr>
          <p:cNvPr id="156675"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Information required to be covered: </a:t>
            </a:r>
          </a:p>
          <a:p>
            <a:pPr marL="228600" indent="-228600">
              <a:buFont typeface="+mj-lt"/>
              <a:buAutoNum type="arabicPeriod"/>
            </a:pPr>
            <a:r>
              <a:rPr lang="en-US" sz="1200" kern="1200" dirty="0">
                <a:solidFill>
                  <a:schemeClr val="tx1"/>
                </a:solidFill>
                <a:effectLst/>
                <a:latin typeface="+mn-lt"/>
                <a:ea typeface="+mn-ea"/>
                <a:cs typeface="+mn-cs"/>
              </a:rPr>
              <a:t>Never induce vomiting if the victim is unconscious, suffering convulsions, or lying face up. </a:t>
            </a:r>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Some products</a:t>
            </a:r>
            <a:r>
              <a:rPr lang="en-US" sz="1200" kern="1200" baseline="0" dirty="0" smtClean="0">
                <a:solidFill>
                  <a:schemeClr val="tx1"/>
                </a:solidFill>
                <a:effectLst/>
                <a:latin typeface="+mn-lt"/>
                <a:ea typeface="+mn-ea"/>
                <a:cs typeface="+mn-cs"/>
              </a:rPr>
              <a:t> have ingredients that make regurgitation worse, so check the label or safety data sheet (SDS) before proceeding. The label and or safety data sheet should have information about whether to induce vomiting.</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Always read the label or call the poison control center. </a:t>
            </a:r>
          </a:p>
          <a:p>
            <a:pPr marL="228600" lvl="0" indent="-228600">
              <a:buFont typeface="+mj-lt"/>
              <a:buAutoNum type="arabicPeriod"/>
            </a:pPr>
            <a:r>
              <a:rPr lang="en-US" sz="1200" kern="1200" dirty="0">
                <a:solidFill>
                  <a:schemeClr val="tx1"/>
                </a:solidFill>
                <a:effectLst/>
                <a:latin typeface="+mn-lt"/>
                <a:ea typeface="+mn-ea"/>
                <a:cs typeface="+mn-cs"/>
              </a:rPr>
              <a:t>Get medical attention for the victim. </a:t>
            </a: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Workers and handlers should refer to safety data sheets if there is an exposure.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a:t>Notes for trainers of workers</a:t>
            </a:r>
            <a:r>
              <a:rPr lang="en-US" altLang="es-MX" sz="1200" b="1" baseline="0" noProof="0" dirty="0"/>
              <a:t> and pesticide h</a:t>
            </a:r>
            <a:r>
              <a:rPr lang="en-US" altLang="es-MX" sz="1200" b="1" noProof="0" dirty="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 most important decision a worker or handler providing first aid needs to make when a person has swallowed pesticides is whether or not to induce vomiting. The victim’s life may depend on this decision; therefore, it must be made </a:t>
            </a:r>
            <a:r>
              <a:rPr lang="en-US" sz="1200" kern="1200" dirty="0" smtClean="0">
                <a:solidFill>
                  <a:schemeClr val="tx1"/>
                </a:solidFill>
                <a:effectLst/>
                <a:latin typeface="+mn-lt"/>
                <a:ea typeface="+mn-ea"/>
                <a:cs typeface="+mn-cs"/>
              </a:rPr>
              <a:t>accurately.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noProof="0" dirty="0" smtClean="0"/>
              <a:t>This concludes </a:t>
            </a:r>
            <a:r>
              <a:rPr lang="en-US" dirty="0" smtClean="0"/>
              <a:t>Section 7: First Aid for Pesticide Illnesses and Injuries</a:t>
            </a:r>
            <a:r>
              <a:rPr lang="en-US" sz="1200" noProof="0" dirty="0" smtClean="0"/>
              <a:t>. Continue on to </a:t>
            </a:r>
            <a:r>
              <a:rPr lang="en-US" sz="1200" dirty="0" smtClean="0"/>
              <a:t>Section 8: Responsibilities and Rights or return to the Table</a:t>
            </a:r>
            <a:r>
              <a:rPr lang="en-US" sz="1200" baseline="0" dirty="0" smtClean="0"/>
              <a:t> of Contents by clicking on the “Return to Table of Contents” in the bottom-right corner of this slide (when in presentation view only).</a:t>
            </a:r>
            <a:endParaRPr lang="en-US" sz="12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dirty="0" smtClean="0">
                <a:solidFill>
                  <a:schemeClr val="tx1"/>
                </a:solidFill>
                <a:effectLst/>
                <a:latin typeface="+mn-lt"/>
                <a:ea typeface="+mn-ea"/>
                <a:cs typeface="+mn-cs"/>
              </a:rPr>
              <a:t>Suggested Activity:</a:t>
            </a:r>
            <a:r>
              <a:rPr lang="en-US" sz="1200" b="1" kern="1200" baseline="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Section 7. Activities for First Aid for Pesticide Illnesses and Injuries: </a:t>
            </a:r>
            <a:r>
              <a:rPr lang="en-US" sz="1200" kern="1200" baseline="0" dirty="0" smtClean="0">
                <a:solidFill>
                  <a:schemeClr val="tx1"/>
                </a:solidFill>
                <a:effectLst/>
                <a:latin typeface="+mn-lt"/>
                <a:ea typeface="+mn-ea"/>
                <a:cs typeface="+mn-cs"/>
              </a:rPr>
              <a:t>“First Aid and Signs and Symptoms of Common Pesticide Poisoning”</a:t>
            </a:r>
            <a:endParaRPr lang="en-US" altLang="en-US" b="0" i="0" dirty="0"/>
          </a:p>
        </p:txBody>
      </p:sp>
    </p:spTree>
    <p:extLst>
      <p:ext uri="{BB962C8B-B14F-4D97-AF65-F5344CB8AC3E}">
        <p14:creationId xmlns:p14="http://schemas.microsoft.com/office/powerpoint/2010/main" val="673630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This section </a:t>
            </a:r>
            <a:r>
              <a:rPr lang="en-US" sz="1200" b="1" baseline="0" dirty="0" smtClean="0"/>
              <a:t>contain training requirements for both workers or handlers.</a:t>
            </a:r>
            <a:endParaRPr lang="en-US" sz="1200" b="1" dirty="0" smtClean="0"/>
          </a:p>
          <a:p>
            <a:pPr marL="228600" indent="-228600">
              <a:buFont typeface="+mj-lt"/>
              <a:buAutoNum type="arabicPeriod"/>
            </a:pPr>
            <a:r>
              <a:rPr lang="en-US" dirty="0" smtClean="0"/>
              <a:t>This section will inform workers and handlers of employer responsibilities.</a:t>
            </a:r>
            <a:r>
              <a:rPr lang="en-US" baseline="0" dirty="0" smtClean="0"/>
              <a:t> The purpose of this section is to make workers and handlers aware of the protections that their employers must provide them under the WPS.</a:t>
            </a:r>
          </a:p>
          <a:p>
            <a:endParaRPr lang="en-US" baseline="0" dirty="0" smtClean="0"/>
          </a:p>
          <a:p>
            <a:r>
              <a:rPr lang="en-US" baseline="0" dirty="0" smtClean="0"/>
              <a:t>Specific worker and handler training topics that are included in this section include:</a:t>
            </a:r>
          </a:p>
          <a:p>
            <a:pPr marL="171450" indent="-171450">
              <a:buFont typeface="Arial" panose="020B0604020202020204" pitchFamily="34" charset="0"/>
              <a:buChar char="•"/>
            </a:pPr>
            <a:r>
              <a:rPr lang="en-US" baseline="0" dirty="0" smtClean="0"/>
              <a:t>The rule prohibits agricultural employers from intimidating, threatening, coercing or discriminating against any worker or handler for complying with  or attempting to comply with the requirements of this rule, or because the worker or handler provided, caused to be provided or is about to provide information to the employer or the EPA or its agents regarding conduct that the employee reasonably believes violates this part, and/or made a complaint, testified, assisted or participated in any manner in an investigation, proceeding, or hearing concerning compliance with this rule.</a:t>
            </a:r>
          </a:p>
          <a:p>
            <a:pPr marL="171450" indent="-171450">
              <a:buFont typeface="Arial" panose="020B0604020202020204" pitchFamily="34" charset="0"/>
              <a:buChar char="•"/>
            </a:pPr>
            <a:r>
              <a:rPr lang="en-US" baseline="0" dirty="0" smtClean="0"/>
              <a:t>The responsibility of agricultural employers to provide workers and handlers with information and protections designed to reduce work-related pesticide exposures and illnesses. This includes ensuring workers and handlers have been trained on pesticide safety and application and hazard information, decontamination supplies and emergency medical assistance, and notifying workers of restrictions during applications and on entering pesticide treated areas. A worker or handler may designate in writing a representative to request access to pesticide application and hazard information. </a:t>
            </a:r>
          </a:p>
          <a:p>
            <a:pPr marL="171450" indent="-171450">
              <a:buFont typeface="Arial" panose="020B0604020202020204" pitchFamily="34" charset="0"/>
              <a:buChar char="•"/>
            </a:pPr>
            <a:r>
              <a:rPr lang="en-US" baseline="0" dirty="0" smtClean="0"/>
              <a:t>How to report suspected pesticide use violations to the state or tribal agency responsible for pesticide enforcement.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19571830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28600" lvl="0" indent="-228600">
              <a:buFont typeface="+mj-lt"/>
              <a:buAutoNum type="arabicPeriod"/>
            </a:pPr>
            <a:r>
              <a:rPr lang="en-US" dirty="0" smtClean="0"/>
              <a:t>It is the employer’s responsibility to make sure the worker or handler gets annual pesticide safety training before they begin their work to remind them of the basic steps they can take to protect themselves, their families, and in the case of a handler, other people and the environment, from pesticides that can cause harm.</a:t>
            </a:r>
          </a:p>
          <a:p>
            <a:pPr marL="228600" lvl="0" indent="-228600">
              <a:buFont typeface="+mj-lt"/>
              <a:buAutoNum type="arabicPeriod"/>
            </a:pPr>
            <a:r>
              <a:rPr lang="en-US" dirty="0" smtClean="0"/>
              <a:t>The agricultural employer needs to provide pesticide application and hazard information, for the worker or handler to refer to if they wish to know about pesticides used on the establishment, what kinds of risks those pesticides pose, and where those restrictions on entry into an area are on the establishment.</a:t>
            </a:r>
          </a:p>
          <a:p>
            <a:pPr marL="228600" lvl="0" indent="-228600">
              <a:buFont typeface="+mj-lt"/>
              <a:buAutoNum type="arabicPeriod"/>
            </a:pPr>
            <a:r>
              <a:rPr lang="en-US" dirty="0" smtClean="0"/>
              <a:t>A worker or handler can ask their employer for a copy of the application information and the safety data sheets, or they may designate a representative to ask for them on their behalf. The designation of a representative must be in writing.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29000008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28600" indent="-228600">
              <a:buFont typeface="+mj-lt"/>
              <a:buAutoNum type="arabicPeriod"/>
            </a:pPr>
            <a:r>
              <a:rPr lang="en-US" dirty="0" smtClean="0"/>
              <a:t>Your employer must tell workers and handlers where the central location is and where the decontamination supplies are on the establishment.</a:t>
            </a:r>
          </a:p>
          <a:p>
            <a:pPr marL="228600" indent="-228600">
              <a:buFont typeface="+mj-lt"/>
              <a:buAutoNum type="arabicPeriod"/>
            </a:pPr>
            <a:r>
              <a:rPr lang="en-US" dirty="0" smtClean="0"/>
              <a:t>The safety information display at the central location and at some places with supplies for washing up (decontamination supplies) is a reminder about the steps workers and handlers can take to reduce exposures. It has the name and address of a nearby medical facility, in case of an emergency where a worker or handler is made sick from a pesticide. In case a worker or handler needs to report a violation involving a pesticide, contact information for enforcement in is on the display.</a:t>
            </a:r>
          </a:p>
          <a:p>
            <a:pPr marL="228600" lvl="0" indent="-228600">
              <a:buFont typeface="+mj-lt"/>
              <a:buAutoNum type="arabicPeriod"/>
            </a:pPr>
            <a:r>
              <a:rPr lang="en-US" dirty="0" smtClean="0"/>
              <a:t>The employer must provide water, soap, and towels near where workers and handlers are working so they can wash up when they leave the work area, and if there is an accidental exposure like a spill on a handler, the supplies may be used in an emergency to remove pesticides and reduce their effect. Handlers using products that require eye protection, or are under pressure, must have access to water for emergency eye flushing, too.</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27780558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28600" indent="-228600">
              <a:buFont typeface="+mj-lt"/>
              <a:buAutoNum type="arabicPeriod"/>
            </a:pPr>
            <a:r>
              <a:rPr lang="en-US" dirty="0" smtClean="0"/>
              <a:t>If a worker or handler is made sick, and pesticides may have been the cause, the employer needs to be told so he can make sure they are taken to a medical facility, and provide the medical personnel with information about the exposure.</a:t>
            </a:r>
          </a:p>
          <a:p>
            <a:pPr marL="228600" lvl="0" indent="-228600">
              <a:buFont typeface="+mj-lt"/>
              <a:buAutoNum type="arabicPeriod"/>
            </a:pPr>
            <a:r>
              <a:rPr lang="en-US" dirty="0" smtClean="0"/>
              <a:t>Workers have to be notified by the employer of restrictions on areas where applications are taking place and where an REI is in effect. Those notifications may be in the form of oral warnings or the posted warning sign that will be around the treated area.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16216060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342900" indent="-342900">
              <a:buFont typeface="+mj-lt"/>
              <a:buAutoNum type="arabicPeriod"/>
            </a:pPr>
            <a:r>
              <a:rPr lang="en-US" sz="1200" kern="1200" dirty="0" smtClean="0">
                <a:solidFill>
                  <a:schemeClr val="tx1"/>
                </a:solidFill>
                <a:effectLst/>
                <a:latin typeface="+mn-lt"/>
                <a:ea typeface="+mn-ea"/>
                <a:cs typeface="+mn-cs"/>
              </a:rPr>
              <a:t>Pesticide safety training has to be given to the worker or handler every year and they can ask their employer for a copy of the training record to give to their next employer to show they have had training in the year. The training will remind them of the steps they can take to protect themselves and their families.</a:t>
            </a:r>
          </a:p>
          <a:p>
            <a:pPr marL="0" indent="0">
              <a:buFont typeface="+mj-lt"/>
              <a:buNone/>
            </a:pPr>
            <a:endParaRPr lang="en-US" altLang="es-MX" sz="1200" b="1" kern="1200" noProof="0" dirty="0" smtClean="0">
              <a:solidFill>
                <a:schemeClr val="tx1"/>
              </a:solidFill>
              <a:effectLst/>
              <a:latin typeface="+mn-lt"/>
              <a:ea typeface="+mn-ea"/>
              <a:cs typeface="+mn-cs"/>
            </a:endParaRPr>
          </a:p>
          <a:p>
            <a:pPr marL="0" indent="0">
              <a:buFont typeface="+mj-lt"/>
              <a:buNone/>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342900" indent="-342900">
              <a:buFont typeface="+mj-lt"/>
              <a:buAutoNum type="arabicPeriod"/>
            </a:pPr>
            <a:r>
              <a:rPr lang="en-US" sz="1200" kern="1200" dirty="0" smtClean="0">
                <a:solidFill>
                  <a:schemeClr val="tx1"/>
                </a:solidFill>
                <a:effectLst/>
                <a:latin typeface="+mn-lt"/>
                <a:ea typeface="+mn-ea"/>
                <a:cs typeface="+mn-cs"/>
              </a:rPr>
              <a:t>The safety training reminds workers and handlers that by paying attention to warnings about application and treated areas, using the supplies provided to wash after being in an area where pesticides have been used, and being careful to wash up when they get home, they can minimize their routine exposure to pesticides.</a:t>
            </a:r>
          </a:p>
          <a:p>
            <a:pPr marL="342900" indent="-342900">
              <a:buFont typeface="+mj-lt"/>
              <a:buAutoNum type="arabicPeriod"/>
            </a:pPr>
            <a:r>
              <a:rPr lang="en-US" sz="1200" kern="1200" dirty="0" smtClean="0">
                <a:solidFill>
                  <a:schemeClr val="tx1"/>
                </a:solidFill>
                <a:effectLst/>
                <a:latin typeface="+mn-lt"/>
                <a:ea typeface="+mn-ea"/>
                <a:cs typeface="+mn-cs"/>
              </a:rPr>
              <a:t>WPS training is not required for licensed/certified crop advisors who are licensed/certified by a program acknowledged as appropriate by EPA, a state or tribe.</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5180094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latin typeface="+mn-lt"/>
              </a:rPr>
              <a:t>Information required to be covered: </a:t>
            </a:r>
          </a:p>
          <a:p>
            <a:pPr marL="241653" indent="-241653">
              <a:buFont typeface="+mj-lt"/>
              <a:buAutoNum type="arabicPeriod"/>
            </a:pPr>
            <a:r>
              <a:rPr lang="en-US" sz="1200" dirty="0" smtClean="0">
                <a:latin typeface="+mn-lt"/>
                <a:ea typeface="ＭＳ Ｐゴシック" pitchFamily="84" charset="-128"/>
              </a:rPr>
              <a:t>Pesticide safety</a:t>
            </a:r>
            <a:r>
              <a:rPr lang="en-US" sz="1200" baseline="0" dirty="0" smtClean="0">
                <a:latin typeface="+mn-lt"/>
                <a:ea typeface="ＭＳ Ｐゴシック" pitchFamily="84" charset="-128"/>
              </a:rPr>
              <a:t> information </a:t>
            </a:r>
            <a:r>
              <a:rPr lang="en-US" sz="1200" dirty="0" smtClean="0">
                <a:latin typeface="+mn-lt"/>
              </a:rPr>
              <a:t>must be displayed at Central Location and also at</a:t>
            </a:r>
            <a:r>
              <a:rPr lang="en-US" sz="1200" baseline="0" dirty="0" smtClean="0">
                <a:latin typeface="+mn-lt"/>
              </a:rPr>
              <a:t> certain places where</a:t>
            </a:r>
            <a:r>
              <a:rPr lang="en-US" sz="1200" dirty="0" smtClean="0">
                <a:latin typeface="+mn-lt"/>
              </a:rPr>
              <a:t> decontamination supplies must be provided on the agricultural establishment according to the rule;</a:t>
            </a:r>
            <a:r>
              <a:rPr lang="en-US" sz="1200" baseline="0" dirty="0" smtClean="0">
                <a:latin typeface="+mn-lt"/>
              </a:rPr>
              <a:t> specifically,</a:t>
            </a:r>
            <a:r>
              <a:rPr lang="en-US" sz="1200" dirty="0" smtClean="0">
                <a:latin typeface="+mn-lt"/>
              </a:rPr>
              <a:t> when the decontamination supplies are located at permanent sites or are provided at locations and in quantities to meet the requirements for 11 or more workers or handlers</a:t>
            </a:r>
          </a:p>
          <a:p>
            <a:pPr marL="241653" indent="-241653">
              <a:buFont typeface="+mj-lt"/>
              <a:buAutoNum type="arabicPeriod"/>
            </a:pPr>
            <a:r>
              <a:rPr lang="en-US" sz="1200" dirty="0" smtClean="0">
                <a:latin typeface="+mn-lt"/>
              </a:rPr>
              <a:t>Information can be displayed in any format. Must be conveyed in a manner that workers and handlers could understand</a:t>
            </a:r>
          </a:p>
          <a:p>
            <a:pPr marL="241653" indent="-241653">
              <a:buFont typeface="+mj-lt"/>
              <a:buAutoNum type="arabicPeriod"/>
            </a:pPr>
            <a:r>
              <a:rPr lang="en-US" sz="1200" dirty="0" smtClean="0">
                <a:latin typeface="+mn-lt"/>
              </a:rPr>
              <a:t>Also includes:</a:t>
            </a:r>
          </a:p>
          <a:p>
            <a:pPr marL="724959" lvl="1" indent="-241653">
              <a:buFont typeface="Arial" panose="020B0604020202020204" pitchFamily="34" charset="0"/>
              <a:buChar char="•"/>
            </a:pPr>
            <a:r>
              <a:rPr lang="en-US" sz="1200" dirty="0" smtClean="0">
                <a:latin typeface="+mn-lt"/>
              </a:rPr>
              <a:t>Name, address and telephone number of state or tribal pesticide regulatory agency.</a:t>
            </a:r>
          </a:p>
          <a:p>
            <a:pPr marL="724959" lvl="1" indent="-241653">
              <a:buFont typeface="Arial" panose="020B0604020202020204" pitchFamily="34" charset="0"/>
              <a:buChar char="•"/>
            </a:pPr>
            <a:r>
              <a:rPr lang="en-US" sz="1200" dirty="0" smtClean="0">
                <a:latin typeface="+mn-lt"/>
              </a:rPr>
              <a:t>Includes a nearby operating medical care facility. </a:t>
            </a:r>
          </a:p>
          <a:p>
            <a:pPr marL="724959" lvl="1" indent="-241653">
              <a:buFont typeface="Arial" panose="020B0604020202020204" pitchFamily="34" charset="0"/>
              <a:buChar char="•"/>
            </a:pPr>
            <a:endParaRPr lang="en-US" sz="1200" dirty="0" smtClean="0">
              <a:latin typeface="+mn-lt"/>
            </a:endParaRPr>
          </a:p>
          <a:p>
            <a:pPr marL="26106"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smtClean="0">
                <a:latin typeface="+mn-lt"/>
              </a:rPr>
              <a:t>Notes for trainers of workers</a:t>
            </a:r>
            <a:r>
              <a:rPr lang="en-US" altLang="es-MX" sz="1200" b="1" baseline="0" noProof="0" dirty="0" smtClean="0">
                <a:latin typeface="+mn-lt"/>
              </a:rPr>
              <a:t> and pesticide h</a:t>
            </a:r>
            <a:r>
              <a:rPr lang="en-US" altLang="es-MX" sz="1200" b="1" noProof="0" dirty="0" smtClean="0">
                <a:latin typeface="+mn-lt"/>
              </a:rPr>
              <a:t>andlers:</a:t>
            </a:r>
          </a:p>
          <a:p>
            <a:pPr marL="241653" indent="-241653" defTabSz="966612">
              <a:buFont typeface="+mj-lt"/>
              <a:buAutoNum type="arabicPeriod"/>
              <a:defRPr/>
            </a:pPr>
            <a:r>
              <a:rPr lang="en-US" sz="1200" kern="1200" dirty="0" smtClean="0">
                <a:solidFill>
                  <a:schemeClr val="tx1"/>
                </a:solidFill>
                <a:effectLst/>
                <a:latin typeface="+mn-lt"/>
                <a:ea typeface="+mn-ea"/>
                <a:cs typeface="+mn-cs"/>
              </a:rPr>
              <a:t>The safety information poster is a reminder of the correct ways for workers and handlers to limit their exposure, by washing up and avoiding areas that have been treated. </a:t>
            </a:r>
          </a:p>
          <a:p>
            <a:pPr marL="241653" indent="-241653" defTabSz="966612">
              <a:buFont typeface="+mj-lt"/>
              <a:buAutoNum type="arabicPeriod"/>
              <a:defRPr/>
            </a:pPr>
            <a:r>
              <a:rPr lang="en-US" sz="1200" kern="1200" dirty="0" smtClean="0">
                <a:solidFill>
                  <a:schemeClr val="tx1"/>
                </a:solidFill>
                <a:effectLst/>
                <a:latin typeface="+mn-lt"/>
                <a:ea typeface="+mn-ea"/>
                <a:cs typeface="+mn-cs"/>
              </a:rPr>
              <a:t>There is also a medical facility listed on the poster that workers and handlers can contact if someone is made sick.</a:t>
            </a:r>
          </a:p>
          <a:p>
            <a:pPr marL="241653" indent="-241653" defTabSz="966612">
              <a:buFont typeface="+mj-lt"/>
              <a:buAutoNum type="arabicPeriod"/>
              <a:defRPr/>
            </a:pPr>
            <a:r>
              <a:rPr lang="en-US" sz="1200" kern="1200" dirty="0" smtClean="0">
                <a:solidFill>
                  <a:schemeClr val="tx1"/>
                </a:solidFill>
                <a:effectLst/>
                <a:latin typeface="+mn-lt"/>
                <a:ea typeface="+mn-ea"/>
                <a:cs typeface="+mn-cs"/>
              </a:rPr>
              <a:t>Workers</a:t>
            </a:r>
            <a:r>
              <a:rPr lang="en-US" sz="1200" kern="1200" baseline="0" dirty="0" smtClean="0">
                <a:solidFill>
                  <a:schemeClr val="tx1"/>
                </a:solidFill>
                <a:effectLst/>
                <a:latin typeface="+mn-lt"/>
                <a:ea typeface="+mn-ea"/>
                <a:cs typeface="+mn-cs"/>
              </a:rPr>
              <a:t> and handlers </a:t>
            </a:r>
            <a:r>
              <a:rPr lang="en-US" sz="1200" kern="1200" dirty="0" smtClean="0">
                <a:solidFill>
                  <a:schemeClr val="tx1"/>
                </a:solidFill>
                <a:effectLst/>
                <a:latin typeface="+mn-lt"/>
                <a:ea typeface="+mn-ea"/>
                <a:cs typeface="+mn-cs"/>
              </a:rPr>
              <a:t>should be familiar with medical facility information so they can act if they, or another worker, becomes ill. </a:t>
            </a:r>
          </a:p>
          <a:p>
            <a:pPr marL="241653" indent="-241653" defTabSz="966612">
              <a:buFont typeface="+mj-lt"/>
              <a:buAutoNum type="arabicPeriod"/>
              <a:defRPr/>
            </a:pPr>
            <a:r>
              <a:rPr lang="en-US" sz="1200" dirty="0" smtClean="0">
                <a:latin typeface="+mn-lt"/>
              </a:rPr>
              <a:t>Use examples of how pesticide safety training inform workers and handlers. T</a:t>
            </a:r>
            <a:r>
              <a:rPr lang="en-US" sz="1200" kern="1200" dirty="0" smtClean="0">
                <a:solidFill>
                  <a:schemeClr val="tx1"/>
                </a:solidFill>
                <a:effectLst/>
                <a:latin typeface="+mn-lt"/>
                <a:ea typeface="+mn-ea"/>
                <a:cs typeface="+mn-cs"/>
              </a:rPr>
              <a:t>he central location is a good source of information about areas that have been treated, so a worker or handler can see what was used and how long they should stay out of the area.  </a:t>
            </a:r>
            <a:endParaRPr lang="en-US" sz="1200" dirty="0" smtClean="0">
              <a:latin typeface="+mn-lt"/>
            </a:endParaRPr>
          </a:p>
          <a:p>
            <a:pPr marL="241653" indent="-241653" defTabSz="966612">
              <a:buFont typeface="+mj-lt"/>
              <a:buAutoNum type="arabicPeriod"/>
              <a:defRPr/>
            </a:pPr>
            <a:r>
              <a:rPr lang="en-US" sz="1200" dirty="0" smtClean="0">
                <a:latin typeface="+mn-lt"/>
              </a:rPr>
              <a:t>Explain that p</a:t>
            </a:r>
            <a:r>
              <a:rPr lang="en-US" sz="1200" dirty="0" smtClean="0">
                <a:latin typeface="+mn-lt"/>
                <a:ea typeface="ＭＳ Ｐゴシック" pitchFamily="84" charset="-128"/>
              </a:rPr>
              <a:t>esticide safety information has traditionally been in the form of a pesticide safety poster (Far upper left in</a:t>
            </a:r>
            <a:r>
              <a:rPr lang="en-US" sz="1200" baseline="0" dirty="0" smtClean="0">
                <a:latin typeface="+mn-lt"/>
                <a:ea typeface="ＭＳ Ｐゴシック" pitchFamily="84" charset="-128"/>
              </a:rPr>
              <a:t> image</a:t>
            </a:r>
            <a:r>
              <a:rPr lang="en-US" sz="1200" dirty="0" smtClean="0">
                <a:latin typeface="+mn-lt"/>
                <a:ea typeface="ＭＳ Ｐゴシック" pitchFamily="84" charset="-128"/>
              </a:rPr>
              <a:t>). </a:t>
            </a:r>
          </a:p>
          <a:p>
            <a:pPr marL="241653" indent="-241653" defTabSz="966612">
              <a:buFont typeface="+mj-lt"/>
              <a:buAutoNum type="arabicPeriod"/>
              <a:defRPr/>
            </a:pPr>
            <a:r>
              <a:rPr lang="en-US" sz="1200" dirty="0" smtClean="0">
                <a:latin typeface="+mn-lt"/>
              </a:rPr>
              <a:t>New poster will be developed</a:t>
            </a:r>
            <a:r>
              <a:rPr lang="en-US" sz="1200" baseline="0" dirty="0" smtClean="0">
                <a:latin typeface="+mn-lt"/>
              </a:rPr>
              <a:t> by January 2, 2018.</a:t>
            </a:r>
          </a:p>
          <a:p>
            <a:pPr marL="241653" indent="-241653" defTabSz="966612">
              <a:buFont typeface="+mj-lt"/>
              <a:buAutoNum type="arabicPeriod"/>
              <a:defRPr/>
            </a:pPr>
            <a:r>
              <a:rPr lang="en-US" sz="1200" kern="1200" dirty="0" smtClean="0">
                <a:solidFill>
                  <a:schemeClr val="tx1"/>
                </a:solidFill>
                <a:effectLst/>
                <a:latin typeface="+mn-lt"/>
                <a:ea typeface="+mn-ea"/>
                <a:cs typeface="+mn-cs"/>
              </a:rPr>
              <a:t>Beginning in January 2018 the poster will include the name, address and phone number of the state or tribal regulatory agency. Workers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handlers can use this information to report suspected violations.</a:t>
            </a:r>
            <a:endParaRPr lang="en-US" sz="1200" baseline="0" dirty="0" smtClean="0">
              <a:latin typeface="+mn-lt"/>
            </a:endParaRP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87</a:t>
            </a:fld>
            <a:endParaRPr lang="es-US" dirty="0">
              <a:solidFill>
                <a:prstClr val="black"/>
              </a:solidFill>
            </a:endParaRPr>
          </a:p>
        </p:txBody>
      </p:sp>
    </p:spTree>
    <p:extLst>
      <p:ext uri="{BB962C8B-B14F-4D97-AF65-F5344CB8AC3E}">
        <p14:creationId xmlns:p14="http://schemas.microsoft.com/office/powerpoint/2010/main" val="10036189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defTabSz="966612">
              <a:buFont typeface="+mj-lt"/>
              <a:buAutoNum type="arabicPeriod"/>
              <a:defRPr/>
            </a:pPr>
            <a:r>
              <a:rPr lang="en-US" sz="1200" kern="1200" dirty="0" smtClean="0">
                <a:solidFill>
                  <a:schemeClr val="tx1"/>
                </a:solidFill>
                <a:effectLst/>
                <a:latin typeface="+mn-lt"/>
                <a:ea typeface="+mn-ea"/>
                <a:cs typeface="+mn-cs"/>
              </a:rPr>
              <a:t>If workers and handlers are unsure of what areas are prohibited for entry, they can refer to the application information to know where there is an REI in effect</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what pesticide was used.</a:t>
            </a:r>
          </a:p>
          <a:p>
            <a:pPr marL="241653" indent="-241653" defTabSz="966612">
              <a:buFont typeface="+mj-lt"/>
              <a:buAutoNum type="arabicPeriod"/>
              <a:defRPr/>
            </a:pPr>
            <a:r>
              <a:rPr lang="en-US" sz="1200" kern="1200" dirty="0" smtClean="0">
                <a:solidFill>
                  <a:schemeClr val="tx1"/>
                </a:solidFill>
                <a:effectLst/>
                <a:latin typeface="+mn-lt"/>
                <a:ea typeface="+mn-ea"/>
                <a:cs typeface="+mn-cs"/>
              </a:rPr>
              <a:t>Workers</a:t>
            </a:r>
            <a:r>
              <a:rPr lang="en-US" sz="1200" kern="1200" baseline="0" dirty="0" smtClean="0">
                <a:solidFill>
                  <a:schemeClr val="tx1"/>
                </a:solidFill>
                <a:effectLst/>
                <a:latin typeface="+mn-lt"/>
                <a:ea typeface="+mn-ea"/>
                <a:cs typeface="+mn-cs"/>
              </a:rPr>
              <a:t> and handlers </a:t>
            </a:r>
            <a:r>
              <a:rPr lang="en-US" sz="1200" kern="1200" dirty="0" smtClean="0">
                <a:solidFill>
                  <a:schemeClr val="tx1"/>
                </a:solidFill>
                <a:effectLst/>
                <a:latin typeface="+mn-lt"/>
                <a:ea typeface="+mn-ea"/>
                <a:cs typeface="+mn-cs"/>
              </a:rPr>
              <a:t>can use the pesticide name to look up its health hazards in the safety data sheets (SDS)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will be located there as well. </a:t>
            </a:r>
          </a:p>
          <a:p>
            <a:pPr marL="241653" indent="-241653" defTabSz="966612">
              <a:buFont typeface="+mj-lt"/>
              <a:buAutoNum type="arabicPeriod"/>
              <a:defRPr/>
            </a:pPr>
            <a:r>
              <a:rPr lang="en-US" sz="1200" kern="1200" dirty="0" smtClean="0">
                <a:solidFill>
                  <a:schemeClr val="tx1"/>
                </a:solidFill>
                <a:effectLst/>
                <a:latin typeface="+mn-lt"/>
                <a:ea typeface="+mn-ea"/>
                <a:cs typeface="+mn-cs"/>
              </a:rPr>
              <a:t>It is</a:t>
            </a:r>
            <a:r>
              <a:rPr lang="en-US" sz="1200" kern="1200" baseline="0" dirty="0" smtClean="0">
                <a:solidFill>
                  <a:schemeClr val="tx1"/>
                </a:solidFill>
                <a:effectLst/>
                <a:latin typeface="+mn-lt"/>
                <a:ea typeface="+mn-ea"/>
                <a:cs typeface="+mn-cs"/>
              </a:rPr>
              <a:t> important for workers and handlers </a:t>
            </a:r>
            <a:r>
              <a:rPr lang="en-US" sz="1200" kern="1200" dirty="0" smtClean="0">
                <a:solidFill>
                  <a:schemeClr val="tx1"/>
                </a:solidFill>
                <a:effectLst/>
                <a:latin typeface="+mn-lt"/>
                <a:ea typeface="+mn-ea"/>
                <a:cs typeface="+mn-cs"/>
              </a:rPr>
              <a:t>to know where the EPA registration number is – if someone is made sick, and they are taken to a medical facility, the registration number of the pesticide is very helpful to the doctor to know more about what they may have been exposed to. </a:t>
            </a:r>
          </a:p>
          <a:p>
            <a:pPr marL="241653" indent="-241653" defTabSz="966612">
              <a:buFont typeface="+mj-lt"/>
              <a:buAutoNum type="arabicPeriod"/>
              <a:defRPr/>
            </a:pPr>
            <a:r>
              <a:rPr lang="en-US" dirty="0" smtClean="0"/>
              <a:t>Employers must display specific pesticide application information at a central location such as a break room or common gathering area that is accessible to all employees during their work hours. </a:t>
            </a:r>
          </a:p>
          <a:p>
            <a:pPr marL="241653" indent="-241653" defTabSz="966612">
              <a:buFont typeface="+mj-lt"/>
              <a:buAutoNum type="arabicPeriod"/>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sz="1200" kern="1200" dirty="0" smtClean="0">
                <a:solidFill>
                  <a:schemeClr val="tx1"/>
                </a:solidFill>
                <a:effectLst/>
                <a:latin typeface="+mn-lt"/>
                <a:ea typeface="+mn-ea"/>
                <a:cs typeface="+mn-cs"/>
              </a:rPr>
              <a:t>The application information will tell workers and handlers:</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where treated areas are located, and how long they should stay out of them,</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what was applied, and </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that the application</a:t>
            </a:r>
            <a:r>
              <a:rPr lang="en-US" sz="1200" kern="1200" baseline="0" dirty="0" smtClean="0">
                <a:solidFill>
                  <a:schemeClr val="tx1"/>
                </a:solidFill>
                <a:effectLst/>
                <a:latin typeface="+mn-lt"/>
                <a:ea typeface="+mn-ea"/>
                <a:cs typeface="+mn-cs"/>
              </a:rPr>
              <a:t> information </a:t>
            </a:r>
            <a:r>
              <a:rPr lang="en-US" sz="1200" kern="1200" dirty="0" smtClean="0">
                <a:solidFill>
                  <a:schemeClr val="tx1"/>
                </a:solidFill>
                <a:effectLst/>
                <a:latin typeface="+mn-lt"/>
                <a:ea typeface="+mn-ea"/>
                <a:cs typeface="+mn-cs"/>
              </a:rPr>
              <a:t>and the SDS can tell workers and handlers what risks from pesticides may be present to their health.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u="none" kern="1200" dirty="0" smtClean="0">
                <a:solidFill>
                  <a:schemeClr val="tx1"/>
                </a:solidFill>
                <a:effectLst/>
                <a:latin typeface="+mn-lt"/>
                <a:ea typeface="+mn-ea"/>
                <a:cs typeface="+mn-cs"/>
              </a:rPr>
              <a:t>This information will enable workers and handlers to avoid areas that are being treated with pesticides or still under a REI. </a:t>
            </a:r>
          </a:p>
          <a:p>
            <a:pPr marL="241653" indent="-241653">
              <a:buFont typeface="+mj-lt"/>
              <a:buAutoNum type="arabicPeriod"/>
            </a:pPr>
            <a:r>
              <a:rPr lang="en-US" dirty="0" smtClean="0"/>
              <a:t>The information can be displayed in any format as long as it is legible, accessible to all employees and contains:</a:t>
            </a:r>
          </a:p>
          <a:p>
            <a:pPr marL="724959" lvl="1" indent="-241653">
              <a:buFont typeface="Arial" panose="020B0604020202020204" pitchFamily="34" charset="0"/>
              <a:buChar char="•"/>
            </a:pPr>
            <a:r>
              <a:rPr lang="en-US" dirty="0" smtClean="0"/>
              <a:t>The product name, EPA registration number, and active ingredient(s) of the pesticide </a:t>
            </a:r>
          </a:p>
          <a:p>
            <a:pPr marL="724959" lvl="1" indent="-241653">
              <a:buFont typeface="Arial" panose="020B0604020202020204" pitchFamily="34" charset="0"/>
              <a:buChar char="•"/>
            </a:pPr>
            <a:r>
              <a:rPr lang="en-US" dirty="0" smtClean="0"/>
              <a:t>The crop or site treated and the location and description of the treated area(s)</a:t>
            </a:r>
          </a:p>
          <a:p>
            <a:pPr marL="724959" lvl="1" indent="-241653">
              <a:buFont typeface="Arial" panose="020B0604020202020204" pitchFamily="34" charset="0"/>
              <a:buChar char="•"/>
            </a:pPr>
            <a:r>
              <a:rPr lang="en-US" dirty="0" smtClean="0"/>
              <a:t>The dates and times of the pesticide application</a:t>
            </a:r>
          </a:p>
          <a:p>
            <a:pPr marL="724959" lvl="1" indent="-241653">
              <a:buFont typeface="Arial" panose="020B0604020202020204" pitchFamily="34" charset="0"/>
              <a:buChar char="•"/>
            </a:pPr>
            <a:r>
              <a:rPr lang="en-US" dirty="0" smtClean="0"/>
              <a:t>The time that the application was completed</a:t>
            </a:r>
          </a:p>
          <a:p>
            <a:pPr marL="724959" lvl="1" indent="-241653">
              <a:buFont typeface="Arial" panose="020B0604020202020204" pitchFamily="34" charset="0"/>
              <a:buChar char="•"/>
            </a:pPr>
            <a:r>
              <a:rPr lang="en-US" dirty="0" smtClean="0"/>
              <a:t>The duration of the REI for that application</a:t>
            </a:r>
          </a:p>
          <a:p>
            <a:pPr marL="724959" lvl="1" indent="-241653">
              <a:buFont typeface="Arial" panose="020B0604020202020204" pitchFamily="34" charset="0"/>
              <a:buChar char="•"/>
            </a:pPr>
            <a:r>
              <a:rPr lang="en-US" dirty="0" smtClean="0"/>
              <a:t>A copy of the SDS</a:t>
            </a:r>
          </a:p>
          <a:p>
            <a:pPr marL="267759" lvl="0" indent="-241653">
              <a:buFont typeface="+mj-lt"/>
              <a:buAutoNum type="arabicPeriod"/>
            </a:pPr>
            <a:r>
              <a:rPr lang="en-US" dirty="0" smtClean="0"/>
              <a:t>The</a:t>
            </a:r>
            <a:r>
              <a:rPr lang="en-US" baseline="0" dirty="0" smtClean="0"/>
              <a:t> e</a:t>
            </a:r>
            <a:r>
              <a:rPr lang="en-US" sz="1200" dirty="0" smtClean="0"/>
              <a:t>mployer must </a:t>
            </a:r>
            <a:r>
              <a:rPr lang="en-US" sz="1200" dirty="0" smtClean="0">
                <a:solidFill>
                  <a:srgbClr val="FF0000"/>
                </a:solidFill>
              </a:rPr>
              <a:t>display application information and SDS</a:t>
            </a:r>
            <a:r>
              <a:rPr lang="en-US" sz="1200" dirty="0" smtClean="0"/>
              <a:t> at </a:t>
            </a:r>
            <a:r>
              <a:rPr lang="en-US" sz="1200" dirty="0" smtClean="0">
                <a:solidFill>
                  <a:srgbClr val="FF0000"/>
                </a:solidFill>
              </a:rPr>
              <a:t>central location </a:t>
            </a:r>
            <a:r>
              <a:rPr lang="en-US" sz="1200" dirty="0" smtClean="0"/>
              <a:t>within </a:t>
            </a:r>
            <a:r>
              <a:rPr lang="en-US" sz="1200" dirty="0" smtClean="0">
                <a:solidFill>
                  <a:srgbClr val="FF0000"/>
                </a:solidFill>
              </a:rPr>
              <a:t>24 hours of end of application </a:t>
            </a:r>
            <a:r>
              <a:rPr lang="en-US" sz="1200" dirty="0" smtClean="0"/>
              <a:t>and </a:t>
            </a:r>
            <a:r>
              <a:rPr lang="en-US" sz="1200" dirty="0" smtClean="0">
                <a:solidFill>
                  <a:srgbClr val="FF0000"/>
                </a:solidFill>
              </a:rPr>
              <a:t>before</a:t>
            </a:r>
            <a:r>
              <a:rPr lang="en-US" sz="1200" dirty="0" smtClean="0"/>
              <a:t> workers enter that treated area;</a:t>
            </a:r>
            <a:r>
              <a:rPr lang="en-US" sz="1200" baseline="0" dirty="0" smtClean="0"/>
              <a:t> display both for 30 days after the REI expires; and keep </a:t>
            </a:r>
            <a:r>
              <a:rPr lang="en-US" sz="1200" dirty="0" smtClean="0"/>
              <a:t>application information and SDS records</a:t>
            </a:r>
            <a:r>
              <a:rPr lang="en-US" sz="1200" dirty="0" smtClean="0">
                <a:solidFill>
                  <a:srgbClr val="FF0000"/>
                </a:solidFill>
              </a:rPr>
              <a:t> for 2 years </a:t>
            </a:r>
            <a:r>
              <a:rPr lang="en-US" sz="1200" dirty="0" smtClean="0"/>
              <a:t>from end of REI.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965590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latin typeface="+mn-lt"/>
              </a:rPr>
              <a:t>Information required to be covered: </a:t>
            </a:r>
          </a:p>
          <a:p>
            <a:pPr marL="514350" marR="0" lvl="0" indent="-514350" algn="l" defTabSz="966612"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Workers and handlers can also </a:t>
            </a:r>
            <a:r>
              <a:rPr lang="en-US" sz="1200" dirty="0" smtClean="0">
                <a:latin typeface="+mn-lt"/>
              </a:rPr>
              <a:t>request records themselves, through medical personnel or through a designated representative. A designated representative is a person, chosen, by a worker, who can request and obtain a copy of the pesticide application and Safety</a:t>
            </a:r>
            <a:r>
              <a:rPr lang="en-US" sz="1200" baseline="0" dirty="0" smtClean="0">
                <a:latin typeface="+mn-lt"/>
              </a:rPr>
              <a:t> Data Sheets</a:t>
            </a:r>
            <a:r>
              <a:rPr lang="en-US" sz="1200" dirty="0" smtClean="0">
                <a:latin typeface="+mn-lt"/>
              </a:rPr>
              <a:t> on behalf of the worker. </a:t>
            </a:r>
          </a:p>
          <a:p>
            <a:pPr marL="0" marR="0" lvl="0" indent="0" algn="l" defTabSz="966612" rtl="0" eaLnBrk="1" fontAlgn="auto" latinLnBrk="0" hangingPunct="1">
              <a:lnSpc>
                <a:spcPct val="100000"/>
              </a:lnSpc>
              <a:spcBef>
                <a:spcPts val="0"/>
              </a:spcBef>
              <a:spcAft>
                <a:spcPts val="0"/>
              </a:spcAft>
              <a:buClrTx/>
              <a:buSzTx/>
              <a:buFont typeface="+mj-lt"/>
              <a:buNone/>
              <a:tabLst/>
              <a:defRPr/>
            </a:pPr>
            <a:endParaRPr lang="en-US" altLang="es-MX" sz="1200" b="1" noProof="0" dirty="0" smtClean="0">
              <a:latin typeface="+mn-lt"/>
            </a:endParaRPr>
          </a:p>
          <a:p>
            <a:pPr marL="0" indent="0">
              <a:buFont typeface="+mj-lt"/>
              <a:buNone/>
            </a:pPr>
            <a:r>
              <a:rPr lang="en-US" altLang="es-MX" sz="1200" b="1" noProof="0" dirty="0" smtClean="0">
                <a:latin typeface="+mn-lt"/>
              </a:rPr>
              <a:t>Notes for trainers of workers</a:t>
            </a:r>
            <a:r>
              <a:rPr lang="en-US" altLang="es-MX" sz="1200" b="1" baseline="0" noProof="0" dirty="0" smtClean="0">
                <a:latin typeface="+mn-lt"/>
              </a:rPr>
              <a:t> and pesticide h</a:t>
            </a:r>
            <a:r>
              <a:rPr lang="en-US" altLang="es-MX" sz="1200" b="1" noProof="0" dirty="0" smtClean="0">
                <a:latin typeface="+mn-lt"/>
              </a:rPr>
              <a:t>andlers: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ea typeface="ＭＳ Ｐゴシック" pitchFamily="84" charset="-128"/>
              </a:rPr>
              <a:t>The designated representative must be designated in writing. </a:t>
            </a:r>
          </a:p>
          <a:p>
            <a:pPr marL="514350" indent="-514350">
              <a:buFont typeface="+mj-lt"/>
              <a:buAutoNum type="arabicPeriod"/>
            </a:pPr>
            <a:endParaRPr lang="en-US" altLang="es-MX" sz="1200" b="1" noProof="0" dirty="0" smtClean="0">
              <a:latin typeface="+mn-lt"/>
            </a:endParaRP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89</a:t>
            </a:fld>
            <a:endParaRPr lang="es-US" dirty="0">
              <a:solidFill>
                <a:prstClr val="black"/>
              </a:solidFill>
            </a:endParaRPr>
          </a:p>
        </p:txBody>
      </p:sp>
    </p:spTree>
    <p:extLst>
      <p:ext uri="{BB962C8B-B14F-4D97-AF65-F5344CB8AC3E}">
        <p14:creationId xmlns:p14="http://schemas.microsoft.com/office/powerpoint/2010/main" val="2668084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Arial" panose="020B0604020202020204" pitchFamily="34" charset="0"/>
              <a:buAutoNum type="arabicPeriod"/>
            </a:pPr>
            <a:r>
              <a:rPr lang="en-US" dirty="0" smtClean="0"/>
              <a:t>A pesticide is any substance used to prevent, destroy, repel, or mitigate insects, weeds, fungi (fungus), rodents, nematodes (certain types of worms), or any other organism considered a pest. </a:t>
            </a:r>
          </a:p>
          <a:p>
            <a:pPr marL="228600" indent="-228600">
              <a:buFont typeface="Arial" panose="020B0604020202020204" pitchFamily="34" charset="0"/>
              <a:buAutoNum type="arabicPeriod"/>
            </a:pPr>
            <a:r>
              <a:rPr lang="en-US" dirty="0" smtClean="0"/>
              <a:t>Examples</a:t>
            </a:r>
            <a:r>
              <a:rPr lang="en-US" baseline="0" dirty="0" smtClean="0"/>
              <a:t> include: herbicides, insecticides, fungicides, p</a:t>
            </a:r>
            <a:r>
              <a:rPr lang="en-US" dirty="0" smtClean="0"/>
              <a:t>lant growth regulators, defoliants (EPA-registered pesticides that remove leaves from plants);</a:t>
            </a:r>
            <a:r>
              <a:rPr lang="en-US" baseline="0" dirty="0" smtClean="0"/>
              <a:t> and d</a:t>
            </a:r>
            <a:r>
              <a:rPr lang="en-US" dirty="0" smtClean="0"/>
              <a:t>esiccants (EPA-registered pesticides used for drying plant foliage);</a:t>
            </a:r>
            <a:r>
              <a:rPr lang="en-US" baseline="0" dirty="0" smtClean="0"/>
              <a:t> </a:t>
            </a:r>
            <a:r>
              <a:rPr lang="en-US" dirty="0" smtClean="0"/>
              <a:t>Insect repellents are also among the many substances regulated as pesticides. </a:t>
            </a:r>
            <a:r>
              <a:rPr lang="en-US" sz="1200" kern="1200" dirty="0" smtClean="0">
                <a:solidFill>
                  <a:schemeClr val="tx1"/>
                </a:solidFill>
                <a:latin typeface="+mn-lt"/>
                <a:ea typeface="+mn-ea"/>
                <a:cs typeface="+mn-cs"/>
              </a:rPr>
              <a:t>Mention that Fertilizers are not pesticides; they are chemicals that serve as nutrients to help plants grow. Therefore, hazards associated with the use of fertilizers are not addressed by this rule.</a:t>
            </a:r>
          </a:p>
          <a:p>
            <a:pPr marL="228600" indent="-228600">
              <a:buFont typeface="+mj-lt"/>
              <a:buAutoNum type="arabicPeriod"/>
            </a:pPr>
            <a:r>
              <a:rPr lang="en-US" u="none" baseline="0" dirty="0" smtClean="0"/>
              <a:t>Agricultural workers do not mix, load, apply or handle pesticides in any way. Nonetheless, they need to know what is a pesticide.</a:t>
            </a:r>
          </a:p>
          <a:p>
            <a:pPr marL="228600" indent="-228600">
              <a:buFont typeface="+mj-lt"/>
              <a:buAutoNum type="arabicPeriod"/>
            </a:pPr>
            <a:r>
              <a:rPr lang="en-US" baseline="0" dirty="0" smtClean="0"/>
              <a:t>Pesticide handlers need to learn to identify pesticides. </a:t>
            </a:r>
            <a:endParaRPr lang="en-US" u="none" baseline="0" dirty="0" smtClean="0"/>
          </a:p>
          <a:p>
            <a:pPr marL="228600" indent="-228600">
              <a:buFont typeface="+mj-lt"/>
              <a:buAutoNum type="arabicPeriod"/>
            </a:pPr>
            <a:r>
              <a:rPr lang="en-US" baseline="0" dirty="0" smtClean="0"/>
              <a:t>Try to stay away from technical terminology because many workers and handlers might be unfamiliar with terms such as “substance”, “organisms”, “mitigate”, etc. If you need to use a technical term, you must explain it first.</a:t>
            </a:r>
            <a:endParaRPr lang="en-US" u="sng" dirty="0" smtClean="0"/>
          </a:p>
          <a:p>
            <a:endParaRPr lang="es-E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1028590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a:buFont typeface="+mj-lt"/>
              <a:buAutoNum type="arabicPeriod"/>
            </a:pPr>
            <a:r>
              <a:rPr lang="en-US" dirty="0" smtClean="0"/>
              <a:t>Employers must inform workers and handlers where the pesticide safety, application and hazard information is located </a:t>
            </a:r>
          </a:p>
          <a:p>
            <a:pPr marL="241653" indent="-241653">
              <a:buFont typeface="+mj-lt"/>
              <a:buAutoNum type="arabicPeriod"/>
            </a:pPr>
            <a:r>
              <a:rPr lang="en-US" dirty="0" smtClean="0"/>
              <a:t>Allow workers and handlers unrestricted access to the posted information</a:t>
            </a:r>
          </a:p>
          <a:p>
            <a:pPr marL="241653" indent="-241653">
              <a:buFont typeface="+mj-lt"/>
              <a:buAutoNum type="arabicPeriod"/>
            </a:pPr>
            <a:endParaRPr lang="en-US"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The information is there for the</a:t>
            </a:r>
            <a:r>
              <a:rPr lang="en-US" sz="1200" kern="1200" baseline="0" dirty="0" smtClean="0">
                <a:solidFill>
                  <a:schemeClr val="tx1"/>
                </a:solidFill>
                <a:effectLst/>
                <a:latin typeface="+mn-lt"/>
                <a:ea typeface="+mn-ea"/>
                <a:cs typeface="+mn-cs"/>
              </a:rPr>
              <a:t> worker’s and handler’s</a:t>
            </a:r>
            <a:r>
              <a:rPr lang="en-US" sz="1200" kern="1200" dirty="0" smtClean="0">
                <a:solidFill>
                  <a:schemeClr val="tx1"/>
                </a:solidFill>
                <a:effectLst/>
                <a:latin typeface="+mn-lt"/>
                <a:ea typeface="+mn-ea"/>
                <a:cs typeface="+mn-cs"/>
              </a:rPr>
              <a:t> reference, so they need to know the location of the central display, and that the information should be current and clear</a:t>
            </a:r>
            <a:endParaRPr lang="en-US" altLang="es-MX" sz="1200" b="1" noProof="0" dirty="0" smtClean="0"/>
          </a:p>
          <a:p>
            <a:pPr marL="241653" indent="-241653">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20080094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endParaRPr lang="en-US" altLang="es-MX" sz="1200" b="0" noProof="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The agricultural employer must provide at least 1 gallon of water for each worker at the beginning of the work period,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and enough soap and single use towels for the workers’ needs.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kern="1200" baseline="0" dirty="0" smtClean="0">
                <a:solidFill>
                  <a:schemeClr val="tx1"/>
                </a:solidFill>
                <a:latin typeface="+mn-lt"/>
                <a:ea typeface="+mn-ea"/>
                <a:cs typeface="+mn-cs"/>
              </a:rPr>
              <a:t>The supplies must be near to the worker’s work location</a:t>
            </a:r>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a:buFont typeface="+mj-lt"/>
              <a:buAutoNum type="arabicPeriod"/>
            </a:pPr>
            <a:r>
              <a:rPr lang="en-US" sz="1200" kern="1200" dirty="0" smtClean="0">
                <a:solidFill>
                  <a:schemeClr val="tx1"/>
                </a:solidFill>
                <a:effectLst/>
                <a:latin typeface="+mn-lt"/>
                <a:ea typeface="+mn-ea"/>
                <a:cs typeface="+mn-cs"/>
              </a:rPr>
              <a:t>Focus the training more on the need for workers to USE the decontamination supplies,</a:t>
            </a:r>
            <a:r>
              <a:rPr lang="en-US" sz="1200" kern="1200" baseline="0" dirty="0" smtClean="0">
                <a:solidFill>
                  <a:schemeClr val="tx1"/>
                </a:solidFill>
                <a:effectLst/>
                <a:latin typeface="+mn-lt"/>
                <a:ea typeface="+mn-ea"/>
                <a:cs typeface="+mn-cs"/>
              </a:rPr>
              <a:t> emphasizing that the supplies are nearby for their use and health and safety. The consequences of not washing up can result in, at least, uncomfortable rashes.</a:t>
            </a:r>
            <a:endParaRPr lang="en-US" sz="1200" kern="1200" dirty="0" smtClean="0">
              <a:solidFill>
                <a:schemeClr val="tx1"/>
              </a:solidFill>
              <a:effectLst/>
              <a:latin typeface="+mn-lt"/>
              <a:ea typeface="+mn-ea"/>
              <a:cs typeface="+mn-cs"/>
            </a:endParaRPr>
          </a:p>
          <a:p>
            <a:pPr marL="0" indent="0">
              <a:buNone/>
            </a:pPr>
            <a:endParaRPr lang="en-US" b="0" baseline="0" dirty="0" smtClean="0"/>
          </a:p>
          <a:p>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13477926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200" b="1" noProof="0" dirty="0" smtClean="0"/>
              <a:t>Information required to be covered: </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The agricultural employer must provide:</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Clean running water or at least 3 gallons of water for each handler,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Enough soap and single use towels for the workers’ needs, and </a:t>
            </a:r>
          </a:p>
          <a:p>
            <a:pPr marL="685800" lvl="1" indent="-22860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 clean change of clothes to be used in case the handler’s clothes or PPE become contaminated</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The supplies must be located </a:t>
            </a:r>
            <a:r>
              <a:rPr lang="en-US" dirty="0" smtClean="0"/>
              <a:t>within ¼ mile of the pesticide handler, at mixing and loading site, and at the site where PPE is removed</a:t>
            </a:r>
          </a:p>
          <a:p>
            <a:pPr marL="628650" lvl="1"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Focus the training more on the need for handlers to USE the decontamination supplies,</a:t>
            </a:r>
            <a:r>
              <a:rPr lang="en-US" sz="1200" kern="1200" baseline="0" dirty="0" smtClean="0">
                <a:solidFill>
                  <a:schemeClr val="tx1"/>
                </a:solidFill>
                <a:effectLst/>
                <a:latin typeface="+mn-lt"/>
                <a:ea typeface="+mn-ea"/>
                <a:cs typeface="+mn-cs"/>
              </a:rPr>
              <a:t> emphasizing that the supplies are nearby for their use and health and safety. The consequences of not washing up can result in, at least, uncomfortable rashes.</a:t>
            </a: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40423733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28600" indent="-228600">
              <a:buFont typeface="+mj-lt"/>
              <a:buAutoNum type="arabicPeriod"/>
            </a:pPr>
            <a:r>
              <a:rPr lang="en-US" dirty="0" smtClean="0"/>
              <a:t>Emergency eye flushing station: a system or container of water that can provide a gentle stream to rinse the pesticide from the eye.</a:t>
            </a:r>
          </a:p>
          <a:p>
            <a:pPr marL="228600" indent="-228600">
              <a:buFont typeface="+mj-lt"/>
              <a:buAutoNum type="arabicPeriod"/>
            </a:pPr>
            <a:r>
              <a:rPr lang="en-US" dirty="0" smtClean="0"/>
              <a:t>Located at any site where handlers are mixing or loading a pesticide that requires protective eyewear or are using a closed system that is under pressure.</a:t>
            </a:r>
          </a:p>
          <a:p>
            <a:pPr marL="228600" indent="-228600">
              <a:buFont typeface="+mj-lt"/>
              <a:buAutoNum type="arabicPeriod"/>
            </a:pPr>
            <a:r>
              <a:rPr lang="en-US" dirty="0" smtClean="0"/>
              <a:t>Applicators using products that require protective eyewear must be provided a pint of water that they need to keep close by so they have ready access in case of an exposure to their eyes.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es-MX" sz="1200" b="1" noProof="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Emphasize the urgency for getting pesticide out of the eye promptly, using the supplies that have to be provided if the product requires protection. </a:t>
            </a:r>
          </a:p>
        </p:txBody>
      </p:sp>
      <p:sp>
        <p:nvSpPr>
          <p:cNvPr id="4" name="Slide Number Placeholder 3"/>
          <p:cNvSpPr>
            <a:spLocks noGrp="1"/>
          </p:cNvSpPr>
          <p:nvPr>
            <p:ph type="sldNum" sz="quarter" idx="10"/>
          </p:nvPr>
        </p:nvSpPr>
        <p:spPr/>
        <p:txBody>
          <a:bodyPr/>
          <a:lstStyle/>
          <a:p>
            <a:fld id="{AFFAD1C9-EAF8-4C01-9612-A05077501AF2}" type="slidenum">
              <a:rPr lang="es-MX" smtClean="0">
                <a:solidFill>
                  <a:prstClr val="black"/>
                </a:solidFill>
              </a:rPr>
              <a:pPr/>
              <a:t>93</a:t>
            </a:fld>
            <a:endParaRPr lang="es-MX" dirty="0">
              <a:solidFill>
                <a:prstClr val="black"/>
              </a:solidFill>
            </a:endParaRPr>
          </a:p>
        </p:txBody>
      </p:sp>
    </p:spTree>
    <p:extLst>
      <p:ext uri="{BB962C8B-B14F-4D97-AF65-F5344CB8AC3E}">
        <p14:creationId xmlns:p14="http://schemas.microsoft.com/office/powerpoint/2010/main" val="21583866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28600" indent="-228600">
              <a:buFont typeface="+mj-lt"/>
              <a:buAutoNum type="arabicPeriod"/>
            </a:pPr>
            <a:r>
              <a:rPr lang="en-US" sz="1200" kern="1200" dirty="0" smtClean="0">
                <a:solidFill>
                  <a:schemeClr val="tx1"/>
                </a:solidFill>
                <a:effectLst/>
                <a:latin typeface="+mn-lt"/>
                <a:ea typeface="+mn-ea"/>
                <a:cs typeface="+mn-cs"/>
              </a:rPr>
              <a:t>If a worker or handler has been made ill and it is reasonable to think it was from pesticides, they should: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Inform their employer, who must make transportation available to a medical facility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Get first aid, if there is time, but do not delay getting to medical personnel!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employer needs to give this information to the medical personnel: the safety data sheet (SDS)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the product, the name of the product, its registration number and active ingredients, and the circumstances of the use of the product and of the exposure.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Emphasize that, if a person is made ill, and it might be pesticides, they should tell their employer and get to medical attention immediately.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The employer can give the information directly to the medical staff or to the worker</a:t>
            </a:r>
            <a:r>
              <a:rPr lang="en-US" sz="1200" kern="1200" baseline="0" dirty="0" smtClean="0">
                <a:solidFill>
                  <a:schemeClr val="tx1"/>
                </a:solidFill>
                <a:effectLst/>
                <a:latin typeface="+mn-lt"/>
                <a:ea typeface="+mn-ea"/>
                <a:cs typeface="+mn-cs"/>
              </a:rPr>
              <a:t> or </a:t>
            </a:r>
            <a:r>
              <a:rPr lang="en-US" sz="1200" kern="1200" dirty="0" smtClean="0">
                <a:solidFill>
                  <a:schemeClr val="tx1"/>
                </a:solidFill>
                <a:effectLst/>
                <a:latin typeface="+mn-lt"/>
                <a:ea typeface="+mn-ea"/>
                <a:cs typeface="+mn-cs"/>
              </a:rPr>
              <a:t>handler to give to medical staff. But ultimately the employer is responsible for the information getting to the medical staff. </a:t>
            </a:r>
          </a:p>
          <a:p>
            <a:pPr marL="228600" lvl="0" indent="-228600">
              <a:buFont typeface="+mj-lt"/>
              <a:buAutoNum type="arabicPeriod"/>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Washington State Department</a:t>
            </a:r>
            <a:r>
              <a:rPr lang="en-US" sz="1200" kern="1200" baseline="0" dirty="0" smtClean="0">
                <a:solidFill>
                  <a:schemeClr val="tx1"/>
                </a:solidFill>
                <a:effectLst/>
                <a:latin typeface="+mn-lt"/>
                <a:ea typeface="+mn-ea"/>
                <a:cs typeface="+mn-cs"/>
              </a:rPr>
              <a:t> of Agriculture (WSDA) Farmworker Education Program.  </a:t>
            </a:r>
            <a:r>
              <a:rPr lang="en-US" sz="1200" u="sng" kern="1200" baseline="0" dirty="0" smtClean="0">
                <a:solidFill>
                  <a:schemeClr val="tx1"/>
                </a:solidFill>
                <a:effectLst/>
                <a:latin typeface="+mn-lt"/>
                <a:ea typeface="+mn-ea"/>
                <a:cs typeface="+mn-cs"/>
              </a:rPr>
              <a:t>Worker Protection Standard Train the Trainer Manual</a:t>
            </a:r>
            <a:r>
              <a:rPr lang="en-US" sz="1200" kern="1200" baseline="0" dirty="0" smtClean="0">
                <a:solidFill>
                  <a:schemeClr val="tx1"/>
                </a:solidFill>
                <a:effectLst/>
                <a:latin typeface="+mn-lt"/>
                <a:ea typeface="+mn-ea"/>
                <a:cs typeface="+mn-cs"/>
              </a:rPr>
              <a:t>. WSDA Pesticide Management Division. Washington State 2014.</a:t>
            </a:r>
          </a:p>
          <a:p>
            <a:endParaRPr lang="en-US" sz="1200" b="0" i="0" u="none" strike="noStrike" kern="1200" baseline="0" dirty="0" smtClean="0">
              <a:solidFill>
                <a:schemeClr val="tx1"/>
              </a:solidFill>
              <a:latin typeface="+mn-lt"/>
              <a:ea typeface="+mn-ea"/>
              <a:cs typeface="+mn-cs"/>
            </a:endParaRPr>
          </a:p>
          <a:p>
            <a:r>
              <a:rPr lang="en-US" baseline="0" dirty="0" smtClean="0"/>
              <a:t>US Environmental Protection Agency, </a:t>
            </a:r>
            <a:r>
              <a:rPr lang="en-US" b="0" i="1" dirty="0" smtClean="0"/>
              <a:t>Pesticide Worker Protection Standard “How to Comply” Manual</a:t>
            </a:r>
            <a:r>
              <a:rPr lang="en-US" sz="1200" b="0" i="0" u="none" strike="noStrike" kern="1200" baseline="0" dirty="0" smtClean="0">
                <a:solidFill>
                  <a:schemeClr val="tx1"/>
                </a:solidFill>
                <a:latin typeface="+mn-lt"/>
                <a:ea typeface="+mn-ea"/>
                <a:cs typeface="+mn-cs"/>
              </a:rPr>
              <a:t>&lt;https://www.epa.gov/pesticide-worker-safety/pesticide-worker-protection-standard-how-comply-manual&gt; (October 20, 2016)</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17076545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Tell workers that the notification may be either oral or posted, and they should heed the signs because the area is still under the </a:t>
            </a:r>
            <a:r>
              <a:rPr lang="en-US" sz="1200" dirty="0" smtClean="0"/>
              <a:t>restricted-entry interval </a:t>
            </a:r>
            <a:r>
              <a:rPr lang="en-US" sz="1200" kern="1200" dirty="0" smtClean="0">
                <a:solidFill>
                  <a:schemeClr val="tx1"/>
                </a:solidFill>
                <a:effectLst/>
                <a:latin typeface="+mn-lt"/>
                <a:ea typeface="+mn-ea"/>
                <a:cs typeface="+mn-cs"/>
              </a:rPr>
              <a:t>(REI). </a:t>
            </a:r>
          </a:p>
          <a:p>
            <a:pPr marL="228600" indent="-228600" defTabSz="966612">
              <a:buFont typeface="+mj-lt"/>
              <a:buAutoNum type="arabicPeriod"/>
              <a:defRPr/>
            </a:pPr>
            <a:r>
              <a:rPr lang="en-US" sz="1200" kern="1200" dirty="0" smtClean="0">
                <a:solidFill>
                  <a:schemeClr val="tx1"/>
                </a:solidFill>
                <a:effectLst/>
                <a:latin typeface="+mn-lt"/>
                <a:ea typeface="+mn-ea"/>
                <a:cs typeface="+mn-cs"/>
              </a:rPr>
              <a:t>Even if the REI has expired, workers should not enter the treated area until the signs are covered or removed.  BUT their employer may, in rare cases, direct workers to enter a treated area where the REI is still in effect (early entry) – but if that happens, they must get information about the pesticide that was used and its risks, information about how long they can stay in the area and what tasks they may do, and they probably</a:t>
            </a:r>
            <a:r>
              <a:rPr lang="en-US" sz="1200" kern="1200" baseline="0" dirty="0" smtClean="0">
                <a:solidFill>
                  <a:schemeClr val="tx1"/>
                </a:solidFill>
                <a:effectLst/>
                <a:latin typeface="+mn-lt"/>
                <a:ea typeface="+mn-ea"/>
                <a:cs typeface="+mn-cs"/>
              </a:rPr>
              <a:t> would</a:t>
            </a:r>
            <a:r>
              <a:rPr lang="en-US" sz="1200" kern="1200" dirty="0" smtClean="0">
                <a:solidFill>
                  <a:schemeClr val="tx1"/>
                </a:solidFill>
                <a:effectLst/>
                <a:latin typeface="+mn-lt"/>
                <a:ea typeface="+mn-ea"/>
                <a:cs typeface="+mn-cs"/>
              </a:rPr>
              <a:t> have to wear PPE. </a:t>
            </a:r>
            <a:endParaRPr lang="en-US" sz="1200" dirty="0" smtClean="0"/>
          </a:p>
          <a:p>
            <a:pPr marL="241653" indent="-241653" defTabSz="966612">
              <a:buFont typeface="+mj-lt"/>
              <a:buAutoNum type="arabicPeriod"/>
              <a:defRPr/>
            </a:pPr>
            <a:endParaRPr lang="en-US" sz="1200" dirty="0" smtClean="0"/>
          </a:p>
          <a:p>
            <a:pPr marL="0" marR="0" lvl="0" indent="0" algn="l" defTabSz="966612" rtl="0" eaLnBrk="1" fontAlgn="auto" latinLnBrk="0" hangingPunct="1">
              <a:lnSpc>
                <a:spcPct val="100000"/>
              </a:lnSpc>
              <a:spcBef>
                <a:spcPts val="0"/>
              </a:spcBef>
              <a:spcAft>
                <a:spcPts val="0"/>
              </a:spcAft>
              <a:buClrTx/>
              <a:buSzTx/>
              <a:buFontTx/>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indent="-228600" defTabSz="966612">
              <a:buFont typeface="+mj-lt"/>
              <a:buAutoNum type="arabicPeriod"/>
              <a:defRPr/>
            </a:pPr>
            <a:r>
              <a:rPr lang="en-US" sz="1200" kern="1200" dirty="0" smtClean="0">
                <a:solidFill>
                  <a:schemeClr val="tx1"/>
                </a:solidFill>
                <a:effectLst/>
                <a:latin typeface="+mn-lt"/>
                <a:ea typeface="+mn-ea"/>
                <a:cs typeface="+mn-cs"/>
              </a:rPr>
              <a:t>Stress that, if workers see the sign, THEY SHOULD NOT ENTER THE AREA.  </a:t>
            </a:r>
          </a:p>
          <a:p>
            <a:pPr marL="228600" indent="-228600" defTabSz="966612">
              <a:buFont typeface="+mj-lt"/>
              <a:buAutoNum type="arabicPeriod"/>
              <a:defRPr/>
            </a:pPr>
            <a:r>
              <a:rPr lang="en-US" sz="1200" kern="1200" dirty="0" smtClean="0">
                <a:solidFill>
                  <a:schemeClr val="tx1"/>
                </a:solidFill>
                <a:effectLst/>
                <a:latin typeface="+mn-lt"/>
                <a:ea typeface="+mn-ea"/>
                <a:cs typeface="+mn-cs"/>
              </a:rPr>
              <a:t>Workers should heed the oral warning as</a:t>
            </a:r>
            <a:r>
              <a:rPr lang="en-US" sz="1200" kern="1200" baseline="0" dirty="0" smtClean="0">
                <a:solidFill>
                  <a:schemeClr val="tx1"/>
                </a:solidFill>
                <a:effectLst/>
                <a:latin typeface="+mn-lt"/>
                <a:ea typeface="+mn-ea"/>
                <a:cs typeface="+mn-cs"/>
              </a:rPr>
              <a:t> well.</a:t>
            </a:r>
          </a:p>
          <a:p>
            <a:pPr marL="228600" indent="-228600" defTabSz="966612">
              <a:buFont typeface="+mj-lt"/>
              <a:buAutoNum type="arabicPeriod"/>
              <a:defRPr/>
            </a:pPr>
            <a:r>
              <a:rPr lang="en-US" sz="1200" kern="1200" baseline="0" dirty="0" smtClean="0">
                <a:solidFill>
                  <a:schemeClr val="tx1"/>
                </a:solidFill>
                <a:effectLst/>
                <a:latin typeface="+mn-lt"/>
                <a:ea typeface="+mn-ea"/>
                <a:cs typeface="+mn-cs"/>
              </a:rPr>
              <a:t>Inform </a:t>
            </a:r>
            <a:r>
              <a:rPr lang="en-US" sz="1200" kern="1200" dirty="0" smtClean="0">
                <a:solidFill>
                  <a:schemeClr val="tx1"/>
                </a:solidFill>
                <a:effectLst/>
                <a:latin typeface="+mn-lt"/>
                <a:ea typeface="+mn-ea"/>
                <a:cs typeface="+mn-cs"/>
              </a:rPr>
              <a:t>workers that they can refer to the application information in case they aren’t sure about an area.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sz="1200" dirty="0" smtClean="0"/>
              <a:t>Posting requirements are dependent on the</a:t>
            </a:r>
            <a:r>
              <a:rPr lang="en-US" sz="1200" baseline="0" dirty="0" smtClean="0"/>
              <a:t> label instructions and the length of the REI</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Ensure handlers know not to remove signs before the required time. Remind them that others may be exposed if they take the sign down too soon, and that workers are prohibited from entry (except for early entry) while signs are posted. </a:t>
            </a: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17829765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latin typeface="+mn-lt"/>
              </a:rPr>
              <a:t>Information required to be covered: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Remind workers that drift can result in contact that can make them ill, or contaminate their clothes that they wear home.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If workers feel drift contacting them they should leave the area immediately and wash up as soon as is practical.</a:t>
            </a:r>
          </a:p>
          <a:p>
            <a:pPr marL="241653" indent="-241653" defTabSz="966612">
              <a:buFont typeface="+mj-lt"/>
              <a:buAutoNum type="arabicPeriod"/>
            </a:pPr>
            <a:r>
              <a:rPr lang="en-US" dirty="0" smtClean="0">
                <a:latin typeface="+mn-lt"/>
              </a:rPr>
              <a:t>Agricultural employers must make sure that no workers or other</a:t>
            </a:r>
            <a:r>
              <a:rPr lang="en-US" baseline="0" dirty="0" smtClean="0">
                <a:latin typeface="+mn-lt"/>
              </a:rPr>
              <a:t> people are ‘near’ the application equipment during applications.</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ea typeface="ＭＳ Ｐゴシック" pitchFamily="84" charset="-128"/>
              </a:rPr>
              <a:t>Application exclusion zones (AEZs) are areas around a pesticide application that should be free of all people other than trained and equipped handlers during pesticide applications. (A handler</a:t>
            </a:r>
            <a:r>
              <a:rPr lang="en-US" sz="1200" baseline="0" dirty="0" smtClean="0">
                <a:latin typeface="+mn-lt"/>
                <a:ea typeface="ＭＳ Ｐゴシック" pitchFamily="84" charset="-128"/>
              </a:rPr>
              <a:t> may determine, for example, that wind direction is such that the person within the AEZ will not be contacted.)</a:t>
            </a:r>
            <a:r>
              <a:rPr lang="en-US" sz="1200" dirty="0" smtClean="0">
                <a:latin typeface="+mn-lt"/>
                <a:ea typeface="ＭＳ Ｐゴシック" pitchFamily="84" charset="-128"/>
              </a:rPr>
              <a:t> Application exclusion zones minimize the potential for workers and other people being contacted by the application, either directly or through drift. </a:t>
            </a:r>
          </a:p>
          <a:p>
            <a:pPr marL="241653" indent="-241653" defTabSz="966612">
              <a:buFont typeface="+mj-lt"/>
              <a:buAutoNum type="arabicPeriod"/>
            </a:pPr>
            <a:endParaRPr lang="en-US"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latin typeface="+mn-lt"/>
              </a:rPr>
              <a:t>Notes for trainers of workers</a:t>
            </a:r>
            <a:r>
              <a:rPr lang="en-US" altLang="es-MX" sz="1200" b="1" baseline="0" noProof="0" dirty="0" smtClean="0">
                <a:latin typeface="+mn-lt"/>
              </a:rPr>
              <a:t> and pesticide h</a:t>
            </a:r>
            <a:r>
              <a:rPr lang="en-US" altLang="es-MX" sz="1200" b="1" noProof="0" dirty="0" smtClean="0">
                <a:latin typeface="+mn-lt"/>
              </a:rPr>
              <a:t>andlers:</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Emphasize that this protection is intended to help protect workers and handlers from spray drift and contact with pesticides.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ea typeface="ＭＳ Ｐゴシック" pitchFamily="84" charset="-128"/>
              </a:rPr>
              <a:t>Nearly a</a:t>
            </a:r>
            <a:r>
              <a:rPr lang="en-US" sz="1200" dirty="0" smtClean="0">
                <a:latin typeface="+mn-lt"/>
              </a:rPr>
              <a:t>ll outdoor applications have an “application exclusion zone” or AEZ of 25 – 100 feet. The size of the zone depends on the type of application equipment used. </a:t>
            </a:r>
            <a:endParaRPr lang="en-US" dirty="0">
              <a:latin typeface="+mn-lt"/>
            </a:endParaRPr>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smtClean="0">
                <a:solidFill>
                  <a:prstClr val="black"/>
                </a:solidFill>
              </a:rPr>
              <a:pPr>
                <a:defRPr/>
              </a:pPr>
              <a:t>96</a:t>
            </a:fld>
            <a:endParaRPr lang="en-US" altLang="en-US" dirty="0">
              <a:solidFill>
                <a:prstClr val="black"/>
              </a:solidFill>
            </a:endParaRPr>
          </a:p>
        </p:txBody>
      </p:sp>
    </p:spTree>
    <p:extLst>
      <p:ext uri="{BB962C8B-B14F-4D97-AF65-F5344CB8AC3E}">
        <p14:creationId xmlns:p14="http://schemas.microsoft.com/office/powerpoint/2010/main" val="34061870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defTabSz="966612">
              <a:buFont typeface="+mj-lt"/>
              <a:buAutoNum type="arabicPeriod"/>
            </a:pPr>
            <a:r>
              <a:rPr lang="en-US" dirty="0" smtClean="0"/>
              <a:t>During an application, an agricultural employer must keep workers and other people</a:t>
            </a:r>
            <a:r>
              <a:rPr lang="en-US" baseline="0" dirty="0" smtClean="0"/>
              <a:t> (anyone other than equipped and trained handlers)</a:t>
            </a:r>
            <a:r>
              <a:rPr lang="en-US" dirty="0" smtClean="0"/>
              <a:t> out of the treated area or AEZ that is within the boundary of the establishment owner’s property.</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baseline="0" dirty="0" smtClean="0"/>
              <a:t>For </a:t>
            </a:r>
            <a:r>
              <a:rPr lang="en-US" dirty="0" smtClean="0"/>
              <a:t>aerial, air blast, spray, fumigant, smoke, mist, or fog pesticide applications and for applications with droplet sizes that are fine or smaller in outdoor production (farm, forest, nurseries), everyone other than equipped and trained pesticide handlers must be kept</a:t>
            </a:r>
            <a:r>
              <a:rPr lang="en-US" baseline="0" dirty="0" smtClean="0"/>
              <a:t> at least </a:t>
            </a:r>
            <a:r>
              <a:rPr lang="en-US" dirty="0" smtClean="0"/>
              <a:t>100 feet away from the pesticide application equipment. For other types of applications</a:t>
            </a:r>
            <a:r>
              <a:rPr lang="en-US" baseline="0" dirty="0" smtClean="0"/>
              <a:t> with spray droplet sizes that are medium or larger in outdoor production, the distance is 25 feet.</a:t>
            </a:r>
            <a:endParaRPr lang="en-US" dirty="0" smtClean="0"/>
          </a:p>
          <a:p>
            <a:pPr marL="241653" indent="-241653">
              <a:buFont typeface="+mj-lt"/>
              <a:buAutoNum type="arabicPeriod"/>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Explain that t</a:t>
            </a:r>
            <a:r>
              <a:rPr lang="en-US" sz="1200" dirty="0" smtClean="0"/>
              <a:t>his requirement only applies within the boundaries of the establishment because the agricultural employer cannot be expected to control persons off the establishment.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97</a:t>
            </a:fld>
            <a:endParaRPr lang="en-US" altLang="en-US" dirty="0">
              <a:solidFill>
                <a:srgbClr val="000000"/>
              </a:solidFill>
            </a:endParaRPr>
          </a:p>
        </p:txBody>
      </p:sp>
    </p:spTree>
    <p:extLst>
      <p:ext uri="{BB962C8B-B14F-4D97-AF65-F5344CB8AC3E}">
        <p14:creationId xmlns:p14="http://schemas.microsoft.com/office/powerpoint/2010/main" val="16336883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a:buFont typeface="+mj-lt"/>
              <a:buAutoNum type="arabicPeriod"/>
            </a:pPr>
            <a:r>
              <a:rPr lang="en-US" sz="1200" dirty="0" smtClean="0"/>
              <a:t>A handler must immediately suspend the application if a worker or other person (other than handler) is in AEZ.</a:t>
            </a:r>
          </a:p>
          <a:p>
            <a:pPr marL="724959" lvl="1" indent="-241653">
              <a:buFont typeface="Arial" panose="020B0604020202020204" pitchFamily="34" charset="0"/>
              <a:buChar char="•"/>
            </a:pPr>
            <a:r>
              <a:rPr lang="en-US" sz="1200" dirty="0" smtClean="0"/>
              <a:t>Can continue with application when people move or after an assessment of the situation guarantee no drift to people off the establishment</a:t>
            </a:r>
          </a:p>
          <a:p>
            <a:pPr marL="724959" lvl="1" indent="-241653">
              <a:buFont typeface="Arial" panose="020B0604020202020204" pitchFamily="34" charset="0"/>
              <a:buChar char="•"/>
            </a:pPr>
            <a:r>
              <a:rPr lang="en-US" sz="1200" dirty="0" smtClean="0"/>
              <a:t>Not limited to boundaries of agricultural establishment</a:t>
            </a:r>
          </a:p>
          <a:p>
            <a:pPr marL="724959" lvl="1" indent="-241653">
              <a:buFont typeface="Arial" panose="020B0604020202020204" pitchFamily="34" charset="0"/>
              <a:buChar char="•"/>
            </a:pPr>
            <a:r>
              <a:rPr lang="en-US" sz="1200" dirty="0" smtClean="0"/>
              <a:t>One of the three requirements with a delayed compliance date (January, 2018) to allow for handlers to be trained on new content</a:t>
            </a:r>
          </a:p>
          <a:p>
            <a:pPr marL="241653" indent="-241653" defTabSz="966612">
              <a:buFont typeface="+mj-lt"/>
              <a:buAutoNum type="arabicPeriod"/>
            </a:pPr>
            <a:r>
              <a:rPr lang="en-US" sz="1200" dirty="0"/>
              <a:t>Explain that the “suspend application” provision does apply beyond the boundaries of the establishment because the handler (applicator) and handler employer do have control over the pesticide application and are subject to a WPS requirement to apply the pesticide in a way that will not contact workers or other persons on or off the establishment.</a:t>
            </a:r>
            <a:endParaRPr lang="en-US" sz="1200" dirty="0" smtClean="0"/>
          </a:p>
          <a:p>
            <a:pPr marL="724959" lvl="1" indent="-241653">
              <a:buFont typeface="Arial" panose="020B0604020202020204" pitchFamily="34" charset="0"/>
              <a:buChar char="•"/>
            </a:pPr>
            <a:endParaRPr lang="en-US" sz="1200" dirty="0" smtClean="0"/>
          </a:p>
          <a:p>
            <a:pPr marL="241653" indent="-241653">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8715505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defTabSz="966612">
              <a:buFont typeface="+mj-lt"/>
              <a:buAutoNum type="arabicPeriod"/>
            </a:pPr>
            <a:r>
              <a:rPr lang="en-US" dirty="0" smtClean="0"/>
              <a:t>Ensure that no pesticide contacts any workers and other persons directly or through drift.</a:t>
            </a:r>
          </a:p>
          <a:p>
            <a:pPr marL="241653" indent="-241653">
              <a:buFont typeface="+mj-lt"/>
              <a:buAutoNum type="arabicPeriod"/>
            </a:pPr>
            <a:r>
              <a:rPr lang="en-US" dirty="0" smtClean="0"/>
              <a:t>During a pesticide application in an enclosed space production, agricultural employers must not allow worker entry to an enclosed space structure until the air concentration level specified on the label is met or, if no air concentration level is specified, until after proper ventilation criteria is met for certain types of applications.</a:t>
            </a:r>
          </a:p>
          <a:p>
            <a:pPr marL="241653" indent="-241653">
              <a:buFont typeface="+mj-lt"/>
              <a:buAutoNum type="arabicPeriod"/>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Emphasize that pesticide use in an enclosed space can concentrate pesticides, and that they should be very alert to signs or oral warnings.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Page 40, Table 1. Entry Restrictions During Enclosed Space Production Pesticide Applications in the How to Comply</a:t>
            </a:r>
            <a:r>
              <a:rPr lang="en-US" baseline="0" dirty="0" smtClean="0"/>
              <a:t> With the 2015 Revised Worker Protection Standard for Agricultural Pesticides</a:t>
            </a:r>
            <a:r>
              <a:rPr lang="en-US" dirty="0" smtClean="0"/>
              <a:t> manual, identifies the entry restrictions when applying pesticides for enclosed space production to ensure workers and other persons are not exposed to the pesticide(s) being applied. The restrictions depend on the types of pesticides or application methods used.</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For example, if the pesticide is applied as a smoke, mist, or fog, the agricultural employer must keep workers and other people out of the entire enclosed space until air concentration levels or ventilation requirements are met. Then the agricultural employer must keep workers out of the entire enclosed space during the REI.</a:t>
            </a:r>
          </a:p>
          <a:p>
            <a:pPr marL="685800" lvl="1" indent="-228600">
              <a:buFont typeface="Arial" panose="020B0604020202020204" pitchFamily="34" charset="0"/>
              <a:buChar char="•"/>
            </a:pPr>
            <a:r>
              <a:rPr lang="en-US" sz="1200" kern="1200" dirty="0" smtClean="0">
                <a:solidFill>
                  <a:schemeClr val="tx1"/>
                </a:solidFill>
                <a:effectLst/>
                <a:latin typeface="+mn-lt"/>
                <a:ea typeface="+mn-ea"/>
                <a:cs typeface="+mn-cs"/>
              </a:rPr>
              <a:t>As another example, consider a pesticide that is applied as a spray with droplet sizes medium or larger. In this situation, the agricultural employer must keep workers and other people out of the treated area plus 25 feet in all directions (but not outside the enclosed space) until the application is complete. Then the agricultural employer must keep workers out of the treated area during the REI.</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3963681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Tree>
    <p:extLst>
      <p:ext uri="{BB962C8B-B14F-4D97-AF65-F5344CB8AC3E}">
        <p14:creationId xmlns:p14="http://schemas.microsoft.com/office/powerpoint/2010/main" val="24157844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07115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3956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512851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0762488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181540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91564340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97728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26490830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880960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3692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193644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048422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396402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91828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05458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65290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16875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62860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59446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843893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246266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817310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33956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0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1.jpeg"/></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8.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7.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1.jpeg"/></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8.xml"/><Relationship Id="rId1" Type="http://schemas.openxmlformats.org/officeDocument/2006/relationships/slideLayout" Target="../slideLayouts/slideLayout4.xml"/><Relationship Id="rId5" Type="http://schemas.openxmlformats.org/officeDocument/2006/relationships/slide" Target="slide4.xml"/><Relationship Id="rId4" Type="http://schemas.openxmlformats.org/officeDocument/2006/relationships/image" Target="../media/image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2.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PERCsupport@ucdavis.edu" TargetMode="External"/><Relationship Id="rId4" Type="http://schemas.openxmlformats.org/officeDocument/2006/relationships/image" Target="cid:image001.png@01D2BDBA.2EB3608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82.xml"/><Relationship Id="rId3" Type="http://schemas.openxmlformats.org/officeDocument/2006/relationships/slide" Target="slide101.xml"/><Relationship Id="rId7" Type="http://schemas.openxmlformats.org/officeDocument/2006/relationships/slide" Target="slide23.xml"/><Relationship Id="rId12" Type="http://schemas.openxmlformats.org/officeDocument/2006/relationships/slide" Target="slide7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slide" Target="slide62.xml"/><Relationship Id="rId5" Type="http://schemas.openxmlformats.org/officeDocument/2006/relationships/slide" Target="slide132.xml"/><Relationship Id="rId15" Type="http://schemas.openxmlformats.org/officeDocument/2006/relationships/image" Target="../media/image1.jpeg"/><Relationship Id="rId10" Type="http://schemas.openxmlformats.org/officeDocument/2006/relationships/slide" Target="slide49.xml"/><Relationship Id="rId4" Type="http://schemas.openxmlformats.org/officeDocument/2006/relationships/slide" Target="slide119.xml"/><Relationship Id="rId9" Type="http://schemas.openxmlformats.org/officeDocument/2006/relationships/slide" Target="slide40.xml"/><Relationship Id="rId14" Type="http://schemas.openxmlformats.org/officeDocument/2006/relationships/slide" Target="slide16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slide" Target="slide4.xml"/><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National Worker Protection Standard: Training for Trainers</a:t>
            </a:r>
            <a:endParaRPr lang="en-US" dirty="0"/>
          </a:p>
        </p:txBody>
      </p:sp>
      <p:sp>
        <p:nvSpPr>
          <p:cNvPr id="6" name="Subtitle 5"/>
          <p:cNvSpPr>
            <a:spLocks noGrp="1"/>
          </p:cNvSpPr>
          <p:nvPr>
            <p:ph type="subTitle" idx="1"/>
          </p:nvPr>
        </p:nvSpPr>
        <p:spPr>
          <a:xfrm>
            <a:off x="1524000" y="3602038"/>
            <a:ext cx="9144000" cy="1655762"/>
          </a:xfrm>
        </p:spPr>
        <p:txBody>
          <a:bodyPr/>
          <a:lstStyle/>
          <a:p>
            <a:r>
              <a:rPr lang="en-US" dirty="0" smtClean="0"/>
              <a:t>of Agricultural Workers and Pesticide Handlers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5"/>
          <p:cNvSpPr txBox="1">
            <a:spLocks/>
          </p:cNvSpPr>
          <p:nvPr/>
        </p:nvSpPr>
        <p:spPr>
          <a:xfrm>
            <a:off x="6736702" y="5716454"/>
            <a:ext cx="5225143" cy="549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400" dirty="0" smtClean="0"/>
              <a:t>EPA </a:t>
            </a:r>
            <a:r>
              <a:rPr lang="en-US" sz="2400" dirty="0"/>
              <a:t>WPS TTT W/H </a:t>
            </a:r>
            <a:r>
              <a:rPr lang="en-US" sz="2400" dirty="0" smtClean="0"/>
              <a:t>00026</a:t>
            </a:r>
            <a:endParaRPr lang="en-US" sz="2400" dirty="0"/>
          </a:p>
        </p:txBody>
      </p:sp>
    </p:spTree>
    <p:extLst>
      <p:ext uri="{BB962C8B-B14F-4D97-AF65-F5344CB8AC3E}">
        <p14:creationId xmlns:p14="http://schemas.microsoft.com/office/powerpoint/2010/main" val="532214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for Using </a:t>
            </a:r>
            <a:r>
              <a:rPr lang="en-US" dirty="0"/>
              <a:t>P</a:t>
            </a:r>
            <a:r>
              <a:rPr lang="en-US" dirty="0" smtClean="0"/>
              <a:t>esticides</a:t>
            </a:r>
            <a:endParaRPr lang="en-US" dirty="0"/>
          </a:p>
        </p:txBody>
      </p:sp>
      <p:sp>
        <p:nvSpPr>
          <p:cNvPr id="3" name="Content Placeholder 2"/>
          <p:cNvSpPr>
            <a:spLocks noGrp="1"/>
          </p:cNvSpPr>
          <p:nvPr>
            <p:ph idx="1"/>
          </p:nvPr>
        </p:nvSpPr>
        <p:spPr/>
        <p:txBody>
          <a:bodyPr/>
          <a:lstStyle/>
          <a:p>
            <a:r>
              <a:rPr lang="en-US" dirty="0" smtClean="0"/>
              <a:t>Important tools that help growers manage weeds, insects, and crop diseases</a:t>
            </a:r>
          </a:p>
          <a:p>
            <a:r>
              <a:rPr lang="en-US" dirty="0" smtClean="0"/>
              <a:t>Enable growers to provide consumers with nutritious, abundant, and affordable supplies of food and fiber</a:t>
            </a:r>
          </a:p>
          <a:p>
            <a:r>
              <a:rPr lang="en-US" dirty="0" smtClean="0"/>
              <a:t>Modern pesticides combined with regular pest monitoring and other non-chemical pest management methods, allow agricultural establishments to produce more food and fiber on less land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339036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WPS Topics</a:t>
            </a:r>
            <a:endParaRPr lang="en-US" dirty="0"/>
          </a:p>
        </p:txBody>
      </p:sp>
      <p:sp>
        <p:nvSpPr>
          <p:cNvPr id="3" name="Content Placeholder 2"/>
          <p:cNvSpPr>
            <a:spLocks noGrp="1"/>
          </p:cNvSpPr>
          <p:nvPr>
            <p:ph idx="1"/>
          </p:nvPr>
        </p:nvSpPr>
        <p:spPr/>
        <p:txBody>
          <a:bodyPr/>
          <a:lstStyle/>
          <a:p>
            <a:r>
              <a:rPr lang="en-US" dirty="0" smtClean="0"/>
              <a:t>Employer responsibilities:</a:t>
            </a:r>
          </a:p>
          <a:p>
            <a:pPr lvl="1"/>
            <a:r>
              <a:rPr lang="en-US" sz="2800" dirty="0" smtClean="0"/>
              <a:t>Provide records or other information required by the WPS for inspection to an employee of EPA or any duly authorized representative of a federal, state or tribal agency responsible for pesticide enforcement  </a:t>
            </a:r>
          </a:p>
          <a:p>
            <a:pPr lvl="1"/>
            <a:r>
              <a:rPr lang="en-US" sz="2800" dirty="0"/>
              <a:t>Employers cannot punish workers for attempting to comply with </a:t>
            </a:r>
            <a:r>
              <a:rPr lang="en-US" sz="2800" dirty="0" smtClean="0"/>
              <a:t>WPS</a:t>
            </a:r>
          </a:p>
          <a:p>
            <a:r>
              <a:rPr lang="en-US" dirty="0" smtClean="0"/>
              <a:t>Workers and handlers:</a:t>
            </a:r>
          </a:p>
          <a:p>
            <a:pPr lvl="1"/>
            <a:r>
              <a:rPr lang="en-US" sz="2800" dirty="0" smtClean="0"/>
              <a:t>Report suspected use violations</a:t>
            </a:r>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53135369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Section 9: Pesticide Label Information</a:t>
            </a:r>
          </a:p>
        </p:txBody>
      </p:sp>
      <p:sp>
        <p:nvSpPr>
          <p:cNvPr id="3" name="Subtitle 2"/>
          <p:cNvSpPr>
            <a:spLocks noGrp="1"/>
          </p:cNvSpPr>
          <p:nvPr>
            <p:ph type="subTitle" idx="1"/>
          </p:nvPr>
        </p:nvSpPr>
        <p:spPr/>
        <p:txBody>
          <a:bodyPr/>
          <a:lstStyle/>
          <a:p>
            <a:r>
              <a:rPr lang="en-US" dirty="0"/>
              <a:t>Training Topics for </a:t>
            </a:r>
            <a:r>
              <a:rPr lang="en-US" dirty="0" smtClean="0"/>
              <a:t>Handlers only</a:t>
            </a:r>
            <a:endParaRPr lang="en-US" dirty="0"/>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364616983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Labels</a:t>
            </a:r>
          </a:p>
        </p:txBody>
      </p:sp>
      <p:sp>
        <p:nvSpPr>
          <p:cNvPr id="3" name="Content Placeholder 2"/>
          <p:cNvSpPr>
            <a:spLocks noGrp="1"/>
          </p:cNvSpPr>
          <p:nvPr>
            <p:ph idx="1"/>
          </p:nvPr>
        </p:nvSpPr>
        <p:spPr/>
        <p:txBody>
          <a:bodyPr/>
          <a:lstStyle/>
          <a:p>
            <a:r>
              <a:rPr lang="en-US" dirty="0"/>
              <a:t>Safety information</a:t>
            </a:r>
          </a:p>
          <a:p>
            <a:r>
              <a:rPr lang="en-US" dirty="0"/>
              <a:t>Legal use information</a:t>
            </a:r>
          </a:p>
        </p:txBody>
      </p:sp>
      <p:sp>
        <p:nvSpPr>
          <p:cNvPr id="7" name="TextBox 6"/>
          <p:cNvSpPr txBox="1"/>
          <p:nvPr/>
        </p:nvSpPr>
        <p:spPr>
          <a:xfrm>
            <a:off x="6875417" y="6497485"/>
            <a:ext cx="5316583"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Betsy Buffington, Iowa State University</a:t>
            </a:r>
            <a:endParaRPr lang="en-US"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4089" y="1313685"/>
            <a:ext cx="4499238" cy="5023539"/>
          </a:xfrm>
          <a:prstGeom prst="rect">
            <a:avLst/>
          </a:prstGeom>
        </p:spPr>
      </p:pic>
    </p:spTree>
    <p:extLst>
      <p:ext uri="{BB962C8B-B14F-4D97-AF65-F5344CB8AC3E}">
        <p14:creationId xmlns:p14="http://schemas.microsoft.com/office/powerpoint/2010/main" val="32414280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the Label BEFORE:</a:t>
            </a:r>
          </a:p>
        </p:txBody>
      </p:sp>
      <p:sp>
        <p:nvSpPr>
          <p:cNvPr id="6" name="Content Placeholder 5"/>
          <p:cNvSpPr>
            <a:spLocks noGrp="1"/>
          </p:cNvSpPr>
          <p:nvPr>
            <p:ph sz="half" idx="1"/>
          </p:nvPr>
        </p:nvSpPr>
        <p:spPr>
          <a:xfrm>
            <a:off x="838199" y="1825625"/>
            <a:ext cx="6037217" cy="4351338"/>
          </a:xfrm>
        </p:spPr>
        <p:txBody>
          <a:bodyPr/>
          <a:lstStyle/>
          <a:p>
            <a:r>
              <a:rPr lang="en-US" dirty="0"/>
              <a:t>Buying the pesticide</a:t>
            </a:r>
          </a:p>
          <a:p>
            <a:r>
              <a:rPr lang="en-US" dirty="0"/>
              <a:t>Mixing the pesticide</a:t>
            </a:r>
          </a:p>
          <a:p>
            <a:r>
              <a:rPr lang="en-US" dirty="0"/>
              <a:t>Applying the pesticide</a:t>
            </a:r>
          </a:p>
          <a:p>
            <a:r>
              <a:rPr lang="en-US" dirty="0"/>
              <a:t>Storing the pesticide</a:t>
            </a:r>
          </a:p>
          <a:p>
            <a:r>
              <a:rPr lang="en-US" dirty="0"/>
              <a:t>Disposing of the pesticide container</a:t>
            </a:r>
          </a:p>
        </p:txBody>
      </p:sp>
      <p:pic>
        <p:nvPicPr>
          <p:cNvPr id="7" name="Content Placeholder 6"/>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304632" y="1338624"/>
            <a:ext cx="2630985"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Image credit: UC Statewide IPM Program</a:t>
            </a:r>
          </a:p>
        </p:txBody>
      </p:sp>
    </p:spTree>
    <p:extLst>
      <p:ext uri="{BB962C8B-B14F-4D97-AF65-F5344CB8AC3E}">
        <p14:creationId xmlns:p14="http://schemas.microsoft.com/office/powerpoint/2010/main" val="38092536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the Pesticide Label</a:t>
            </a:r>
          </a:p>
        </p:txBody>
      </p:sp>
      <p:pic>
        <p:nvPicPr>
          <p:cNvPr id="8"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34877" y="1825625"/>
            <a:ext cx="6522246"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875417" y="6497485"/>
            <a:ext cx="5316583" cy="369332"/>
          </a:xfrm>
          <a:prstGeom prst="rect">
            <a:avLst/>
          </a:prstGeom>
          <a:noFill/>
        </p:spPr>
        <p:txBody>
          <a:bodyPr wrap="square" rtlCol="0">
            <a:spAutoFit/>
          </a:bodyPr>
          <a:lstStyle/>
          <a:p>
            <a:pPr algn="r"/>
            <a:r>
              <a:rPr lang="en-US" dirty="0">
                <a:solidFill>
                  <a:prstClr val="black"/>
                </a:solidFill>
              </a:rPr>
              <a:t>Image credit: UC Statewide IPM Program</a:t>
            </a:r>
          </a:p>
        </p:txBody>
      </p:sp>
    </p:spTree>
    <p:extLst>
      <p:ext uri="{BB962C8B-B14F-4D97-AF65-F5344CB8AC3E}">
        <p14:creationId xmlns:p14="http://schemas.microsoft.com/office/powerpoint/2010/main" val="36256608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Name</a:t>
            </a:r>
          </a:p>
        </p:txBody>
      </p:sp>
      <p:sp>
        <p:nvSpPr>
          <p:cNvPr id="6" name="Content Placeholder 5"/>
          <p:cNvSpPr>
            <a:spLocks noGrp="1"/>
          </p:cNvSpPr>
          <p:nvPr>
            <p:ph sz="half" idx="1"/>
          </p:nvPr>
        </p:nvSpPr>
        <p:spPr/>
        <p:txBody>
          <a:bodyPr/>
          <a:lstStyle/>
          <a:p>
            <a:r>
              <a:rPr lang="en-US" dirty="0"/>
              <a:t>Commercial name</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575126" y="2031753"/>
            <a:ext cx="4019550" cy="29718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p:nvPr/>
        </p:nvCxnSpPr>
        <p:spPr>
          <a:xfrm>
            <a:off x="4723103" y="2364470"/>
            <a:ext cx="1789889"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2121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Manufacturer</a:t>
            </a:r>
          </a:p>
        </p:txBody>
      </p:sp>
      <p:sp>
        <p:nvSpPr>
          <p:cNvPr id="6" name="Content Placeholder 5"/>
          <p:cNvSpPr>
            <a:spLocks noGrp="1"/>
          </p:cNvSpPr>
          <p:nvPr>
            <p:ph sz="half" idx="1"/>
          </p:nvPr>
        </p:nvSpPr>
        <p:spPr/>
        <p:txBody>
          <a:bodyPr/>
          <a:lstStyle/>
          <a:p>
            <a:r>
              <a:rPr lang="en-US" dirty="0"/>
              <a:t>Company that makes or distributes the pesticide</a:t>
            </a:r>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413076" y="2188885"/>
            <a:ext cx="5181600" cy="383094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Arrow Connector 11"/>
          <p:cNvCxnSpPr/>
          <p:nvPr/>
        </p:nvCxnSpPr>
        <p:spPr>
          <a:xfrm flipH="1">
            <a:off x="8929989" y="3093395"/>
            <a:ext cx="2159540"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6669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
          <p:cNvGrpSpPr>
            <a:grpSpLocks/>
          </p:cNvGrpSpPr>
          <p:nvPr/>
        </p:nvGrpSpPr>
        <p:grpSpPr bwMode="auto">
          <a:xfrm>
            <a:off x="3279776" y="1555751"/>
            <a:ext cx="2009775" cy="3749675"/>
            <a:chOff x="461963" y="1136650"/>
            <a:chExt cx="2678267" cy="4999455"/>
          </a:xfrm>
        </p:grpSpPr>
        <p:pic>
          <p:nvPicPr>
            <p:cNvPr id="65554" name="Picture 3" descr="W-PG-PLAN-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288" y="1524000"/>
              <a:ext cx="2292350" cy="172402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02" name="Text Box 5"/>
            <p:cNvSpPr txBox="1">
              <a:spLocks noChangeArrowheads="1"/>
            </p:cNvSpPr>
            <p:nvPr/>
          </p:nvSpPr>
          <p:spPr bwMode="auto">
            <a:xfrm>
              <a:off x="1191823" y="3261736"/>
              <a:ext cx="1434333" cy="33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WEEDS/PLANTS</a:t>
              </a:r>
            </a:p>
          </p:txBody>
        </p:sp>
        <p:sp>
          <p:nvSpPr>
            <p:cNvPr id="65556" name="Text Box 6"/>
            <p:cNvSpPr txBox="1">
              <a:spLocks noChangeArrowheads="1"/>
            </p:cNvSpPr>
            <p:nvPr/>
          </p:nvSpPr>
          <p:spPr bwMode="auto">
            <a:xfrm>
              <a:off x="461963" y="1136650"/>
              <a:ext cx="174817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HERBICIDES</a:t>
              </a:r>
              <a:endParaRPr lang="en-US" altLang="en-US" sz="1800" dirty="0">
                <a:solidFill>
                  <a:srgbClr val="FF6600"/>
                </a:solidFill>
                <a:latin typeface="Calibri" charset="0"/>
              </a:endParaRPr>
            </a:p>
          </p:txBody>
        </p:sp>
        <p:pic>
          <p:nvPicPr>
            <p:cNvPr id="65557" name="Picture 8" descr="D-WO-ELAG-FO"/>
            <p:cNvPicPr>
              <a:picLocks noChangeAspect="1" noChangeArrowheads="1"/>
            </p:cNvPicPr>
            <p:nvPr/>
          </p:nvPicPr>
          <p:blipFill>
            <a:blip r:embed="rId4" cstate="screen">
              <a:extLst>
                <a:ext uri="{28A0092B-C50C-407E-A947-70E740481C1C}">
                  <a14:useLocalDpi xmlns:a14="http://schemas.microsoft.com/office/drawing/2010/main"/>
                </a:ext>
              </a:extLst>
            </a:blip>
            <a:srcRect l="-2"/>
            <a:stretch>
              <a:fillRect/>
            </a:stretch>
          </p:blipFill>
          <p:spPr bwMode="auto">
            <a:xfrm>
              <a:off x="649288" y="4151313"/>
              <a:ext cx="2368550" cy="166052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05" name="Text Box 10"/>
            <p:cNvSpPr txBox="1">
              <a:spLocks noChangeArrowheads="1"/>
            </p:cNvSpPr>
            <p:nvPr/>
          </p:nvSpPr>
          <p:spPr bwMode="auto">
            <a:xfrm>
              <a:off x="870262" y="5797446"/>
              <a:ext cx="2269968" cy="33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FUNGI/PLANT PATHOGENS</a:t>
              </a:r>
            </a:p>
          </p:txBody>
        </p:sp>
        <p:sp>
          <p:nvSpPr>
            <p:cNvPr id="65559" name="Text Box 12"/>
            <p:cNvSpPr txBox="1">
              <a:spLocks noChangeArrowheads="1"/>
            </p:cNvSpPr>
            <p:nvPr/>
          </p:nvSpPr>
          <p:spPr bwMode="auto">
            <a:xfrm>
              <a:off x="461963" y="3729038"/>
              <a:ext cx="17994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FUNGICIDES</a:t>
              </a:r>
              <a:endParaRPr lang="en-US" altLang="en-US" sz="1800" dirty="0">
                <a:solidFill>
                  <a:srgbClr val="FF6600"/>
                </a:solidFill>
                <a:latin typeface="Calibri" charset="0"/>
              </a:endParaRPr>
            </a:p>
          </p:txBody>
        </p:sp>
      </p:grpSp>
      <p:grpSp>
        <p:nvGrpSpPr>
          <p:cNvPr id="65541" name="Group 2"/>
          <p:cNvGrpSpPr>
            <a:grpSpLocks/>
          </p:cNvGrpSpPr>
          <p:nvPr/>
        </p:nvGrpSpPr>
        <p:grpSpPr bwMode="auto">
          <a:xfrm>
            <a:off x="5100638" y="1563689"/>
            <a:ext cx="2311400" cy="3711575"/>
            <a:chOff x="3130550" y="1146175"/>
            <a:chExt cx="3081867" cy="4950243"/>
          </a:xfrm>
        </p:grpSpPr>
        <p:pic>
          <p:nvPicPr>
            <p:cNvPr id="65548" name="Picture 3" descr="I-HO-MPER-N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86138" y="1544638"/>
              <a:ext cx="2578100" cy="170338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5549" name="Text Box 7"/>
            <p:cNvSpPr txBox="1">
              <a:spLocks noChangeArrowheads="1"/>
            </p:cNvSpPr>
            <p:nvPr/>
          </p:nvSpPr>
          <p:spPr bwMode="auto">
            <a:xfrm>
              <a:off x="3157538" y="1146175"/>
              <a:ext cx="19481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INSECTICIDES</a:t>
              </a:r>
              <a:endParaRPr lang="en-US" altLang="en-US" sz="1800" dirty="0">
                <a:solidFill>
                  <a:srgbClr val="FF6600"/>
                </a:solidFill>
                <a:latin typeface="Calibri" charset="0"/>
              </a:endParaRPr>
            </a:p>
          </p:txBody>
        </p:sp>
        <p:sp>
          <p:nvSpPr>
            <p:cNvPr id="16397" name="Text Box 4"/>
            <p:cNvSpPr txBox="1">
              <a:spLocks noChangeArrowheads="1"/>
            </p:cNvSpPr>
            <p:nvPr/>
          </p:nvSpPr>
          <p:spPr bwMode="auto">
            <a:xfrm>
              <a:off x="3786717" y="3248651"/>
              <a:ext cx="1752600" cy="33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INSECTS</a:t>
              </a:r>
            </a:p>
          </p:txBody>
        </p:sp>
        <p:pic>
          <p:nvPicPr>
            <p:cNvPr id="65551" name="Picture 10" descr="I-AC-TTUR-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79800" y="4157663"/>
              <a:ext cx="2446338" cy="1649412"/>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399" name="Text Box 11"/>
            <p:cNvSpPr txBox="1">
              <a:spLocks noChangeArrowheads="1"/>
            </p:cNvSpPr>
            <p:nvPr/>
          </p:nvSpPr>
          <p:spPr bwMode="auto">
            <a:xfrm>
              <a:off x="4364566" y="5757650"/>
              <a:ext cx="713317" cy="33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MITES</a:t>
              </a:r>
            </a:p>
          </p:txBody>
        </p:sp>
        <p:sp>
          <p:nvSpPr>
            <p:cNvPr id="65553" name="Text Box 12"/>
            <p:cNvSpPr txBox="1">
              <a:spLocks noChangeArrowheads="1"/>
            </p:cNvSpPr>
            <p:nvPr/>
          </p:nvSpPr>
          <p:spPr bwMode="auto">
            <a:xfrm>
              <a:off x="3130550" y="3729039"/>
              <a:ext cx="3081867"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500" b="1" dirty="0">
                  <a:solidFill>
                    <a:srgbClr val="FF6600"/>
                  </a:solidFill>
                  <a:latin typeface="Calibri" charset="0"/>
                </a:rPr>
                <a:t>ACARICIDES</a:t>
              </a:r>
              <a:r>
                <a:rPr lang="en-US" altLang="en-US" sz="1500" dirty="0">
                  <a:solidFill>
                    <a:srgbClr val="FF6600"/>
                  </a:solidFill>
                  <a:latin typeface="Calibri" charset="0"/>
                </a:rPr>
                <a:t> or </a:t>
              </a:r>
              <a:r>
                <a:rPr lang="en-US" altLang="en-US" sz="1500" b="1" dirty="0">
                  <a:solidFill>
                    <a:srgbClr val="FF6600"/>
                  </a:solidFill>
                  <a:latin typeface="Calibri" charset="0"/>
                </a:rPr>
                <a:t>MITICIDES</a:t>
              </a:r>
              <a:endParaRPr lang="en-US" altLang="en-US" sz="1500" dirty="0">
                <a:solidFill>
                  <a:srgbClr val="FF6600"/>
                </a:solidFill>
                <a:latin typeface="Calibri" charset="0"/>
              </a:endParaRPr>
            </a:p>
          </p:txBody>
        </p:sp>
      </p:grpSp>
      <p:sp>
        <p:nvSpPr>
          <p:cNvPr id="16389" name="Text Box 4"/>
          <p:cNvSpPr txBox="1">
            <a:spLocks noChangeArrowheads="1"/>
          </p:cNvSpPr>
          <p:nvPr/>
        </p:nvSpPr>
        <p:spPr bwMode="auto">
          <a:xfrm>
            <a:off x="7575550" y="3136900"/>
            <a:ext cx="1714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RODENTS</a:t>
            </a:r>
          </a:p>
        </p:txBody>
      </p:sp>
      <p:pic>
        <p:nvPicPr>
          <p:cNvPr id="65543" name="Picture 7" descr="3510_2-13C cop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2038" y="1858964"/>
            <a:ext cx="1611312" cy="127793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5544" name="Picture 10" descr="I-SM-ARET-A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9663" y="3817938"/>
            <a:ext cx="1708150" cy="1204912"/>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 Box 11"/>
          <p:cNvSpPr txBox="1">
            <a:spLocks noChangeArrowheads="1"/>
          </p:cNvSpPr>
          <p:nvPr/>
        </p:nvSpPr>
        <p:spPr bwMode="auto">
          <a:xfrm>
            <a:off x="7575550" y="5062538"/>
            <a:ext cx="12080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SLUGS and SNAILS</a:t>
            </a:r>
          </a:p>
        </p:txBody>
      </p:sp>
      <p:sp>
        <p:nvSpPr>
          <p:cNvPr id="65546" name="Text Box 13"/>
          <p:cNvSpPr txBox="1">
            <a:spLocks noChangeArrowheads="1"/>
          </p:cNvSpPr>
          <p:nvPr/>
        </p:nvSpPr>
        <p:spPr bwMode="auto">
          <a:xfrm>
            <a:off x="7345364" y="3478213"/>
            <a:ext cx="1722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MOLLUSCICIDES</a:t>
            </a:r>
            <a:endParaRPr lang="en-US" altLang="en-US" sz="1800" dirty="0">
              <a:solidFill>
                <a:srgbClr val="FF6600"/>
              </a:solidFill>
              <a:latin typeface="Calibri" charset="0"/>
            </a:endParaRPr>
          </a:p>
        </p:txBody>
      </p:sp>
      <p:sp>
        <p:nvSpPr>
          <p:cNvPr id="65547" name="Text Box 16"/>
          <p:cNvSpPr txBox="1">
            <a:spLocks noChangeArrowheads="1"/>
          </p:cNvSpPr>
          <p:nvPr/>
        </p:nvSpPr>
        <p:spPr bwMode="auto">
          <a:xfrm>
            <a:off x="7258050" y="1563688"/>
            <a:ext cx="160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RODENTICIDES</a:t>
            </a:r>
            <a:endParaRPr lang="en-US" altLang="en-US" sz="1800" dirty="0">
              <a:solidFill>
                <a:srgbClr val="FF6600"/>
              </a:solidFill>
              <a:latin typeface="Calibri" charset="0"/>
            </a:endParaRPr>
          </a:p>
        </p:txBody>
      </p:sp>
      <p:sp>
        <p:nvSpPr>
          <p:cNvPr id="25" name="Title 1"/>
          <p:cNvSpPr>
            <a:spLocks noGrp="1"/>
          </p:cNvSpPr>
          <p:nvPr>
            <p:ph type="title"/>
          </p:nvPr>
        </p:nvSpPr>
        <p:spPr/>
        <p:txBody>
          <a:bodyPr/>
          <a:lstStyle/>
          <a:p>
            <a:r>
              <a:rPr lang="en-US" dirty="0"/>
              <a:t>Pesticide Type</a:t>
            </a:r>
          </a:p>
        </p:txBody>
      </p:sp>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7" name="Rectangle 2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3100389" y="6488668"/>
            <a:ext cx="9091612" cy="369332"/>
          </a:xfrm>
          <a:prstGeom prst="rect">
            <a:avLst/>
          </a:prstGeom>
          <a:noFill/>
        </p:spPr>
        <p:txBody>
          <a:bodyPr wrap="square" rtlCol="0">
            <a:spAutoFit/>
          </a:bodyPr>
          <a:lstStyle/>
          <a:p>
            <a:pPr algn="r"/>
            <a:r>
              <a:rPr lang="en-US" dirty="0">
                <a:solidFill>
                  <a:prstClr val="black"/>
                </a:solidFill>
              </a:rPr>
              <a:t>Image </a:t>
            </a:r>
            <a:r>
              <a:rPr lang="en-US" dirty="0" smtClean="0">
                <a:solidFill>
                  <a:prstClr val="black"/>
                </a:solidFill>
              </a:rPr>
              <a:t>credits: </a:t>
            </a:r>
            <a:r>
              <a:rPr lang="en-US" dirty="0">
                <a:solidFill>
                  <a:prstClr val="black"/>
                </a:solidFill>
              </a:rPr>
              <a:t>UC Statewide IPM </a:t>
            </a:r>
            <a:r>
              <a:rPr lang="en-US" dirty="0" smtClean="0">
                <a:solidFill>
                  <a:prstClr val="black"/>
                </a:solidFill>
              </a:rPr>
              <a:t>Program and UC Division of Agriculture and Natural Resources</a:t>
            </a:r>
            <a:endParaRPr lang="en-US" dirty="0">
              <a:solidFill>
                <a:prstClr val="black"/>
              </a:solidFill>
            </a:endParaRPr>
          </a:p>
        </p:txBody>
      </p:sp>
    </p:spTree>
    <p:extLst>
      <p:ext uri="{BB962C8B-B14F-4D97-AF65-F5344CB8AC3E}">
        <p14:creationId xmlns:p14="http://schemas.microsoft.com/office/powerpoint/2010/main" val="297212615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Ingredients</a:t>
            </a:r>
          </a:p>
        </p:txBody>
      </p:sp>
      <p:sp>
        <p:nvSpPr>
          <p:cNvPr id="6" name="Content Placeholder 5"/>
          <p:cNvSpPr>
            <a:spLocks noGrp="1"/>
          </p:cNvSpPr>
          <p:nvPr>
            <p:ph sz="half" idx="1"/>
          </p:nvPr>
        </p:nvSpPr>
        <p:spPr/>
        <p:txBody>
          <a:bodyPr/>
          <a:lstStyle/>
          <a:p>
            <a:r>
              <a:rPr lang="en-US" dirty="0"/>
              <a:t>Active ingredient(s)</a:t>
            </a:r>
          </a:p>
          <a:p>
            <a:r>
              <a:rPr lang="en-US" dirty="0"/>
              <a:t>Other ingredients</a:t>
            </a:r>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8200" y="3960459"/>
            <a:ext cx="5181600" cy="1683074"/>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01775" y="3937536"/>
            <a:ext cx="4140200" cy="1841500"/>
          </a:xfrm>
          <a:prstGeom prst="rect">
            <a:avLst/>
          </a:prstGeom>
        </p:spPr>
      </p:pic>
    </p:spTree>
    <p:extLst>
      <p:ext uri="{BB962C8B-B14F-4D97-AF65-F5344CB8AC3E}">
        <p14:creationId xmlns:p14="http://schemas.microsoft.com/office/powerpoint/2010/main" val="338901377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Formulations</a:t>
            </a:r>
          </a:p>
        </p:txBody>
      </p:sp>
      <p:graphicFrame>
        <p:nvGraphicFramePr>
          <p:cNvPr id="8" name="Content Placeholder 7"/>
          <p:cNvGraphicFramePr>
            <a:graphicFrameLocks noGrp="1"/>
          </p:cNvGraphicFramePr>
          <p:nvPr>
            <p:ph idx="1"/>
            <p:extLst/>
          </p:nvPr>
        </p:nvGraphicFramePr>
        <p:xfrm>
          <a:off x="642028" y="2281335"/>
          <a:ext cx="10953342" cy="3444240"/>
        </p:xfrm>
        <a:graphic>
          <a:graphicData uri="http://schemas.openxmlformats.org/drawingml/2006/table">
            <a:tbl>
              <a:tblPr firstRow="1" bandRow="1">
                <a:tableStyleId>{10A1B5D5-9B99-4C35-A422-299274C87663}</a:tableStyleId>
              </a:tblPr>
              <a:tblGrid>
                <a:gridCol w="3813240">
                  <a:extLst>
                    <a:ext uri="{9D8B030D-6E8A-4147-A177-3AD203B41FA5}">
                      <a16:colId xmlns="" xmlns:a16="http://schemas.microsoft.com/office/drawing/2014/main" val="20000"/>
                    </a:ext>
                  </a:extLst>
                </a:gridCol>
                <a:gridCol w="3581870">
                  <a:extLst>
                    <a:ext uri="{9D8B030D-6E8A-4147-A177-3AD203B41FA5}">
                      <a16:colId xmlns="" xmlns:a16="http://schemas.microsoft.com/office/drawing/2014/main" val="20001"/>
                    </a:ext>
                  </a:extLst>
                </a:gridCol>
                <a:gridCol w="3558232">
                  <a:extLst>
                    <a:ext uri="{9D8B030D-6E8A-4147-A177-3AD203B41FA5}">
                      <a16:colId xmlns="" xmlns:a16="http://schemas.microsoft.com/office/drawing/2014/main" val="20002"/>
                    </a:ext>
                  </a:extLst>
                </a:gridCol>
              </a:tblGrid>
              <a:tr h="370840">
                <a:tc>
                  <a:txBody>
                    <a:bodyPr/>
                    <a:lstStyle/>
                    <a:p>
                      <a:pPr algn="ctr"/>
                      <a:r>
                        <a:rPr lang="en-US" sz="2800" dirty="0"/>
                        <a:t>Liquid Formulations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Dry or Solid Formulations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Other Formulations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lang="en-US" sz="2800" dirty="0"/>
                        <a:t>Emulsifiable concentrate</a:t>
                      </a:r>
                      <a:r>
                        <a:rPr lang="en-US" sz="2800" baseline="0" dirty="0"/>
                        <a:t> (EC)</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Dust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Aerosol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pPr algn="ctr"/>
                      <a:r>
                        <a:rPr lang="en-US" sz="2800" dirty="0"/>
                        <a:t>Flowable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Dry Flowable (DF)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Fogger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pPr algn="ctr"/>
                      <a:r>
                        <a:rPr lang="en-US" sz="2800" dirty="0"/>
                        <a:t>Liquid baits and gels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Wettable powder</a:t>
                      </a:r>
                      <a:r>
                        <a:rPr lang="en-US" sz="2800" baseline="0" dirty="0"/>
                        <a:t> (WP)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Soil fumigant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pPr algn="ctr"/>
                      <a:r>
                        <a:rPr lang="en-US" sz="2800" dirty="0"/>
                        <a:t>Soluble</a:t>
                      </a:r>
                      <a:r>
                        <a:rPr lang="en-US" sz="2800" baseline="0" dirty="0"/>
                        <a:t> liquids (SL)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Pellets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Structural fumigant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56801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84308" cy="1325563"/>
          </a:xfrm>
        </p:spPr>
        <p:txBody>
          <a:bodyPr/>
          <a:lstStyle/>
          <a:p>
            <a:pPr lvl="0"/>
            <a:r>
              <a:rPr lang="en-US" dirty="0" smtClean="0"/>
              <a:t>Who is Responsible for Providing WPS Protections?</a:t>
            </a:r>
            <a:endParaRPr lang="en-US" dirty="0"/>
          </a:p>
        </p:txBody>
      </p:sp>
      <p:sp>
        <p:nvSpPr>
          <p:cNvPr id="3" name="Content Placeholder 2"/>
          <p:cNvSpPr>
            <a:spLocks noGrp="1"/>
          </p:cNvSpPr>
          <p:nvPr>
            <p:ph idx="1"/>
          </p:nvPr>
        </p:nvSpPr>
        <p:spPr/>
        <p:txBody>
          <a:bodyPr/>
          <a:lstStyle/>
          <a:p>
            <a:r>
              <a:rPr lang="en-US" dirty="0" smtClean="0"/>
              <a:t>Agricultural employers on crop-producing agricultural establishments </a:t>
            </a:r>
          </a:p>
          <a:p>
            <a:r>
              <a:rPr lang="en-US" dirty="0" smtClean="0"/>
              <a:t>Commercial pesticide handling establishment employers</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95757873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Registration Number</a:t>
            </a:r>
          </a:p>
        </p:txBody>
      </p:sp>
      <p:sp>
        <p:nvSpPr>
          <p:cNvPr id="6" name="Content Placeholder 5"/>
          <p:cNvSpPr>
            <a:spLocks noGrp="1"/>
          </p:cNvSpPr>
          <p:nvPr>
            <p:ph idx="1"/>
          </p:nvPr>
        </p:nvSpPr>
        <p:spPr/>
        <p:txBody>
          <a:bodyPr/>
          <a:lstStyle/>
          <a:p>
            <a:r>
              <a:rPr lang="en-US" dirty="0"/>
              <a:t>Unique number</a:t>
            </a:r>
          </a:p>
          <a:p>
            <a:r>
              <a:rPr lang="en-US" dirty="0"/>
              <a:t>Important for pesticide emergencies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1668203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Words </a:t>
            </a:r>
          </a:p>
        </p:txBody>
      </p:sp>
      <p:sp>
        <p:nvSpPr>
          <p:cNvPr id="4" name="Content Placeholder 3"/>
          <p:cNvSpPr>
            <a:spLocks noGrp="1"/>
          </p:cNvSpPr>
          <p:nvPr>
            <p:ph idx="1"/>
          </p:nvPr>
        </p:nvSpPr>
        <p:spPr/>
        <p:txBody>
          <a:bodyPr/>
          <a:lstStyle/>
          <a:p>
            <a:r>
              <a:rPr lang="en-US" dirty="0" smtClean="0"/>
              <a:t>Danger Poison</a:t>
            </a:r>
          </a:p>
          <a:p>
            <a:r>
              <a:rPr lang="en-US" dirty="0" smtClean="0"/>
              <a:t>Danger</a:t>
            </a:r>
          </a:p>
          <a:p>
            <a:r>
              <a:rPr lang="en-US" dirty="0" smtClean="0"/>
              <a:t>Warning</a:t>
            </a:r>
          </a:p>
          <a:p>
            <a:r>
              <a:rPr lang="en-US" dirty="0" smtClean="0"/>
              <a:t>Caution</a:t>
            </a: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2" name="Rectangle 21"/>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 name="Group 2"/>
          <p:cNvGrpSpPr/>
          <p:nvPr/>
        </p:nvGrpSpPr>
        <p:grpSpPr>
          <a:xfrm>
            <a:off x="6373147" y="1161096"/>
            <a:ext cx="5337175" cy="5257800"/>
            <a:chOff x="3351214" y="990600"/>
            <a:chExt cx="5337175" cy="5257800"/>
          </a:xfrm>
        </p:grpSpPr>
        <p:pic>
          <p:nvPicPr>
            <p:cNvPr id="35841" name="Picture 20" descr="Colored Toxicity Signal Word Back Dropsm.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1214" y="990600"/>
              <a:ext cx="533717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352800" y="2667000"/>
              <a:ext cx="16002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 Danger</a:t>
              </a:r>
            </a:p>
          </p:txBody>
        </p:sp>
        <p:sp>
          <p:nvSpPr>
            <p:cNvPr id="15" name="TextBox 14"/>
            <p:cNvSpPr txBox="1"/>
            <p:nvPr/>
          </p:nvSpPr>
          <p:spPr>
            <a:xfrm>
              <a:off x="3352800" y="40386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 Warning</a:t>
              </a:r>
            </a:p>
          </p:txBody>
        </p:sp>
        <p:sp>
          <p:nvSpPr>
            <p:cNvPr id="16" name="TextBox 15"/>
            <p:cNvSpPr txBox="1"/>
            <p:nvPr/>
          </p:nvSpPr>
          <p:spPr>
            <a:xfrm>
              <a:off x="3352800" y="54102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III. Caution</a:t>
              </a:r>
            </a:p>
          </p:txBody>
        </p:sp>
        <p:sp>
          <p:nvSpPr>
            <p:cNvPr id="17" name="TextBox 16"/>
            <p:cNvSpPr txBox="1"/>
            <p:nvPr/>
          </p:nvSpPr>
          <p:spPr>
            <a:xfrm>
              <a:off x="6096000" y="1371600"/>
              <a:ext cx="2590800" cy="400110"/>
            </a:xfrm>
            <a:prstGeom prst="rect">
              <a:avLst/>
            </a:prstGeom>
            <a:solidFill>
              <a:sysClr val="window" lastClr="FFFFFF"/>
            </a:solidFill>
          </p:spPr>
          <p:txBody>
            <a:bodyPr>
              <a:spAutoFit/>
            </a:bodyPr>
            <a:lstStyle/>
            <a:p>
              <a:pPr>
                <a:defRPr/>
              </a:pPr>
              <a:r>
                <a:rPr lang="en-US" sz="2000" kern="0" dirty="0">
                  <a:solidFill>
                    <a:sysClr val="windowText" lastClr="000000"/>
                  </a:solidFill>
                  <a:ea typeface="ＭＳ Ｐゴシック" charset="0"/>
                </a:rPr>
                <a:t>I. Peligro </a:t>
              </a:r>
              <a:r>
                <a:rPr lang="en-US" sz="2000" kern="0" dirty="0">
                  <a:solidFill>
                    <a:srgbClr val="FF0000"/>
                  </a:solidFill>
                  <a:ea typeface="ＭＳ Ｐゴシック" charset="0"/>
                </a:rPr>
                <a:t>Veneno</a:t>
              </a:r>
            </a:p>
          </p:txBody>
        </p:sp>
        <p:sp>
          <p:nvSpPr>
            <p:cNvPr id="18" name="TextBox 17"/>
            <p:cNvSpPr txBox="1"/>
            <p:nvPr/>
          </p:nvSpPr>
          <p:spPr>
            <a:xfrm>
              <a:off x="7162800" y="2667000"/>
              <a:ext cx="15240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 Peligro</a:t>
              </a:r>
            </a:p>
          </p:txBody>
        </p:sp>
        <p:sp>
          <p:nvSpPr>
            <p:cNvPr id="19" name="TextBox 18"/>
            <p:cNvSpPr txBox="1"/>
            <p:nvPr/>
          </p:nvSpPr>
          <p:spPr>
            <a:xfrm>
              <a:off x="7315200" y="4038600"/>
              <a:ext cx="1371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 Aviso</a:t>
              </a:r>
            </a:p>
          </p:txBody>
        </p:sp>
        <p:sp>
          <p:nvSpPr>
            <p:cNvPr id="20" name="TextBox 19"/>
            <p:cNvSpPr txBox="1"/>
            <p:nvPr/>
          </p:nvSpPr>
          <p:spPr>
            <a:xfrm>
              <a:off x="6477000" y="5410200"/>
              <a:ext cx="2209800" cy="400110"/>
            </a:xfrm>
            <a:prstGeom prst="rect">
              <a:avLst/>
            </a:prstGeom>
            <a:solidFill>
              <a:sysClr val="window" lastClr="FFFFFF"/>
            </a:solidFill>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dirty="0">
                  <a:solidFill>
                    <a:srgbClr val="000000"/>
                  </a:solidFill>
                  <a:latin typeface="Calibri" panose="020F0502020204030204" pitchFamily="34" charset="0"/>
                  <a:cs typeface="Calibri" panose="020F0502020204030204" pitchFamily="34" charset="0"/>
                </a:rPr>
                <a:t>III. Precauci</a:t>
              </a:r>
              <a:r>
                <a:rPr lang="es-ES" altLang="en-US" sz="2000" dirty="0">
                  <a:solidFill>
                    <a:srgbClr val="000000"/>
                  </a:solidFill>
                  <a:latin typeface="Calibri" panose="020F0502020204030204" pitchFamily="34" charset="0"/>
                  <a:cs typeface="Calibri" panose="020F0502020204030204" pitchFamily="34" charset="0"/>
                </a:rPr>
                <a:t>ó</a:t>
              </a:r>
              <a:r>
                <a:rPr lang="en-US" altLang="en-US" sz="2000" dirty="0">
                  <a:solidFill>
                    <a:srgbClr val="000000"/>
                  </a:solidFill>
                  <a:latin typeface="Calibri" panose="020F0502020204030204" pitchFamily="34" charset="0"/>
                  <a:cs typeface="Calibri" panose="020F0502020204030204" pitchFamily="34" charset="0"/>
                </a:rPr>
                <a:t>n</a:t>
              </a:r>
            </a:p>
          </p:txBody>
        </p:sp>
        <p:sp>
          <p:nvSpPr>
            <p:cNvPr id="13" name="TextBox 12"/>
            <p:cNvSpPr txBox="1"/>
            <p:nvPr/>
          </p:nvSpPr>
          <p:spPr>
            <a:xfrm>
              <a:off x="3352800" y="1371600"/>
              <a:ext cx="2514600" cy="400110"/>
            </a:xfrm>
            <a:prstGeom prst="rect">
              <a:avLst/>
            </a:prstGeom>
            <a:solidFill>
              <a:sysClr val="window" lastClr="FFFFFF"/>
            </a:solidFill>
          </p:spPr>
          <p:txBody>
            <a:bodyPr>
              <a:spAutoFit/>
            </a:bodyPr>
            <a:lstStyle/>
            <a:p>
              <a:pPr>
                <a:defRPr/>
              </a:pPr>
              <a:r>
                <a:rPr lang="en-US" sz="2000" kern="0" dirty="0">
                  <a:solidFill>
                    <a:sysClr val="windowText" lastClr="000000"/>
                  </a:solidFill>
                  <a:ea typeface="ＭＳ Ｐゴシック" charset="0"/>
                </a:rPr>
                <a:t>I. Danger </a:t>
              </a:r>
              <a:r>
                <a:rPr lang="en-US" sz="2000" kern="0" dirty="0">
                  <a:solidFill>
                    <a:srgbClr val="FF0000"/>
                  </a:solidFill>
                  <a:ea typeface="ＭＳ Ｐゴシック" charset="0"/>
                </a:rPr>
                <a:t>Poison</a:t>
              </a:r>
            </a:p>
          </p:txBody>
        </p:sp>
      </p:grpSp>
      <p:sp>
        <p:nvSpPr>
          <p:cNvPr id="23" name="TextBox 22"/>
          <p:cNvSpPr txBox="1"/>
          <p:nvPr/>
        </p:nvSpPr>
        <p:spPr>
          <a:xfrm>
            <a:off x="6875417" y="6475437"/>
            <a:ext cx="5316583" cy="369332"/>
          </a:xfrm>
          <a:prstGeom prst="rect">
            <a:avLst/>
          </a:prstGeom>
          <a:noFill/>
        </p:spPr>
        <p:txBody>
          <a:bodyPr wrap="square" rtlCol="0">
            <a:spAutoFit/>
          </a:bodyPr>
          <a:lstStyle/>
          <a:p>
            <a:pPr algn="r"/>
            <a:r>
              <a:rPr lang="en-US" dirty="0">
                <a:solidFill>
                  <a:prstClr val="black"/>
                </a:solidFill>
              </a:rPr>
              <a:t>Image credit: UC Statewide IPM Program</a:t>
            </a:r>
          </a:p>
        </p:txBody>
      </p:sp>
    </p:spTree>
    <p:extLst>
      <p:ext uri="{BB962C8B-B14F-4D97-AF65-F5344CB8AC3E}">
        <p14:creationId xmlns:p14="http://schemas.microsoft.com/office/powerpoint/2010/main" val="135351897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a:t>
            </a:r>
          </a:p>
        </p:txBody>
      </p:sp>
      <p:sp>
        <p:nvSpPr>
          <p:cNvPr id="6" name="Content Placeholder 5"/>
          <p:cNvSpPr>
            <a:spLocks noGrp="1"/>
          </p:cNvSpPr>
          <p:nvPr>
            <p:ph sz="half" idx="1"/>
          </p:nvPr>
        </p:nvSpPr>
        <p:spPr/>
        <p:txBody>
          <a:bodyPr/>
          <a:lstStyle/>
          <a:p>
            <a:r>
              <a:rPr lang="en-US" dirty="0"/>
              <a:t>First aid for each route of exposure:</a:t>
            </a:r>
          </a:p>
          <a:p>
            <a:pPr lvl="1"/>
            <a:r>
              <a:rPr lang="en-US" sz="2800" dirty="0"/>
              <a:t>Eyes</a:t>
            </a:r>
          </a:p>
          <a:p>
            <a:pPr lvl="1"/>
            <a:r>
              <a:rPr lang="en-US" sz="2800" dirty="0"/>
              <a:t>Nose</a:t>
            </a:r>
          </a:p>
          <a:p>
            <a:pPr lvl="1"/>
            <a:r>
              <a:rPr lang="en-US" sz="2800" dirty="0"/>
              <a:t>Mouth</a:t>
            </a:r>
          </a:p>
          <a:p>
            <a:pPr lvl="1"/>
            <a:r>
              <a:rPr lang="en-US" sz="2800" dirty="0"/>
              <a:t>Skin </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919912" y="2258219"/>
            <a:ext cx="3686175" cy="348615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197767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Protective Equipment (PPE)</a:t>
            </a:r>
          </a:p>
        </p:txBody>
      </p:sp>
      <p:sp>
        <p:nvSpPr>
          <p:cNvPr id="6" name="Content Placeholder 5"/>
          <p:cNvSpPr>
            <a:spLocks noGrp="1"/>
          </p:cNvSpPr>
          <p:nvPr>
            <p:ph sz="half" idx="1"/>
          </p:nvPr>
        </p:nvSpPr>
        <p:spPr/>
        <p:txBody>
          <a:bodyPr/>
          <a:lstStyle/>
          <a:p>
            <a:r>
              <a:rPr lang="en-US" dirty="0"/>
              <a:t>PPE could be different for each of these different tasks:</a:t>
            </a:r>
          </a:p>
          <a:p>
            <a:pPr lvl="1"/>
            <a:r>
              <a:rPr lang="en-US" sz="2800" dirty="0"/>
              <a:t>Mixing and loading</a:t>
            </a:r>
          </a:p>
          <a:p>
            <a:pPr lvl="1"/>
            <a:r>
              <a:rPr lang="en-US" sz="2800" dirty="0"/>
              <a:t>Applying</a:t>
            </a:r>
          </a:p>
          <a:p>
            <a:pPr lvl="1"/>
            <a:r>
              <a:rPr lang="en-US" sz="2800" dirty="0"/>
              <a:t>Early entry</a:t>
            </a:r>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36888"/>
            <a:ext cx="5181600" cy="3928811"/>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680912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Precautionary Statements</a:t>
            </a:r>
          </a:p>
        </p:txBody>
      </p:sp>
      <p:sp>
        <p:nvSpPr>
          <p:cNvPr id="6" name="Content Placeholder 5"/>
          <p:cNvSpPr>
            <a:spLocks noGrp="1"/>
          </p:cNvSpPr>
          <p:nvPr>
            <p:ph sz="half" idx="1"/>
          </p:nvPr>
        </p:nvSpPr>
        <p:spPr/>
        <p:txBody>
          <a:bodyPr/>
          <a:lstStyle/>
          <a:p>
            <a:r>
              <a:rPr lang="en-US" dirty="0"/>
              <a:t>How to protect people and the environment</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415212" y="2920206"/>
            <a:ext cx="2695575" cy="216217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633955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Hazard Statements</a:t>
            </a:r>
          </a:p>
        </p:txBody>
      </p:sp>
      <p:sp>
        <p:nvSpPr>
          <p:cNvPr id="6" name="Content Placeholder 5"/>
          <p:cNvSpPr>
            <a:spLocks noGrp="1"/>
          </p:cNvSpPr>
          <p:nvPr>
            <p:ph sz="half" idx="1"/>
          </p:nvPr>
        </p:nvSpPr>
        <p:spPr/>
        <p:txBody>
          <a:bodyPr/>
          <a:lstStyle/>
          <a:p>
            <a:r>
              <a:rPr lang="en-US" dirty="0"/>
              <a:t>Some pesticides are harmful to:</a:t>
            </a:r>
          </a:p>
          <a:p>
            <a:pPr lvl="1"/>
            <a:r>
              <a:rPr lang="en-US" sz="2800" dirty="0"/>
              <a:t>Birds</a:t>
            </a:r>
          </a:p>
          <a:p>
            <a:pPr lvl="1"/>
            <a:r>
              <a:rPr lang="en-US" sz="2800" dirty="0"/>
              <a:t>Fish</a:t>
            </a:r>
          </a:p>
          <a:p>
            <a:pPr lvl="1"/>
            <a:r>
              <a:rPr lang="en-US" sz="2800" dirty="0"/>
              <a:t>Beneficial insects</a:t>
            </a:r>
          </a:p>
          <a:p>
            <a:pPr lvl="1"/>
            <a:r>
              <a:rPr lang="en-US" sz="2800" dirty="0"/>
              <a:t>Water resources</a:t>
            </a:r>
          </a:p>
          <a:p>
            <a:pPr lvl="1"/>
            <a:endParaRPr lang="en-US" dirty="0"/>
          </a:p>
          <a:p>
            <a:pPr lvl="1"/>
            <a:endParaRPr lang="en-US" dirty="0"/>
          </a:p>
          <a:p>
            <a:pPr lvl="1"/>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267450" y="2782094"/>
            <a:ext cx="4991100" cy="24384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2254853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Restricted-Entry </a:t>
            </a:r>
            <a:r>
              <a:rPr lang="en-US" dirty="0"/>
              <a:t>Interval (REI)</a:t>
            </a:r>
          </a:p>
        </p:txBody>
      </p:sp>
      <p:sp>
        <p:nvSpPr>
          <p:cNvPr id="6" name="Content Placeholder 5"/>
          <p:cNvSpPr>
            <a:spLocks noGrp="1"/>
          </p:cNvSpPr>
          <p:nvPr>
            <p:ph idx="1"/>
          </p:nvPr>
        </p:nvSpPr>
        <p:spPr/>
        <p:txBody>
          <a:bodyPr/>
          <a:lstStyle/>
          <a:p>
            <a:r>
              <a:rPr lang="en-US" dirty="0"/>
              <a:t>Period of time between the end of the application and when re-entry into the field is permitted</a:t>
            </a:r>
          </a:p>
          <a:p>
            <a:r>
              <a:rPr lang="en-US" dirty="0"/>
              <a:t>To enter during the REI, you must:</a:t>
            </a:r>
          </a:p>
          <a:p>
            <a:pPr lvl="1"/>
            <a:r>
              <a:rPr lang="en-US" sz="2800" dirty="0"/>
              <a:t>Wear label-required PPE</a:t>
            </a:r>
          </a:p>
          <a:p>
            <a:pPr lvl="1"/>
            <a:r>
              <a:rPr lang="en-US" sz="2800" dirty="0"/>
              <a:t>Receive </a:t>
            </a:r>
            <a:r>
              <a:rPr lang="en-US" sz="2800" dirty="0" smtClean="0"/>
              <a:t>training and information</a:t>
            </a:r>
            <a:br>
              <a:rPr lang="en-US" sz="2800" dirty="0" smtClean="0"/>
            </a:br>
            <a:r>
              <a:rPr lang="en-US" sz="2800" dirty="0" smtClean="0"/>
              <a:t>specific to the early entry</a:t>
            </a:r>
            <a:endParaRPr lang="en-US" sz="2800" dirty="0"/>
          </a:p>
          <a:p>
            <a:pPr lvl="1"/>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5794" y="3255963"/>
            <a:ext cx="4597400" cy="2921000"/>
          </a:xfrm>
          <a:prstGeom prst="rect">
            <a:avLst/>
          </a:prstGeom>
        </p:spPr>
      </p:pic>
    </p:spTree>
    <p:extLst>
      <p:ext uri="{BB962C8B-B14F-4D97-AF65-F5344CB8AC3E}">
        <p14:creationId xmlns:p14="http://schemas.microsoft.com/office/powerpoint/2010/main" val="796556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Directions for Use</a:t>
            </a:r>
          </a:p>
        </p:txBody>
      </p:sp>
      <p:sp>
        <p:nvSpPr>
          <p:cNvPr id="6" name="Content Placeholder 5"/>
          <p:cNvSpPr>
            <a:spLocks noGrp="1"/>
          </p:cNvSpPr>
          <p:nvPr>
            <p:ph sz="half" idx="1"/>
          </p:nvPr>
        </p:nvSpPr>
        <p:spPr>
          <a:xfrm>
            <a:off x="838200" y="1825625"/>
            <a:ext cx="3831077" cy="4351338"/>
          </a:xfrm>
        </p:spPr>
        <p:txBody>
          <a:bodyPr/>
          <a:lstStyle/>
          <a:p>
            <a:r>
              <a:rPr lang="en-US" dirty="0"/>
              <a:t>Sites allowed</a:t>
            </a:r>
          </a:p>
          <a:p>
            <a:r>
              <a:rPr lang="en-US" dirty="0"/>
              <a:t>Pests controlled</a:t>
            </a:r>
          </a:p>
          <a:p>
            <a:r>
              <a:rPr lang="en-US" dirty="0"/>
              <a:t>Application rates</a:t>
            </a:r>
          </a:p>
          <a:p>
            <a:r>
              <a:rPr lang="en-US" dirty="0"/>
              <a:t>Mixing instructions</a:t>
            </a:r>
          </a:p>
          <a:p>
            <a:r>
              <a:rPr lang="en-US" dirty="0"/>
              <a:t>Application restrictions</a:t>
            </a:r>
          </a:p>
          <a:p>
            <a:endParaRPr lang="en-US" dirty="0"/>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840349" y="1027906"/>
            <a:ext cx="3984287" cy="1995607"/>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56683" y="3163768"/>
            <a:ext cx="3267953" cy="3183727"/>
          </a:xfrm>
          <a:prstGeom prst="rect">
            <a:avLst/>
          </a:prstGeom>
        </p:spPr>
      </p:pic>
    </p:spTree>
    <p:extLst>
      <p:ext uri="{BB962C8B-B14F-4D97-AF65-F5344CB8AC3E}">
        <p14:creationId xmlns:p14="http://schemas.microsoft.com/office/powerpoint/2010/main" val="411804730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and Disposal Instructions</a:t>
            </a:r>
          </a:p>
        </p:txBody>
      </p:sp>
      <p:sp>
        <p:nvSpPr>
          <p:cNvPr id="6" name="Content Placeholder 5"/>
          <p:cNvSpPr>
            <a:spLocks noGrp="1"/>
          </p:cNvSpPr>
          <p:nvPr>
            <p:ph sz="half" idx="1"/>
          </p:nvPr>
        </p:nvSpPr>
        <p:spPr/>
        <p:txBody>
          <a:bodyPr/>
          <a:lstStyle/>
          <a:p>
            <a:r>
              <a:rPr lang="en-US" dirty="0"/>
              <a:t>Storage temperature range</a:t>
            </a:r>
          </a:p>
          <a:p>
            <a:r>
              <a:rPr lang="en-US" dirty="0"/>
              <a:t>Specific storage or disposal instructions</a:t>
            </a:r>
          </a:p>
        </p:txBody>
      </p:sp>
      <p:pic>
        <p:nvPicPr>
          <p:cNvPr id="10" name="Content Placeholder 9"/>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96765"/>
            <a:ext cx="5181600" cy="400905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5"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5706840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Section 10: Protecting People and the Environment When Using Pesticides</a:t>
            </a:r>
          </a:p>
        </p:txBody>
      </p:sp>
      <p:sp>
        <p:nvSpPr>
          <p:cNvPr id="3" name="Subtitle 2"/>
          <p:cNvSpPr>
            <a:spLocks noGrp="1"/>
          </p:cNvSpPr>
          <p:nvPr>
            <p:ph type="subTitle" idx="1"/>
          </p:nvPr>
        </p:nvSpPr>
        <p:spPr>
          <a:xfrm>
            <a:off x="1524000" y="3602038"/>
            <a:ext cx="9144000" cy="993408"/>
          </a:xfrm>
        </p:spPr>
        <p:txBody>
          <a:bodyPr/>
          <a:lstStyle/>
          <a:p>
            <a:r>
              <a:rPr lang="en-US" dirty="0"/>
              <a:t>Training Topics for </a:t>
            </a:r>
            <a:r>
              <a:rPr lang="en-US" dirty="0" smtClean="0"/>
              <a:t>Handlers only</a:t>
            </a:r>
            <a:endParaRPr lang="en-US"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1618436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a:t>
            </a:r>
            <a:r>
              <a:rPr lang="en-US" dirty="0" smtClean="0"/>
              <a:t>Protected?</a:t>
            </a:r>
            <a:endParaRPr lang="en-US" dirty="0"/>
          </a:p>
        </p:txBody>
      </p:sp>
      <p:sp>
        <p:nvSpPr>
          <p:cNvPr id="3" name="Content Placeholder 2"/>
          <p:cNvSpPr>
            <a:spLocks noGrp="1"/>
          </p:cNvSpPr>
          <p:nvPr>
            <p:ph idx="1"/>
          </p:nvPr>
        </p:nvSpPr>
        <p:spPr/>
        <p:txBody>
          <a:bodyPr/>
          <a:lstStyle/>
          <a:p>
            <a:r>
              <a:rPr lang="en-US" dirty="0" smtClean="0"/>
              <a:t>Workers – people employed to perform tasks related to production of agricultural plants</a:t>
            </a:r>
          </a:p>
          <a:p>
            <a:r>
              <a:rPr lang="en-US" dirty="0" smtClean="0"/>
              <a:t>Pesticide handlers – people employed to mix, load or apply pesticides for use on agricultural establishments in the production of agricultural plants</a:t>
            </a:r>
          </a:p>
          <a:p>
            <a:r>
              <a:rPr lang="en-US" dirty="0" smtClean="0"/>
              <a:t>Other persons during pesticide applications</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074033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Handlers </a:t>
            </a:r>
            <a:endParaRPr lang="en-US" dirty="0"/>
          </a:p>
        </p:txBody>
      </p:sp>
      <p:sp>
        <p:nvSpPr>
          <p:cNvPr id="5" name="Content Placeholder 4"/>
          <p:cNvSpPr>
            <a:spLocks noGrp="1"/>
          </p:cNvSpPr>
          <p:nvPr>
            <p:ph idx="1"/>
          </p:nvPr>
        </p:nvSpPr>
        <p:spPr/>
        <p:txBody>
          <a:bodyPr/>
          <a:lstStyle/>
          <a:p>
            <a:r>
              <a:rPr lang="en-US" dirty="0" smtClean="0"/>
              <a:t>Pesticide handlers (employees who): </a:t>
            </a:r>
          </a:p>
          <a:p>
            <a:pPr lvl="1"/>
            <a:r>
              <a:rPr lang="en-US" sz="2800" dirty="0"/>
              <a:t>M</a:t>
            </a:r>
            <a:r>
              <a:rPr lang="en-US" sz="2800" dirty="0" smtClean="0"/>
              <a:t>ix, load and apply agricultural pesticides </a:t>
            </a:r>
          </a:p>
          <a:p>
            <a:pPr lvl="1"/>
            <a:r>
              <a:rPr lang="en-US" sz="2800" dirty="0"/>
              <a:t>F</a:t>
            </a:r>
            <a:r>
              <a:rPr lang="en-US" sz="2800" dirty="0" smtClean="0"/>
              <a:t>laggers or spotters for aerial applications</a:t>
            </a:r>
          </a:p>
          <a:p>
            <a:pPr lvl="1"/>
            <a:r>
              <a:rPr lang="en-US" sz="2800" dirty="0"/>
              <a:t>R</a:t>
            </a:r>
            <a:r>
              <a:rPr lang="en-US" sz="2800" dirty="0" smtClean="0"/>
              <a:t>esponsible for cleaning and repairing pesticide application equipment </a:t>
            </a:r>
          </a:p>
          <a:p>
            <a:pPr lvl="1"/>
            <a:r>
              <a:rPr lang="en-US" sz="2800" dirty="0" smtClean="0"/>
              <a:t>Irrigators may be considered pesticide handlers if they work with chemigation systems</a:t>
            </a:r>
          </a:p>
          <a:p>
            <a:r>
              <a:rPr lang="en-US" dirty="0" smtClean="0"/>
              <a:t>Employees who are pesticide handlers must be at least 18 years old </a:t>
            </a:r>
          </a:p>
          <a:p>
            <a:endParaRPr lang="en-US" dirty="0"/>
          </a:p>
        </p:txBody>
      </p:sp>
    </p:spTree>
    <p:extLst>
      <p:ext uri="{BB962C8B-B14F-4D97-AF65-F5344CB8AC3E}">
        <p14:creationId xmlns:p14="http://schemas.microsoft.com/office/powerpoint/2010/main" val="37115149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Posting Treated Areas</a:t>
            </a:r>
            <a:endParaRPr lang="en-US" dirty="0"/>
          </a:p>
        </p:txBody>
      </p:sp>
      <p:sp>
        <p:nvSpPr>
          <p:cNvPr id="3" name="Content Placeholder 2"/>
          <p:cNvSpPr>
            <a:spLocks noGrp="1"/>
          </p:cNvSpPr>
          <p:nvPr>
            <p:ph idx="1"/>
          </p:nvPr>
        </p:nvSpPr>
        <p:spPr>
          <a:xfrm>
            <a:off x="838200" y="1825625"/>
            <a:ext cx="4913243" cy="4351338"/>
          </a:xfrm>
        </p:spPr>
        <p:txBody>
          <a:bodyPr/>
          <a:lstStyle/>
          <a:p>
            <a:r>
              <a:rPr lang="en-US" dirty="0" smtClean="0"/>
              <a:t>Required when applying a pesticide with an REI greater than:</a:t>
            </a:r>
          </a:p>
          <a:p>
            <a:pPr lvl="1"/>
            <a:r>
              <a:rPr lang="en-US" sz="2800" dirty="0" smtClean="0"/>
              <a:t>48 hours in outdoor areas</a:t>
            </a:r>
          </a:p>
          <a:p>
            <a:pPr lvl="1"/>
            <a:r>
              <a:rPr lang="en-US" sz="2800" dirty="0" smtClean="0"/>
              <a:t>4 hours in enclosed spaces</a:t>
            </a:r>
          </a:p>
          <a:p>
            <a:r>
              <a:rPr lang="en-US" dirty="0"/>
              <a:t>Posting is also mandatory when required by the label</a:t>
            </a:r>
          </a:p>
          <a:p>
            <a:r>
              <a:rPr lang="en-US" dirty="0" smtClean="0"/>
              <a:t>Employer is responsible for checking the label for REI and posting requirements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2533" y="2005123"/>
            <a:ext cx="6029467" cy="4517528"/>
          </a:xfrm>
          <a:prstGeom prst="rect">
            <a:avLst/>
          </a:prstGeom>
        </p:spPr>
      </p:pic>
      <p:sp>
        <p:nvSpPr>
          <p:cNvPr id="6" name="TextBox 5"/>
          <p:cNvSpPr txBox="1"/>
          <p:nvPr/>
        </p:nvSpPr>
        <p:spPr>
          <a:xfrm>
            <a:off x="6875417" y="6462169"/>
            <a:ext cx="5316583" cy="369332"/>
          </a:xfrm>
          <a:prstGeom prst="rect">
            <a:avLst/>
          </a:prstGeom>
          <a:noFill/>
        </p:spPr>
        <p:txBody>
          <a:bodyPr wrap="square" rtlCol="0">
            <a:spAutoFit/>
          </a:bodyPr>
          <a:lstStyle/>
          <a:p>
            <a:pPr algn="r"/>
            <a:r>
              <a:rPr lang="en-US" dirty="0" smtClean="0"/>
              <a:t>Image credit: Betsy Buffington, Iowa State University</a:t>
            </a:r>
            <a:endParaRPr lang="en-US" dirty="0"/>
          </a:p>
        </p:txBody>
      </p:sp>
    </p:spTree>
    <p:extLst>
      <p:ext uri="{BB962C8B-B14F-4D97-AF65-F5344CB8AC3E}">
        <p14:creationId xmlns:p14="http://schemas.microsoft.com/office/powerpoint/2010/main" val="32629998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Application</a:t>
            </a:r>
            <a:br>
              <a:rPr lang="en-US" dirty="0" smtClean="0"/>
            </a:br>
            <a:r>
              <a:rPr lang="en-US" dirty="0" smtClean="0"/>
              <a:t>and Use of Pesticides</a:t>
            </a:r>
            <a:endParaRPr lang="en-US" dirty="0"/>
          </a:p>
        </p:txBody>
      </p:sp>
      <p:sp>
        <p:nvSpPr>
          <p:cNvPr id="3" name="Content Placeholder 2"/>
          <p:cNvSpPr>
            <a:spLocks noGrp="1"/>
          </p:cNvSpPr>
          <p:nvPr>
            <p:ph idx="1"/>
          </p:nvPr>
        </p:nvSpPr>
        <p:spPr/>
        <p:txBody>
          <a:bodyPr>
            <a:normAutofit/>
          </a:bodyPr>
          <a:lstStyle/>
          <a:p>
            <a:r>
              <a:rPr lang="en-US" dirty="0" smtClean="0"/>
              <a:t>Pesticide handlers must stay alert during the entire application task and frequently check the area and application equipment to ensure that:</a:t>
            </a:r>
          </a:p>
          <a:p>
            <a:pPr lvl="1"/>
            <a:r>
              <a:rPr lang="en-US" sz="2800" dirty="0" smtClean="0"/>
              <a:t>The pesticide is reaching the target site</a:t>
            </a:r>
          </a:p>
          <a:p>
            <a:pPr lvl="1"/>
            <a:r>
              <a:rPr lang="en-US" sz="2800" dirty="0"/>
              <a:t>T</a:t>
            </a:r>
            <a:r>
              <a:rPr lang="en-US" sz="2800" dirty="0" smtClean="0"/>
              <a:t>he equipment is providing good coverage and even distribution</a:t>
            </a:r>
          </a:p>
          <a:p>
            <a:pPr lvl="1"/>
            <a:r>
              <a:rPr lang="en-US" sz="2800" dirty="0"/>
              <a:t>T</a:t>
            </a:r>
            <a:r>
              <a:rPr lang="en-US" sz="2800" dirty="0" smtClean="0"/>
              <a:t>ank mixes are properly agitated and appear uniform and are not separating or clumping</a:t>
            </a:r>
          </a:p>
          <a:p>
            <a:pPr lvl="1"/>
            <a:r>
              <a:rPr lang="en-US" sz="2800" dirty="0" smtClean="0"/>
              <a:t>Hoses, valves, nozzles, hoppers, and other equipment parts are functioning properly</a:t>
            </a:r>
          </a:p>
          <a:p>
            <a:endParaRPr lang="en-US" dirty="0"/>
          </a:p>
        </p:txBody>
      </p:sp>
    </p:spTree>
    <p:extLst>
      <p:ext uri="{BB962C8B-B14F-4D97-AF65-F5344CB8AC3E}">
        <p14:creationId xmlns:p14="http://schemas.microsoft.com/office/powerpoint/2010/main" val="8790480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Requirements for </a:t>
            </a:r>
            <a:br>
              <a:rPr lang="en-US" dirty="0" smtClean="0"/>
            </a:br>
            <a:r>
              <a:rPr lang="en-US" dirty="0" smtClean="0"/>
              <a:t>Transporting Pesticides</a:t>
            </a:r>
            <a:endParaRPr lang="en-US" dirty="0"/>
          </a:p>
        </p:txBody>
      </p:sp>
      <p:sp>
        <p:nvSpPr>
          <p:cNvPr id="7" name="Content Placeholder 6"/>
          <p:cNvSpPr>
            <a:spLocks noGrp="1"/>
          </p:cNvSpPr>
          <p:nvPr>
            <p:ph idx="1"/>
          </p:nvPr>
        </p:nvSpPr>
        <p:spPr/>
        <p:txBody>
          <a:bodyPr/>
          <a:lstStyle/>
          <a:p>
            <a:r>
              <a:rPr lang="en-US" dirty="0" smtClean="0"/>
              <a:t>Transport pesticides in the truck bed, cargo area, or on the back of the spray rig</a:t>
            </a:r>
          </a:p>
          <a:p>
            <a:r>
              <a:rPr lang="en-US" dirty="0" smtClean="0"/>
              <a:t>Check containers for leaks before loading and unloading</a:t>
            </a:r>
          </a:p>
          <a:p>
            <a:r>
              <a:rPr lang="en-US" dirty="0" smtClean="0"/>
              <a:t>Protect containers from rain and other potential weather damage</a:t>
            </a:r>
          </a:p>
          <a:p>
            <a:r>
              <a:rPr lang="en-US" dirty="0" smtClean="0"/>
              <a:t>Secure or tie down all pesticide containers in the cargo area</a:t>
            </a:r>
          </a:p>
          <a:p>
            <a:r>
              <a:rPr lang="en-US" dirty="0" smtClean="0"/>
              <a:t>Monitor containers at all times during transportation </a:t>
            </a:r>
          </a:p>
          <a:p>
            <a:r>
              <a:rPr lang="en-US" dirty="0" smtClean="0"/>
              <a:t>Keep containers in a locked area</a:t>
            </a:r>
            <a:endParaRPr lang="en-US" dirty="0"/>
          </a:p>
        </p:txBody>
      </p:sp>
    </p:spTree>
    <p:extLst>
      <p:ext uri="{BB962C8B-B14F-4D97-AF65-F5344CB8AC3E}">
        <p14:creationId xmlns:p14="http://schemas.microsoft.com/office/powerpoint/2010/main" val="237154612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and Disposal of Pesticides </a:t>
            </a:r>
            <a:endParaRPr lang="en-US" dirty="0"/>
          </a:p>
        </p:txBody>
      </p:sp>
      <p:sp>
        <p:nvSpPr>
          <p:cNvPr id="3" name="Content Placeholder 2"/>
          <p:cNvSpPr>
            <a:spLocks noGrp="1"/>
          </p:cNvSpPr>
          <p:nvPr>
            <p:ph idx="1"/>
          </p:nvPr>
        </p:nvSpPr>
        <p:spPr/>
        <p:txBody>
          <a:bodyPr>
            <a:normAutofit/>
          </a:bodyPr>
          <a:lstStyle/>
          <a:p>
            <a:r>
              <a:rPr lang="en-US" dirty="0" smtClean="0"/>
              <a:t>Storage and disposal instructions are usually found at the end of the label</a:t>
            </a:r>
          </a:p>
          <a:p>
            <a:r>
              <a:rPr lang="en-US" dirty="0" smtClean="0"/>
              <a:t>Storage and disposal regulations may vary between states or counties</a:t>
            </a:r>
          </a:p>
          <a:p>
            <a:r>
              <a:rPr lang="en-US" dirty="0" smtClean="0"/>
              <a:t>Employers should check with their local pesticide regulatory agency for additional storage and disposal regulations, container recycling services, and unused pesticide collection programs </a:t>
            </a:r>
          </a:p>
          <a:p>
            <a:endParaRPr lang="en-US" dirty="0"/>
          </a:p>
        </p:txBody>
      </p:sp>
    </p:spTree>
    <p:extLst>
      <p:ext uri="{BB962C8B-B14F-4D97-AF65-F5344CB8AC3E}">
        <p14:creationId xmlns:p14="http://schemas.microsoft.com/office/powerpoint/2010/main" val="341181815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64578" cy="1325563"/>
          </a:xfrm>
        </p:spPr>
        <p:txBody>
          <a:bodyPr/>
          <a:lstStyle/>
          <a:p>
            <a:r>
              <a:rPr lang="en-US" dirty="0" smtClean="0"/>
              <a:t>General Procedures for Spill Cleanup</a:t>
            </a:r>
            <a:endParaRPr lang="en-US" dirty="0"/>
          </a:p>
        </p:txBody>
      </p:sp>
      <p:sp>
        <p:nvSpPr>
          <p:cNvPr id="3" name="Content Placeholder 2"/>
          <p:cNvSpPr>
            <a:spLocks noGrp="1"/>
          </p:cNvSpPr>
          <p:nvPr>
            <p:ph idx="1"/>
          </p:nvPr>
        </p:nvSpPr>
        <p:spPr>
          <a:xfrm>
            <a:off x="838200" y="1825625"/>
            <a:ext cx="5778731" cy="4351338"/>
          </a:xfrm>
        </p:spPr>
        <p:txBody>
          <a:bodyPr>
            <a:normAutofit fontScale="92500" lnSpcReduction="10000"/>
          </a:bodyPr>
          <a:lstStyle/>
          <a:p>
            <a:r>
              <a:rPr lang="en-US" dirty="0" smtClean="0"/>
              <a:t>Protect yourself by putting on the PPE listed on the label</a:t>
            </a:r>
          </a:p>
          <a:p>
            <a:r>
              <a:rPr lang="en-US" dirty="0" smtClean="0"/>
              <a:t>Control the spill by placing the container upright to stop more from spilling or by putting a broken or leaking container into a plastic bag or other secondary container</a:t>
            </a:r>
          </a:p>
          <a:p>
            <a:r>
              <a:rPr lang="en-US" dirty="0" smtClean="0"/>
              <a:t>Contain the spill and the area by using an absorbent material to keep the product from spreading</a:t>
            </a:r>
          </a:p>
          <a:p>
            <a:r>
              <a:rPr lang="en-US" dirty="0" smtClean="0"/>
              <a:t>Clean up the spill according to label directions</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66090" y="1122754"/>
            <a:ext cx="5425910" cy="5407621"/>
          </a:xfrm>
          <a:prstGeom prst="rect">
            <a:avLst/>
          </a:prstGeom>
        </p:spPr>
      </p:pic>
      <p:sp>
        <p:nvSpPr>
          <p:cNvPr id="6" name="TextBox 5"/>
          <p:cNvSpPr txBox="1"/>
          <p:nvPr/>
        </p:nvSpPr>
        <p:spPr>
          <a:xfrm>
            <a:off x="5314123" y="6494231"/>
            <a:ext cx="6877877" cy="369332"/>
          </a:xfrm>
          <a:prstGeom prst="rect">
            <a:avLst/>
          </a:prstGeom>
          <a:noFill/>
        </p:spPr>
        <p:txBody>
          <a:bodyPr wrap="square" rtlCol="0">
            <a:spAutoFit/>
          </a:bodyPr>
          <a:lstStyle/>
          <a:p>
            <a:pPr algn="r"/>
            <a:r>
              <a:rPr lang="en-US" dirty="0" smtClean="0"/>
              <a:t>Image credit: </a:t>
            </a:r>
            <a:r>
              <a:rPr lang="en-US" dirty="0"/>
              <a:t>Penn State Extension, The Pennsylvania State University</a:t>
            </a:r>
          </a:p>
        </p:txBody>
      </p:sp>
    </p:spTree>
    <p:extLst>
      <p:ext uri="{BB962C8B-B14F-4D97-AF65-F5344CB8AC3E}">
        <p14:creationId xmlns:p14="http://schemas.microsoft.com/office/powerpoint/2010/main" val="12986468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Not Spray Other People</a:t>
            </a:r>
            <a:endParaRPr lang="en-US" dirty="0"/>
          </a:p>
        </p:txBody>
      </p:sp>
      <p:sp>
        <p:nvSpPr>
          <p:cNvPr id="3" name="Content Placeholder 2"/>
          <p:cNvSpPr>
            <a:spLocks noGrp="1"/>
          </p:cNvSpPr>
          <p:nvPr>
            <p:ph idx="1"/>
          </p:nvPr>
        </p:nvSpPr>
        <p:spPr>
          <a:xfrm>
            <a:off x="838200" y="1690688"/>
            <a:ext cx="10515600" cy="4351338"/>
          </a:xfrm>
        </p:spPr>
        <p:txBody>
          <a:bodyPr/>
          <a:lstStyle/>
          <a:p>
            <a:r>
              <a:rPr lang="en-US" dirty="0" smtClean="0"/>
              <a:t>Pesticide handlers are prohibited from applying pesticides in a manner that will contact workers or other people</a:t>
            </a:r>
            <a:r>
              <a:rPr lang="en-US" sz="2800" dirty="0" smtClean="0"/>
              <a:t>, either directly or through drift</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77292"/>
            <a:ext cx="12192000" cy="3529584"/>
          </a:xfrm>
          <a:prstGeom prst="rect">
            <a:avLst/>
          </a:prstGeom>
        </p:spPr>
      </p:pic>
      <p:sp>
        <p:nvSpPr>
          <p:cNvPr id="8" name="TextBox 7"/>
          <p:cNvSpPr txBox="1"/>
          <p:nvPr/>
        </p:nvSpPr>
        <p:spPr>
          <a:xfrm>
            <a:off x="6875417" y="6506876"/>
            <a:ext cx="5316583" cy="369332"/>
          </a:xfrm>
          <a:prstGeom prst="rect">
            <a:avLst/>
          </a:prstGeom>
          <a:noFill/>
        </p:spPr>
        <p:txBody>
          <a:bodyPr wrap="square" rtlCol="0">
            <a:spAutoFit/>
          </a:bodyPr>
          <a:lstStyle/>
          <a:p>
            <a:pPr algn="r"/>
            <a:r>
              <a:rPr lang="en-US" dirty="0" smtClean="0"/>
              <a:t>Image credit: Chazzbo Media</a:t>
            </a:r>
            <a:endParaRPr lang="en-US" dirty="0"/>
          </a:p>
        </p:txBody>
      </p:sp>
    </p:spTree>
    <p:extLst>
      <p:ext uri="{BB962C8B-B14F-4D97-AF65-F5344CB8AC3E}">
        <p14:creationId xmlns:p14="http://schemas.microsoft.com/office/powerpoint/2010/main" val="340660644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98774" cy="1325563"/>
          </a:xfrm>
        </p:spPr>
        <p:txBody>
          <a:bodyPr/>
          <a:lstStyle/>
          <a:p>
            <a:r>
              <a:rPr lang="en-US" dirty="0" smtClean="0"/>
              <a:t>Reducing Hazards from Pesticide Drift </a:t>
            </a:r>
            <a:endParaRPr lang="en-US" dirty="0"/>
          </a:p>
        </p:txBody>
      </p:sp>
      <p:sp>
        <p:nvSpPr>
          <p:cNvPr id="3" name="Content Placeholder 2"/>
          <p:cNvSpPr>
            <a:spLocks noGrp="1"/>
          </p:cNvSpPr>
          <p:nvPr>
            <p:ph idx="1"/>
          </p:nvPr>
        </p:nvSpPr>
        <p:spPr/>
        <p:txBody>
          <a:bodyPr>
            <a:normAutofit/>
          </a:bodyPr>
          <a:lstStyle/>
          <a:p>
            <a:r>
              <a:rPr lang="en-US" dirty="0" smtClean="0"/>
              <a:t>Pesticides have a greater potential to drift when they are applied through nozzles designed to deliver small droplets. </a:t>
            </a:r>
          </a:p>
          <a:p>
            <a:r>
              <a:rPr lang="en-US" dirty="0" smtClean="0"/>
              <a:t>Wind also plays an important role in the distance vapors or dust can travel</a:t>
            </a:r>
          </a:p>
          <a:p>
            <a:r>
              <a:rPr lang="en-US" dirty="0" smtClean="0"/>
              <a:t>Application </a:t>
            </a:r>
            <a:r>
              <a:rPr lang="en-US" dirty="0"/>
              <a:t>e</a:t>
            </a:r>
            <a:r>
              <a:rPr lang="en-US" dirty="0" smtClean="0"/>
              <a:t>xclusion </a:t>
            </a:r>
            <a:r>
              <a:rPr lang="en-US" dirty="0"/>
              <a:t>z</a:t>
            </a:r>
            <a:r>
              <a:rPr lang="en-US" dirty="0" smtClean="0"/>
              <a:t>ones (AEZ) are intended to protect people from drift</a:t>
            </a:r>
          </a:p>
          <a:p>
            <a:endParaRPr lang="en-US" dirty="0"/>
          </a:p>
        </p:txBody>
      </p:sp>
    </p:spTree>
    <p:extLst>
      <p:ext uri="{BB962C8B-B14F-4D97-AF65-F5344CB8AC3E}">
        <p14:creationId xmlns:p14="http://schemas.microsoft.com/office/powerpoint/2010/main" val="197270131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val 6"/>
          <p:cNvSpPr/>
          <p:nvPr/>
        </p:nvSpPr>
        <p:spPr>
          <a:xfrm>
            <a:off x="4474190" y="0"/>
            <a:ext cx="8771243" cy="8666922"/>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689371" y="1586416"/>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52197" y="200467"/>
            <a:ext cx="10515600" cy="1325563"/>
          </a:xfrm>
        </p:spPr>
        <p:txBody>
          <a:bodyPr/>
          <a:lstStyle/>
          <a:p>
            <a:r>
              <a:rPr lang="en-US" dirty="0" smtClean="0"/>
              <a:t>AEZs in Outdoor Areas</a:t>
            </a:r>
            <a:endParaRPr lang="en-US" dirty="0"/>
          </a:p>
        </p:txBody>
      </p:sp>
      <p:pic>
        <p:nvPicPr>
          <p:cNvPr id="9" name="Picture 8"/>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695379" y="2497912"/>
            <a:ext cx="1309582" cy="1309582"/>
          </a:xfrm>
          <a:prstGeom prst="rect">
            <a:avLst/>
          </a:prstGeom>
        </p:spPr>
      </p:pic>
      <p:cxnSp>
        <p:nvCxnSpPr>
          <p:cNvPr id="17" name="Straight Arrow Connector 16"/>
          <p:cNvCxnSpPr>
            <a:stCxn id="9" idx="0"/>
          </p:cNvCxnSpPr>
          <p:nvPr/>
        </p:nvCxnSpPr>
        <p:spPr>
          <a:xfrm flipV="1">
            <a:off x="2350170" y="1744248"/>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154680" y="3140665"/>
            <a:ext cx="78520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350170" y="3795456"/>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1"/>
          </p:cNvCxnSpPr>
          <p:nvPr/>
        </p:nvCxnSpPr>
        <p:spPr>
          <a:xfrm flipH="1" flipV="1">
            <a:off x="817104" y="3140665"/>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721631" y="4104429"/>
            <a:ext cx="2793074"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26" idx="0"/>
          </p:cNvCxnSpPr>
          <p:nvPr/>
        </p:nvCxnSpPr>
        <p:spPr>
          <a:xfrm flipH="1" flipV="1">
            <a:off x="8885340" y="178196"/>
            <a:ext cx="2942" cy="31883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26" idx="2"/>
          </p:cNvCxnSpPr>
          <p:nvPr/>
        </p:nvCxnSpPr>
        <p:spPr>
          <a:xfrm flipH="1">
            <a:off x="8885340" y="5804928"/>
            <a:ext cx="2942" cy="267506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0261859" y="4104429"/>
            <a:ext cx="282237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53802" y="2671404"/>
            <a:ext cx="741577" cy="523220"/>
          </a:xfrm>
          <a:prstGeom prst="rect">
            <a:avLst/>
          </a:prstGeom>
          <a:noFill/>
        </p:spPr>
        <p:txBody>
          <a:bodyPr wrap="square" rtlCol="0">
            <a:spAutoFit/>
          </a:bodyPr>
          <a:lstStyle/>
          <a:p>
            <a:pPr algn="ctr"/>
            <a:r>
              <a:rPr lang="en-US" sz="2800" dirty="0" smtClean="0"/>
              <a:t>25’</a:t>
            </a:r>
            <a:endParaRPr lang="en-US" sz="2800" dirty="0"/>
          </a:p>
        </p:txBody>
      </p:sp>
      <p:sp>
        <p:nvSpPr>
          <p:cNvPr id="41" name="TextBox 40"/>
          <p:cNvSpPr txBox="1"/>
          <p:nvPr/>
        </p:nvSpPr>
        <p:spPr>
          <a:xfrm>
            <a:off x="5940513" y="3616605"/>
            <a:ext cx="849266" cy="523220"/>
          </a:xfrm>
          <a:prstGeom prst="rect">
            <a:avLst/>
          </a:prstGeom>
          <a:noFill/>
        </p:spPr>
        <p:txBody>
          <a:bodyPr wrap="square" rtlCol="0">
            <a:spAutoFit/>
          </a:bodyPr>
          <a:lstStyle/>
          <a:p>
            <a:pPr algn="ctr"/>
            <a:r>
              <a:rPr lang="en-US" sz="2800" dirty="0" smtClean="0"/>
              <a:t>100’</a:t>
            </a:r>
            <a:endParaRPr lang="en-US" sz="2800" dirty="0"/>
          </a:p>
        </p:txBody>
      </p:sp>
      <p:pic>
        <p:nvPicPr>
          <p:cNvPr id="1026" name="Picture 2" descr="http://besticons.net/sites/default/files/small-airplane-icon-362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69082" y="336652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967064" y="4796147"/>
            <a:ext cx="3785541"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Aerially</a:t>
            </a:r>
          </a:p>
          <a:p>
            <a:pPr marL="457200" indent="-457200">
              <a:buFont typeface="Arial" panose="020B0604020202020204" pitchFamily="34" charset="0"/>
              <a:buChar char="•"/>
            </a:pPr>
            <a:r>
              <a:rPr lang="en-US" sz="2800" dirty="0" smtClean="0"/>
              <a:t>Air blast</a:t>
            </a:r>
          </a:p>
          <a:p>
            <a:pPr marL="457200" indent="-457200">
              <a:buFont typeface="Arial" panose="020B0604020202020204" pitchFamily="34" charset="0"/>
              <a:buChar char="•"/>
            </a:pPr>
            <a:r>
              <a:rPr lang="en-US" sz="2800" dirty="0" smtClean="0"/>
              <a:t>Fine or smaller droplet size</a:t>
            </a:r>
          </a:p>
        </p:txBody>
      </p:sp>
      <p:sp>
        <p:nvSpPr>
          <p:cNvPr id="53" name="TextBox 52"/>
          <p:cNvSpPr txBox="1"/>
          <p:nvPr/>
        </p:nvSpPr>
        <p:spPr>
          <a:xfrm>
            <a:off x="4890272" y="4330205"/>
            <a:ext cx="3209846" cy="523220"/>
          </a:xfrm>
          <a:prstGeom prst="rect">
            <a:avLst/>
          </a:prstGeom>
          <a:noFill/>
        </p:spPr>
        <p:txBody>
          <a:bodyPr wrap="square" rtlCol="0">
            <a:spAutoFit/>
          </a:bodyPr>
          <a:lstStyle/>
          <a:p>
            <a:r>
              <a:rPr lang="en-US" sz="2800" u="sng" dirty="0" smtClean="0"/>
              <a:t>Applied:</a:t>
            </a:r>
            <a:endParaRPr lang="en-US" sz="2800" u="sng" dirty="0"/>
          </a:p>
        </p:txBody>
      </p:sp>
      <p:sp>
        <p:nvSpPr>
          <p:cNvPr id="54" name="TextBox 53"/>
          <p:cNvSpPr txBox="1"/>
          <p:nvPr/>
        </p:nvSpPr>
        <p:spPr>
          <a:xfrm>
            <a:off x="9546971" y="4796147"/>
            <a:ext cx="2277687"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Fumigant</a:t>
            </a:r>
          </a:p>
          <a:p>
            <a:pPr marL="457200" indent="-457200">
              <a:buFont typeface="Arial" panose="020B0604020202020204" pitchFamily="34" charset="0"/>
              <a:buChar char="•"/>
            </a:pPr>
            <a:r>
              <a:rPr lang="en-US" sz="2800" dirty="0" smtClean="0"/>
              <a:t>Smoke</a:t>
            </a:r>
          </a:p>
          <a:p>
            <a:pPr marL="457200" indent="-457200">
              <a:buFont typeface="Arial" panose="020B0604020202020204" pitchFamily="34" charset="0"/>
              <a:buChar char="•"/>
            </a:pPr>
            <a:r>
              <a:rPr lang="en-US" sz="2800" dirty="0" smtClean="0"/>
              <a:t>Mist</a:t>
            </a:r>
          </a:p>
          <a:p>
            <a:pPr marL="457200" indent="-457200">
              <a:buFont typeface="Arial" panose="020B0604020202020204" pitchFamily="34" charset="0"/>
              <a:buChar char="•"/>
            </a:pPr>
            <a:r>
              <a:rPr lang="en-US" sz="2800" dirty="0" smtClean="0"/>
              <a:t>Fog</a:t>
            </a:r>
            <a:endParaRPr lang="en-US" sz="2800" dirty="0"/>
          </a:p>
        </p:txBody>
      </p:sp>
      <p:sp>
        <p:nvSpPr>
          <p:cNvPr id="55" name="TextBox 54"/>
          <p:cNvSpPr txBox="1"/>
          <p:nvPr/>
        </p:nvSpPr>
        <p:spPr>
          <a:xfrm>
            <a:off x="9481447" y="4324118"/>
            <a:ext cx="2277687" cy="523220"/>
          </a:xfrm>
          <a:prstGeom prst="rect">
            <a:avLst/>
          </a:prstGeom>
          <a:noFill/>
        </p:spPr>
        <p:txBody>
          <a:bodyPr wrap="square" rtlCol="0">
            <a:spAutoFit/>
          </a:bodyPr>
          <a:lstStyle/>
          <a:p>
            <a:r>
              <a:rPr lang="en-US" sz="2800" u="sng" dirty="0" smtClean="0"/>
              <a:t>Applied as a:</a:t>
            </a:r>
            <a:endParaRPr lang="en-US" sz="2800" u="sng" dirty="0"/>
          </a:p>
        </p:txBody>
      </p:sp>
      <p:sp>
        <p:nvSpPr>
          <p:cNvPr id="56" name="TextBox 55"/>
          <p:cNvSpPr txBox="1"/>
          <p:nvPr/>
        </p:nvSpPr>
        <p:spPr>
          <a:xfrm>
            <a:off x="230261" y="5238354"/>
            <a:ext cx="4177561"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Medium or larger droplet size</a:t>
            </a:r>
          </a:p>
          <a:p>
            <a:pPr marL="457200" indent="-457200">
              <a:buFont typeface="Arial" panose="020B0604020202020204" pitchFamily="34" charset="0"/>
              <a:buChar char="•"/>
            </a:pPr>
            <a:r>
              <a:rPr lang="en-US" sz="2800" dirty="0"/>
              <a:t>&gt;</a:t>
            </a:r>
            <a:r>
              <a:rPr lang="en-US" sz="2800" smtClean="0"/>
              <a:t>12</a:t>
            </a:r>
            <a:r>
              <a:rPr lang="en-US" sz="2800" dirty="0" smtClean="0"/>
              <a:t>” off ground</a:t>
            </a:r>
            <a:endParaRPr lang="en-US" sz="2800" dirty="0"/>
          </a:p>
        </p:txBody>
      </p:sp>
      <p:sp>
        <p:nvSpPr>
          <p:cNvPr id="57" name="TextBox 56"/>
          <p:cNvSpPr txBox="1"/>
          <p:nvPr/>
        </p:nvSpPr>
        <p:spPr>
          <a:xfrm>
            <a:off x="224190" y="4799721"/>
            <a:ext cx="3209846" cy="523220"/>
          </a:xfrm>
          <a:prstGeom prst="rect">
            <a:avLst/>
          </a:prstGeom>
          <a:noFill/>
        </p:spPr>
        <p:txBody>
          <a:bodyPr wrap="square" rtlCol="0">
            <a:spAutoFit/>
          </a:bodyPr>
          <a:lstStyle/>
          <a:p>
            <a:r>
              <a:rPr lang="en-US" sz="2800" u="sng" dirty="0" smtClean="0"/>
              <a:t>Applied:</a:t>
            </a:r>
            <a:endParaRPr lang="en-US" sz="2800" u="sng" dirty="0"/>
          </a:p>
        </p:txBody>
      </p:sp>
      <p:cxnSp>
        <p:nvCxnSpPr>
          <p:cNvPr id="58" name="Straight Connector 57"/>
          <p:cNvCxnSpPr/>
          <p:nvPr/>
        </p:nvCxnSpPr>
        <p:spPr>
          <a:xfrm flipH="1">
            <a:off x="4308205" y="1360798"/>
            <a:ext cx="33250" cy="5511338"/>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55781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62900" cy="1325563"/>
          </a:xfrm>
        </p:spPr>
        <p:txBody>
          <a:bodyPr>
            <a:normAutofit/>
          </a:bodyPr>
          <a:lstStyle/>
          <a:p>
            <a:r>
              <a:rPr lang="en-US" dirty="0" smtClean="0"/>
              <a:t>Suspend Applications if People are in the AEZ</a:t>
            </a:r>
            <a:endParaRPr lang="en-US" dirty="0"/>
          </a:p>
        </p:txBody>
      </p:sp>
      <p:sp>
        <p:nvSpPr>
          <p:cNvPr id="3" name="Content Placeholder 2"/>
          <p:cNvSpPr>
            <a:spLocks noGrp="1"/>
          </p:cNvSpPr>
          <p:nvPr>
            <p:ph idx="1"/>
          </p:nvPr>
        </p:nvSpPr>
        <p:spPr>
          <a:xfrm>
            <a:off x="4719748" y="3047999"/>
            <a:ext cx="6634052" cy="3128963"/>
          </a:xfrm>
        </p:spPr>
        <p:txBody>
          <a:bodyPr>
            <a:normAutofit/>
          </a:bodyPr>
          <a:lstStyle/>
          <a:p>
            <a:r>
              <a:rPr lang="en-US" dirty="0" smtClean="0"/>
              <a:t>Handlers must suspend pesticide application if worker or other person is in AEZ</a:t>
            </a:r>
            <a:endParaRPr lang="en-US" dirty="0"/>
          </a:p>
        </p:txBody>
      </p:sp>
      <p:sp>
        <p:nvSpPr>
          <p:cNvPr id="6" name="Oval 5"/>
          <p:cNvSpPr/>
          <p:nvPr/>
        </p:nvSpPr>
        <p:spPr>
          <a:xfrm>
            <a:off x="743359" y="2364650"/>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749367" y="3276146"/>
            <a:ext cx="1309582" cy="1309582"/>
          </a:xfrm>
          <a:prstGeom prst="rect">
            <a:avLst/>
          </a:prstGeom>
        </p:spPr>
      </p:pic>
      <p:cxnSp>
        <p:nvCxnSpPr>
          <p:cNvPr id="8" name="Straight Arrow Connector 7"/>
          <p:cNvCxnSpPr>
            <a:stCxn id="7" idx="0"/>
          </p:cNvCxnSpPr>
          <p:nvPr/>
        </p:nvCxnSpPr>
        <p:spPr>
          <a:xfrm flipV="1">
            <a:off x="2404158" y="2522482"/>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75215" y="3918899"/>
            <a:ext cx="71865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04158" y="4573690"/>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7790" y="3449638"/>
            <a:ext cx="741577" cy="523220"/>
          </a:xfrm>
          <a:prstGeom prst="rect">
            <a:avLst/>
          </a:prstGeom>
          <a:noFill/>
        </p:spPr>
        <p:txBody>
          <a:bodyPr wrap="square" rtlCol="0">
            <a:spAutoFit/>
          </a:bodyPr>
          <a:lstStyle/>
          <a:p>
            <a:pPr algn="ctr"/>
            <a:r>
              <a:rPr lang="en-US" sz="2800" dirty="0" smtClean="0"/>
              <a:t>25’</a:t>
            </a:r>
            <a:endParaRPr lang="en-US" sz="2800" dirty="0"/>
          </a:p>
        </p:txBody>
      </p:sp>
      <p:cxnSp>
        <p:nvCxnSpPr>
          <p:cNvPr id="12" name="Straight Arrow Connector 11"/>
          <p:cNvCxnSpPr/>
          <p:nvPr/>
        </p:nvCxnSpPr>
        <p:spPr>
          <a:xfrm flipH="1" flipV="1">
            <a:off x="871092" y="3918899"/>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https://d30y9cdsu7xlg0.cloudfront.net/png/8205-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1190" y="2673719"/>
            <a:ext cx="715517" cy="71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092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When Does the WPS Apply?</a:t>
            </a:r>
            <a:endParaRPr lang="en-US" dirty="0"/>
          </a:p>
        </p:txBody>
      </p:sp>
      <p:sp>
        <p:nvSpPr>
          <p:cNvPr id="3" name="Content Placeholder 2"/>
          <p:cNvSpPr>
            <a:spLocks noGrp="1"/>
          </p:cNvSpPr>
          <p:nvPr>
            <p:ph idx="1"/>
          </p:nvPr>
        </p:nvSpPr>
        <p:spPr>
          <a:xfrm>
            <a:off x="838200" y="1825625"/>
            <a:ext cx="6217920" cy="4351338"/>
          </a:xfrm>
        </p:spPr>
        <p:txBody>
          <a:bodyPr/>
          <a:lstStyle/>
          <a:p>
            <a:r>
              <a:rPr lang="en-US" altLang="en-US" dirty="0" smtClean="0"/>
              <a:t>Use of a WPS-labeled pesticide product on an “agricultural establishment” directly related to the production of an “agricultural plant”</a:t>
            </a:r>
          </a:p>
          <a:p>
            <a:r>
              <a:rPr lang="en-US" altLang="en-US" dirty="0" smtClean="0"/>
              <a:t>Employment of workers or handlers</a:t>
            </a:r>
          </a:p>
          <a:p>
            <a:r>
              <a:rPr lang="en-US" altLang="en-US" dirty="0" smtClean="0"/>
              <a:t>There are some pesticide uses that are considered “non-agricultural uses” that are not covered under this standard</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56120" y="2031753"/>
            <a:ext cx="4597400" cy="2921000"/>
          </a:xfrm>
          <a:prstGeom prst="rect">
            <a:avLst/>
          </a:prstGeom>
        </p:spPr>
      </p:pic>
    </p:spTree>
    <p:extLst>
      <p:ext uri="{BB962C8B-B14F-4D97-AF65-F5344CB8AC3E}">
        <p14:creationId xmlns:p14="http://schemas.microsoft.com/office/powerpoint/2010/main" val="285382201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Sensitive Areas </a:t>
            </a:r>
            <a:endParaRPr lang="en-US" dirty="0"/>
          </a:p>
        </p:txBody>
      </p:sp>
      <p:sp>
        <p:nvSpPr>
          <p:cNvPr id="3" name="Content Placeholder 2"/>
          <p:cNvSpPr>
            <a:spLocks noGrp="1"/>
          </p:cNvSpPr>
          <p:nvPr>
            <p:ph idx="1"/>
          </p:nvPr>
        </p:nvSpPr>
        <p:spPr>
          <a:xfrm>
            <a:off x="5286894" y="1825624"/>
            <a:ext cx="6066905" cy="4866723"/>
          </a:xfrm>
        </p:spPr>
        <p:txBody>
          <a:bodyPr>
            <a:normAutofit lnSpcReduction="10000"/>
          </a:bodyPr>
          <a:lstStyle/>
          <a:p>
            <a:pPr>
              <a:buFont typeface="Arial" panose="020B0604020202020204" pitchFamily="34" charset="0"/>
              <a:buChar char="•"/>
            </a:pPr>
            <a:r>
              <a:rPr lang="en-US" dirty="0" smtClean="0"/>
              <a:t>Be exceptionally careful when applying pesticides near or adjacent to:</a:t>
            </a:r>
          </a:p>
          <a:p>
            <a:pPr lvl="1">
              <a:buFont typeface="Arial" panose="020B0604020202020204" pitchFamily="34" charset="0"/>
              <a:buChar char="•"/>
            </a:pPr>
            <a:r>
              <a:rPr lang="en-US" sz="2800" dirty="0" smtClean="0"/>
              <a:t>Places </a:t>
            </a:r>
            <a:r>
              <a:rPr lang="en-US" sz="2800" dirty="0"/>
              <a:t>where people and pets live, work, play, or travel</a:t>
            </a:r>
          </a:p>
          <a:p>
            <a:pPr lvl="1">
              <a:buFont typeface="Arial" panose="020B0604020202020204" pitchFamily="34" charset="0"/>
              <a:buChar char="•"/>
            </a:pPr>
            <a:r>
              <a:rPr lang="en-US" sz="2800" dirty="0"/>
              <a:t>Water sources</a:t>
            </a:r>
          </a:p>
          <a:p>
            <a:pPr lvl="1">
              <a:buFont typeface="Arial" panose="020B0604020202020204" pitchFamily="34" charset="0"/>
              <a:buChar char="•"/>
            </a:pPr>
            <a:r>
              <a:rPr lang="en-US" sz="2800" dirty="0"/>
              <a:t>Wildlife and beneficial insect </a:t>
            </a:r>
            <a:r>
              <a:rPr lang="en-US" sz="2800" dirty="0" smtClean="0"/>
              <a:t>habitats</a:t>
            </a:r>
            <a:endParaRPr lang="en-US" sz="2800" dirty="0"/>
          </a:p>
          <a:p>
            <a:pPr lvl="1">
              <a:buFont typeface="Arial" panose="020B0604020202020204" pitchFamily="34" charset="0"/>
              <a:buChar char="•"/>
            </a:pPr>
            <a:r>
              <a:rPr lang="en-US" sz="2800" dirty="0"/>
              <a:t>Livestock </a:t>
            </a:r>
            <a:r>
              <a:rPr lang="en-US" sz="2800" dirty="0" smtClean="0"/>
              <a:t>areas</a:t>
            </a:r>
          </a:p>
          <a:p>
            <a:r>
              <a:rPr lang="en-US" dirty="0"/>
              <a:t>T</a:t>
            </a:r>
            <a:r>
              <a:rPr lang="en-US" dirty="0" smtClean="0"/>
              <a:t>he </a:t>
            </a:r>
            <a:r>
              <a:rPr lang="en-US" dirty="0"/>
              <a:t>label will provide details about sensitive environmental areas, where handlers should remain careful of (under “Environmental Hazards</a:t>
            </a:r>
            <a:r>
              <a:rPr lang="en-US" dirty="0" smtClean="0"/>
              <a: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66593"/>
            <a:ext cx="5145024" cy="5145024"/>
          </a:xfrm>
          <a:prstGeom prst="rect">
            <a:avLst/>
          </a:prstGeom>
        </p:spPr>
      </p:pic>
      <p:sp>
        <p:nvSpPr>
          <p:cNvPr id="7" name="TextBox 6"/>
          <p:cNvSpPr txBox="1"/>
          <p:nvPr/>
        </p:nvSpPr>
        <p:spPr>
          <a:xfrm>
            <a:off x="-29689" y="6519977"/>
            <a:ext cx="5316583" cy="369332"/>
          </a:xfrm>
          <a:prstGeom prst="rect">
            <a:avLst/>
          </a:prstGeom>
          <a:noFill/>
        </p:spPr>
        <p:txBody>
          <a:bodyPr wrap="square" rtlCol="0">
            <a:spAutoFit/>
          </a:bodyPr>
          <a:lstStyle/>
          <a:p>
            <a:r>
              <a:rPr lang="en-US" dirty="0" smtClean="0"/>
              <a:t>Image credit: Betsy Buffington, Iowa State University</a:t>
            </a:r>
            <a:endParaRPr lang="en-US" dirty="0"/>
          </a:p>
        </p:txBody>
      </p:sp>
    </p:spTree>
    <p:extLst>
      <p:ext uri="{BB962C8B-B14F-4D97-AF65-F5344CB8AC3E}">
        <p14:creationId xmlns:p14="http://schemas.microsoft.com/office/powerpoint/2010/main" val="39133074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73044" cy="1325563"/>
          </a:xfrm>
        </p:spPr>
        <p:txBody>
          <a:bodyPr/>
          <a:lstStyle/>
          <a:p>
            <a:r>
              <a:rPr lang="en-US" dirty="0" smtClean="0"/>
              <a:t>Other Impacts of Pesticides on the Environment</a:t>
            </a:r>
            <a:endParaRPr lang="en-US" dirty="0"/>
          </a:p>
        </p:txBody>
      </p:sp>
      <p:sp>
        <p:nvSpPr>
          <p:cNvPr id="4" name="Content Placeholder 3"/>
          <p:cNvSpPr>
            <a:spLocks noGrp="1"/>
          </p:cNvSpPr>
          <p:nvPr>
            <p:ph idx="1"/>
          </p:nvPr>
        </p:nvSpPr>
        <p:spPr/>
        <p:txBody>
          <a:bodyPr/>
          <a:lstStyle/>
          <a:p>
            <a:r>
              <a:rPr lang="en-US" dirty="0" smtClean="0"/>
              <a:t>Pesticides that are not absorbed by plants or soil can move from the site and contaminate other areas</a:t>
            </a:r>
          </a:p>
          <a:p>
            <a:r>
              <a:rPr lang="en-US" dirty="0" smtClean="0"/>
              <a:t>Applying pesticides when it is raining or shortly before it rains can result in runoff or pesticide movement off the application site</a:t>
            </a:r>
          </a:p>
          <a:p>
            <a:r>
              <a:rPr lang="en-US" dirty="0" smtClean="0"/>
              <a:t>Application </a:t>
            </a:r>
            <a:r>
              <a:rPr lang="en-US" dirty="0"/>
              <a:t>during precipitation events may reduce the efficacy of the application, as well as </a:t>
            </a:r>
            <a:r>
              <a:rPr lang="en-US" dirty="0" smtClean="0"/>
              <a:t>lead to </a:t>
            </a:r>
            <a:r>
              <a:rPr lang="en-US" dirty="0"/>
              <a:t>off-site movement of the pesticide</a:t>
            </a:r>
          </a:p>
        </p:txBody>
      </p:sp>
      <p:sp>
        <p:nvSpPr>
          <p:cNvPr id="5" name="Rectangle 4"/>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3"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198881173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Section 11: Personal Protective Equipment</a:t>
            </a:r>
            <a:endParaRPr lang="en-US" sz="5400" dirty="0"/>
          </a:p>
        </p:txBody>
      </p:sp>
      <p:sp>
        <p:nvSpPr>
          <p:cNvPr id="3" name="Subtitle 2"/>
          <p:cNvSpPr>
            <a:spLocks noGrp="1"/>
          </p:cNvSpPr>
          <p:nvPr>
            <p:ph type="subTitle" idx="1"/>
          </p:nvPr>
        </p:nvSpPr>
        <p:spPr/>
        <p:txBody>
          <a:bodyPr/>
          <a:lstStyle/>
          <a:p>
            <a:r>
              <a:rPr lang="en-US" dirty="0" smtClean="0"/>
              <a:t>Training Topics for </a:t>
            </a:r>
            <a:r>
              <a:rPr lang="en-US" dirty="0"/>
              <a:t>Handlers </a:t>
            </a:r>
            <a:r>
              <a:rPr lang="en-US" dirty="0" smtClean="0"/>
              <a:t>only</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10329882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PPE</a:t>
            </a:r>
            <a:endParaRPr lang="en-US" dirty="0"/>
          </a:p>
        </p:txBody>
      </p:sp>
      <p:sp>
        <p:nvSpPr>
          <p:cNvPr id="6" name="TextBox 5"/>
          <p:cNvSpPr txBox="1"/>
          <p:nvPr/>
        </p:nvSpPr>
        <p:spPr>
          <a:xfrm>
            <a:off x="6875417" y="6526696"/>
            <a:ext cx="5316583" cy="369332"/>
          </a:xfrm>
          <a:prstGeom prst="rect">
            <a:avLst/>
          </a:prstGeom>
          <a:noFill/>
        </p:spPr>
        <p:txBody>
          <a:bodyPr wrap="square" rtlCol="0">
            <a:spAutoFit/>
          </a:bodyPr>
          <a:lstStyle/>
          <a:p>
            <a:pPr algn="r"/>
            <a:r>
              <a:rPr lang="en-US" dirty="0" smtClean="0"/>
              <a:t>Image credit: Betsy Buffington, Iowa State University</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1097" y="1478770"/>
            <a:ext cx="4029805" cy="5047926"/>
          </a:xfrm>
          <a:prstGeom prst="rect">
            <a:avLst/>
          </a:prstGeom>
        </p:spPr>
      </p:pic>
    </p:spTree>
    <p:extLst>
      <p:ext uri="{BB962C8B-B14F-4D97-AF65-F5344CB8AC3E}">
        <p14:creationId xmlns:p14="http://schemas.microsoft.com/office/powerpoint/2010/main" val="332271378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on the Pesticide Label</a:t>
            </a:r>
            <a:endParaRPr lang="en-US" dirty="0"/>
          </a:p>
        </p:txBody>
      </p:sp>
      <p:sp>
        <p:nvSpPr>
          <p:cNvPr id="3" name="Content Placeholder 2"/>
          <p:cNvSpPr>
            <a:spLocks noGrp="1"/>
          </p:cNvSpPr>
          <p:nvPr>
            <p:ph idx="1"/>
          </p:nvPr>
        </p:nvSpPr>
        <p:spPr>
          <a:xfrm>
            <a:off x="838200" y="1825625"/>
            <a:ext cx="8239539" cy="4351338"/>
          </a:xfrm>
        </p:spPr>
        <p:txBody>
          <a:bodyPr>
            <a:normAutofit/>
          </a:bodyPr>
          <a:lstStyle/>
          <a:p>
            <a:r>
              <a:rPr lang="en-US" dirty="0" smtClean="0"/>
              <a:t>Select PPE based on label instructions</a:t>
            </a:r>
          </a:p>
          <a:p>
            <a:r>
              <a:rPr lang="en-US" dirty="0" smtClean="0"/>
              <a:t>Some labels ask handlers to wear specific work clothing, such as</a:t>
            </a:r>
          </a:p>
          <a:p>
            <a:pPr lvl="1"/>
            <a:r>
              <a:rPr lang="en-US" sz="2800" dirty="0" smtClean="0"/>
              <a:t>Long-sleeved shirt</a:t>
            </a:r>
          </a:p>
          <a:p>
            <a:pPr lvl="1"/>
            <a:r>
              <a:rPr lang="en-US" sz="2800" dirty="0" smtClean="0"/>
              <a:t>Long pants</a:t>
            </a:r>
          </a:p>
          <a:p>
            <a:pPr lvl="1"/>
            <a:r>
              <a:rPr lang="en-US" sz="2800" dirty="0" smtClean="0"/>
              <a:t>Shoes and socks</a:t>
            </a:r>
          </a:p>
          <a:p>
            <a:pPr lvl="1"/>
            <a:r>
              <a:rPr lang="en-US" sz="2800" dirty="0" smtClean="0"/>
              <a:t>Short-sleeved shirts or shorts</a:t>
            </a:r>
          </a:p>
        </p:txBody>
      </p:sp>
      <p:sp>
        <p:nvSpPr>
          <p:cNvPr id="10" name="TextBox 9"/>
          <p:cNvSpPr txBox="1"/>
          <p:nvPr/>
        </p:nvSpPr>
        <p:spPr>
          <a:xfrm>
            <a:off x="6497395" y="6462169"/>
            <a:ext cx="5316583" cy="369332"/>
          </a:xfrm>
          <a:prstGeom prst="rect">
            <a:avLst/>
          </a:prstGeom>
          <a:noFill/>
        </p:spPr>
        <p:txBody>
          <a:bodyPr wrap="square" rtlCol="0">
            <a:spAutoFit/>
          </a:bodyPr>
          <a:lstStyle/>
          <a:p>
            <a:pPr algn="r"/>
            <a:r>
              <a:rPr lang="en-US" dirty="0" smtClean="0"/>
              <a:t>Image credit: Sarah Risorto, UC Statewide IPM Program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024" y="1342416"/>
            <a:ext cx="2328874" cy="4834547"/>
          </a:xfrm>
          <a:prstGeom prst="rect">
            <a:avLst/>
          </a:prstGeom>
        </p:spPr>
      </p:pic>
    </p:spTree>
    <p:extLst>
      <p:ext uri="{BB962C8B-B14F-4D97-AF65-F5344CB8AC3E}">
        <p14:creationId xmlns:p14="http://schemas.microsoft.com/office/powerpoint/2010/main" val="413569224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on the Pesticide Label</a:t>
            </a:r>
            <a:endParaRPr lang="en-US" dirty="0"/>
          </a:p>
        </p:txBody>
      </p:sp>
      <p:sp>
        <p:nvSpPr>
          <p:cNvPr id="3" name="Content Placeholder 2"/>
          <p:cNvSpPr>
            <a:spLocks noGrp="1"/>
          </p:cNvSpPr>
          <p:nvPr>
            <p:ph idx="1"/>
          </p:nvPr>
        </p:nvSpPr>
        <p:spPr>
          <a:xfrm>
            <a:off x="838200" y="1539240"/>
            <a:ext cx="10515600" cy="4848307"/>
          </a:xfrm>
        </p:spPr>
        <p:txBody>
          <a:bodyPr>
            <a:normAutofit lnSpcReduction="10000"/>
          </a:bodyPr>
          <a:lstStyle/>
          <a:p>
            <a:r>
              <a:rPr lang="en-US" dirty="0" smtClean="0"/>
              <a:t>Other pesticide labels list the PPE handlers must wear, which may include: </a:t>
            </a:r>
          </a:p>
          <a:p>
            <a:pPr lvl="1"/>
            <a:r>
              <a:rPr lang="en-US" sz="2800" dirty="0" smtClean="0"/>
              <a:t>Gloves</a:t>
            </a:r>
          </a:p>
          <a:p>
            <a:pPr lvl="1"/>
            <a:r>
              <a:rPr lang="en-US" sz="2800" dirty="0" smtClean="0"/>
              <a:t>Aprons</a:t>
            </a:r>
          </a:p>
          <a:p>
            <a:pPr lvl="1"/>
            <a:r>
              <a:rPr lang="en-US" sz="2800" dirty="0" smtClean="0"/>
              <a:t>Chemical-resistant footwear</a:t>
            </a:r>
          </a:p>
          <a:p>
            <a:pPr lvl="1"/>
            <a:r>
              <a:rPr lang="en-US" sz="2800" dirty="0" smtClean="0"/>
              <a:t>Coveralls (cloth)</a:t>
            </a:r>
          </a:p>
          <a:p>
            <a:pPr lvl="1"/>
            <a:r>
              <a:rPr lang="en-US" sz="2800" dirty="0" smtClean="0"/>
              <a:t>Chemical-resistant suit</a:t>
            </a:r>
          </a:p>
          <a:p>
            <a:pPr lvl="1"/>
            <a:r>
              <a:rPr lang="en-US" sz="2800" dirty="0" smtClean="0"/>
              <a:t>Chemical-resistant headgear</a:t>
            </a:r>
          </a:p>
          <a:p>
            <a:pPr lvl="1"/>
            <a:r>
              <a:rPr lang="en-US" sz="2800" dirty="0" smtClean="0"/>
              <a:t>Protective eyewear</a:t>
            </a:r>
          </a:p>
          <a:p>
            <a:pPr lvl="1"/>
            <a:r>
              <a:rPr lang="en-US" sz="2800" dirty="0" smtClean="0"/>
              <a:t>Respirator</a:t>
            </a:r>
          </a:p>
          <a:p>
            <a:r>
              <a:rPr lang="en-US" dirty="0" smtClean="0"/>
              <a:t>If handling more than one pesticide, use the most protective PPE for that task</a:t>
            </a:r>
          </a:p>
        </p:txBody>
      </p:sp>
    </p:spTree>
    <p:extLst>
      <p:ext uri="{BB962C8B-B14F-4D97-AF65-F5344CB8AC3E}">
        <p14:creationId xmlns:p14="http://schemas.microsoft.com/office/powerpoint/2010/main" val="138749763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Label CAREFULLY:</a:t>
            </a:r>
            <a:endParaRPr lang="en-US" dirty="0"/>
          </a:p>
        </p:txBody>
      </p:sp>
      <p:sp>
        <p:nvSpPr>
          <p:cNvPr id="6" name="Content Placeholder 5"/>
          <p:cNvSpPr>
            <a:spLocks noGrp="1"/>
          </p:cNvSpPr>
          <p:nvPr>
            <p:ph idx="1"/>
          </p:nvPr>
        </p:nvSpPr>
        <p:spPr>
          <a:xfrm>
            <a:off x="838200" y="1825625"/>
            <a:ext cx="5098774" cy="4351338"/>
          </a:xfrm>
        </p:spPr>
        <p:txBody>
          <a:bodyPr/>
          <a:lstStyle/>
          <a:p>
            <a:r>
              <a:rPr lang="en-US" dirty="0" smtClean="0"/>
              <a:t>Read the label thoroughly to make sure you understand ALL of the PPE requirements. </a:t>
            </a:r>
          </a:p>
          <a:p>
            <a:r>
              <a:rPr lang="en-US" dirty="0" smtClean="0"/>
              <a:t>Don’t skim- it’s easy to miss important details</a:t>
            </a:r>
            <a:endParaRPr lang="en-US" dirty="0"/>
          </a:p>
        </p:txBody>
      </p:sp>
      <p:sp>
        <p:nvSpPr>
          <p:cNvPr id="5" name="TextBox 4"/>
          <p:cNvSpPr txBox="1"/>
          <p:nvPr/>
        </p:nvSpPr>
        <p:spPr>
          <a:xfrm>
            <a:off x="6096000" y="1852129"/>
            <a:ext cx="5698435" cy="4085734"/>
          </a:xfrm>
          <a:prstGeom prst="rect">
            <a:avLst/>
          </a:prstGeom>
          <a:noFill/>
          <a:ln>
            <a:solidFill>
              <a:schemeClr val="tx1"/>
            </a:solidFill>
          </a:ln>
        </p:spPr>
        <p:txBody>
          <a:bodyPr wrap="square" rtlCol="0">
            <a:spAutoFit/>
          </a:bodyPr>
          <a:lstStyle/>
          <a:p>
            <a:pPr>
              <a:spcAft>
                <a:spcPts val="300"/>
              </a:spcAft>
            </a:pPr>
            <a:r>
              <a:rPr lang="en-US" b="1" dirty="0" smtClean="0">
                <a:latin typeface="Times New Roman" panose="02020603050405020304" pitchFamily="18" charset="0"/>
                <a:cs typeface="Times New Roman" panose="02020603050405020304" pitchFamily="18" charset="0"/>
              </a:rPr>
              <a:t>Personal Protective Equipment:</a:t>
            </a:r>
          </a:p>
          <a:p>
            <a:pPr>
              <a:spcAft>
                <a:spcPts val="300"/>
              </a:spcAft>
            </a:pPr>
            <a:r>
              <a:rPr lang="en-US" dirty="0" smtClean="0">
                <a:latin typeface="Times New Roman" panose="02020603050405020304" pitchFamily="18" charset="0"/>
                <a:cs typeface="Times New Roman" panose="02020603050405020304" pitchFamily="18" charset="0"/>
              </a:rPr>
              <a:t>Some materials that are chemical-resistant to this product are listed below.</a:t>
            </a:r>
          </a:p>
          <a:p>
            <a:pPr>
              <a:spcAft>
                <a:spcPts val="300"/>
              </a:spcAft>
            </a:pPr>
            <a:r>
              <a:rPr lang="en-US" b="1" dirty="0" smtClean="0">
                <a:latin typeface="Times New Roman" panose="02020603050405020304" pitchFamily="18" charset="0"/>
                <a:cs typeface="Times New Roman" panose="02020603050405020304" pitchFamily="18" charset="0"/>
              </a:rPr>
              <a:t>Handlers who may be exposed to the dilute through application or other tasks must wear: </a:t>
            </a:r>
            <a:r>
              <a:rPr lang="en-US" dirty="0" smtClean="0">
                <a:latin typeface="Times New Roman" panose="02020603050405020304" pitchFamily="18" charset="0"/>
                <a:cs typeface="Times New Roman" panose="02020603050405020304" pitchFamily="18" charset="0"/>
              </a:rPr>
              <a:t>Long-sleeved shirt and long pants, Chemical-resistant gloves, such as Nitrile, Butyl, Neoprene, and/or Barrier Laminate, and Shoes plus socks.</a:t>
            </a:r>
          </a:p>
          <a:p>
            <a:pPr>
              <a:spcAft>
                <a:spcPts val="300"/>
              </a:spcAft>
            </a:pPr>
            <a:r>
              <a:rPr lang="en-US" b="1" dirty="0" smtClean="0">
                <a:latin typeface="Times New Roman" panose="02020603050405020304" pitchFamily="18" charset="0"/>
                <a:cs typeface="Times New Roman" panose="02020603050405020304" pitchFamily="18" charset="0"/>
              </a:rPr>
              <a:t>Handlers who may be exposed to the concentrate through mixing, loading, application, other tasks must wear: </a:t>
            </a:r>
            <a:r>
              <a:rPr lang="en-US" dirty="0" smtClean="0">
                <a:latin typeface="Times New Roman" panose="02020603050405020304" pitchFamily="18" charset="0"/>
                <a:cs typeface="Times New Roman" panose="02020603050405020304" pitchFamily="18" charset="0"/>
              </a:rPr>
              <a:t>Long-sleeved shirt and long pants, Chemical-resistant gloves, such as Nitrile, Butyl, Neoprene, and/or Barrier Laminate, Shoes plus socks, and Protective eyewear.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05630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Chemical-resistant PPE</a:t>
            </a:r>
            <a:endParaRPr lang="en-US" dirty="0"/>
          </a:p>
        </p:txBody>
      </p:sp>
      <p:sp>
        <p:nvSpPr>
          <p:cNvPr id="3" name="Content Placeholder 2"/>
          <p:cNvSpPr>
            <a:spLocks noGrp="1"/>
          </p:cNvSpPr>
          <p:nvPr>
            <p:ph idx="1"/>
          </p:nvPr>
        </p:nvSpPr>
        <p:spPr/>
        <p:txBody>
          <a:bodyPr/>
          <a:lstStyle/>
          <a:p>
            <a:r>
              <a:rPr lang="en-US" dirty="0" smtClean="0"/>
              <a:t>Chemical-resistant PPE doesn’t allow a measurable amount of chemical to pass through</a:t>
            </a:r>
          </a:p>
          <a:p>
            <a:r>
              <a:rPr lang="en-US" dirty="0" smtClean="0"/>
              <a:t>Chemical-resistant can refer to different types of PPE including: </a:t>
            </a:r>
          </a:p>
          <a:p>
            <a:pPr lvl="1"/>
            <a:r>
              <a:rPr lang="en-US" sz="2800" dirty="0" smtClean="0"/>
              <a:t>Gloves</a:t>
            </a:r>
          </a:p>
          <a:p>
            <a:pPr lvl="1"/>
            <a:r>
              <a:rPr lang="en-US" sz="2800" dirty="0" smtClean="0"/>
              <a:t>Footwear</a:t>
            </a:r>
          </a:p>
          <a:p>
            <a:pPr lvl="1"/>
            <a:r>
              <a:rPr lang="en-US" sz="2800" dirty="0" smtClean="0"/>
              <a:t>Suit</a:t>
            </a:r>
          </a:p>
          <a:p>
            <a:pPr lvl="1"/>
            <a:r>
              <a:rPr lang="en-US" sz="2800" dirty="0" smtClean="0"/>
              <a:t>Aprons</a:t>
            </a:r>
          </a:p>
          <a:p>
            <a:pPr lvl="1"/>
            <a:endParaRPr lang="en-US" dirty="0" smtClean="0"/>
          </a:p>
        </p:txBody>
      </p:sp>
    </p:spTree>
    <p:extLst>
      <p:ext uri="{BB962C8B-B14F-4D97-AF65-F5344CB8AC3E}">
        <p14:creationId xmlns:p14="http://schemas.microsoft.com/office/powerpoint/2010/main" val="288605869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Waterproof PPE</a:t>
            </a:r>
            <a:endParaRPr lang="en-US" dirty="0"/>
          </a:p>
        </p:txBody>
      </p:sp>
      <p:sp>
        <p:nvSpPr>
          <p:cNvPr id="3" name="Content Placeholder 2"/>
          <p:cNvSpPr>
            <a:spLocks noGrp="1"/>
          </p:cNvSpPr>
          <p:nvPr>
            <p:ph idx="1"/>
          </p:nvPr>
        </p:nvSpPr>
        <p:spPr/>
        <p:txBody>
          <a:bodyPr/>
          <a:lstStyle/>
          <a:p>
            <a:r>
              <a:rPr lang="en-US" dirty="0" smtClean="0"/>
              <a:t>Waterproof PPE refers to PPE that is made of a material that doesn’t allow a measurable amount of water or pesticides mixed with water to pass through</a:t>
            </a:r>
          </a:p>
        </p:txBody>
      </p:sp>
    </p:spTree>
    <p:extLst>
      <p:ext uri="{BB962C8B-B14F-4D97-AF65-F5344CB8AC3E}">
        <p14:creationId xmlns:p14="http://schemas.microsoft.com/office/powerpoint/2010/main" val="4658927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Reusable vs Disposable PPE</a:t>
            </a:r>
            <a:endParaRPr lang="en-US" dirty="0"/>
          </a:p>
        </p:txBody>
      </p:sp>
      <p:sp>
        <p:nvSpPr>
          <p:cNvPr id="3" name="Content Placeholder 2"/>
          <p:cNvSpPr>
            <a:spLocks noGrp="1"/>
          </p:cNvSpPr>
          <p:nvPr>
            <p:ph idx="1"/>
          </p:nvPr>
        </p:nvSpPr>
        <p:spPr/>
        <p:txBody>
          <a:bodyPr/>
          <a:lstStyle/>
          <a:p>
            <a:r>
              <a:rPr lang="en-US" dirty="0" smtClean="0"/>
              <a:t>Reusable PPE must be cleaned after use</a:t>
            </a:r>
          </a:p>
          <a:p>
            <a:r>
              <a:rPr lang="en-US" dirty="0" smtClean="0"/>
              <a:t>Disposable PPE must be thrown out after the work day or if soiled by pesticides</a:t>
            </a:r>
          </a:p>
          <a:p>
            <a:endParaRPr lang="en-US" dirty="0"/>
          </a:p>
        </p:txBody>
      </p:sp>
    </p:spTree>
    <p:extLst>
      <p:ext uri="{BB962C8B-B14F-4D97-AF65-F5344CB8AC3E}">
        <p14:creationId xmlns:p14="http://schemas.microsoft.com/office/powerpoint/2010/main" val="1773930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an Employer Under WPS?</a:t>
            </a:r>
            <a:endParaRPr lang="en-US" dirty="0"/>
          </a:p>
        </p:txBody>
      </p:sp>
      <p:sp>
        <p:nvSpPr>
          <p:cNvPr id="3" name="Content Placeholder 2"/>
          <p:cNvSpPr>
            <a:spLocks noGrp="1"/>
          </p:cNvSpPr>
          <p:nvPr>
            <p:ph idx="1"/>
          </p:nvPr>
        </p:nvSpPr>
        <p:spPr/>
        <p:txBody>
          <a:bodyPr/>
          <a:lstStyle/>
          <a:p>
            <a:r>
              <a:rPr lang="en-US" dirty="0" smtClean="0"/>
              <a:t>An agricultural employer is anyone who is an owner of, or is responsible for the management or condition of, an agricultural establishment, and who employs any worker or handler </a:t>
            </a:r>
          </a:p>
          <a:p>
            <a:r>
              <a:rPr lang="en-US" dirty="0" smtClean="0"/>
              <a:t>Commercial pesticide handler employer means any person, other than an agricultural employer, who employs any handler to perform handler activities on an agricultural establishment  </a:t>
            </a:r>
            <a:r>
              <a:rPr lang="es-ES" dirty="0" smtClean="0"/>
              <a:t>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921615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Coveralls or Chemical-resistant Suits</a:t>
            </a:r>
            <a:endParaRPr lang="en-US" dirty="0"/>
          </a:p>
        </p:txBody>
      </p:sp>
      <p:sp>
        <p:nvSpPr>
          <p:cNvPr id="3" name="Content Placeholder 2"/>
          <p:cNvSpPr>
            <a:spLocks noGrp="1"/>
          </p:cNvSpPr>
          <p:nvPr>
            <p:ph idx="1"/>
          </p:nvPr>
        </p:nvSpPr>
        <p:spPr>
          <a:xfrm>
            <a:off x="838200" y="1825625"/>
            <a:ext cx="7550426" cy="4351338"/>
          </a:xfrm>
        </p:spPr>
        <p:txBody>
          <a:bodyPr/>
          <a:lstStyle/>
          <a:p>
            <a:r>
              <a:rPr lang="en-US" dirty="0" smtClean="0"/>
              <a:t>Must be loose fitting</a:t>
            </a:r>
          </a:p>
          <a:p>
            <a:r>
              <a:rPr lang="en-US" dirty="0" smtClean="0"/>
              <a:t>1 or 2 piece garments</a:t>
            </a:r>
          </a:p>
          <a:p>
            <a:r>
              <a:rPr lang="en-US" dirty="0" smtClean="0"/>
              <a:t>Must cover entire body except the head, hands, and feet</a:t>
            </a:r>
          </a:p>
          <a:p>
            <a:pPr lvl="0"/>
            <a:r>
              <a:rPr lang="en-US" dirty="0"/>
              <a:t>Coveralls = cloth/fabric</a:t>
            </a:r>
          </a:p>
          <a:p>
            <a:r>
              <a:rPr lang="en-US" dirty="0"/>
              <a:t>Chemical-resistant suit = chemical-resistant material</a:t>
            </a:r>
          </a:p>
          <a:p>
            <a:endParaRPr lang="en-US" dirty="0" smtClean="0"/>
          </a:p>
          <a:p>
            <a:endParaRPr lang="en-US" dirty="0"/>
          </a:p>
        </p:txBody>
      </p:sp>
      <p:sp>
        <p:nvSpPr>
          <p:cNvPr id="9" name="TextBox 8"/>
          <p:cNvSpPr txBox="1"/>
          <p:nvPr/>
        </p:nvSpPr>
        <p:spPr>
          <a:xfrm>
            <a:off x="5314122" y="6462169"/>
            <a:ext cx="6877877" cy="369332"/>
          </a:xfrm>
          <a:prstGeom prst="rect">
            <a:avLst/>
          </a:prstGeom>
          <a:noFill/>
        </p:spPr>
        <p:txBody>
          <a:bodyPr wrap="square" rtlCol="0">
            <a:spAutoFit/>
          </a:bodyPr>
          <a:lstStyle/>
          <a:p>
            <a:pPr algn="r"/>
            <a:r>
              <a:rPr lang="en-US" dirty="0" smtClean="0"/>
              <a:t>Image credit: </a:t>
            </a:r>
            <a:r>
              <a:rPr lang="en-US" dirty="0"/>
              <a:t>Penn State Extension, The Pennsylvania State University</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666" y="1066006"/>
            <a:ext cx="2926334" cy="5462489"/>
          </a:xfrm>
          <a:prstGeom prst="rect">
            <a:avLst/>
          </a:prstGeom>
        </p:spPr>
      </p:pic>
    </p:spTree>
    <p:extLst>
      <p:ext uri="{BB962C8B-B14F-4D97-AF65-F5344CB8AC3E}">
        <p14:creationId xmlns:p14="http://schemas.microsoft.com/office/powerpoint/2010/main" val="387050901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Apron</a:t>
            </a:r>
            <a:endParaRPr lang="en-US" dirty="0"/>
          </a:p>
        </p:txBody>
      </p:sp>
      <p:sp>
        <p:nvSpPr>
          <p:cNvPr id="3" name="Content Placeholder 2"/>
          <p:cNvSpPr>
            <a:spLocks noGrp="1"/>
          </p:cNvSpPr>
          <p:nvPr>
            <p:ph idx="1"/>
          </p:nvPr>
        </p:nvSpPr>
        <p:spPr>
          <a:xfrm>
            <a:off x="838200" y="1825625"/>
            <a:ext cx="7327232" cy="4351338"/>
          </a:xfrm>
        </p:spPr>
        <p:txBody>
          <a:bodyPr/>
          <a:lstStyle/>
          <a:p>
            <a:r>
              <a:rPr lang="en-US" dirty="0" smtClean="0"/>
              <a:t>Aprons must be long enough to cover the front of the body from mid-chest to knee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59655" y="1005333"/>
            <a:ext cx="3432345" cy="585266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127121478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Chemical-resistant Headgear</a:t>
            </a:r>
            <a:endParaRPr lang="en-US" dirty="0"/>
          </a:p>
        </p:txBody>
      </p:sp>
      <p:sp>
        <p:nvSpPr>
          <p:cNvPr id="3" name="Content Placeholder 2"/>
          <p:cNvSpPr>
            <a:spLocks noGrp="1"/>
          </p:cNvSpPr>
          <p:nvPr>
            <p:ph idx="1"/>
          </p:nvPr>
        </p:nvSpPr>
        <p:spPr/>
        <p:txBody>
          <a:bodyPr/>
          <a:lstStyle/>
          <a:p>
            <a:r>
              <a:rPr lang="en-US" dirty="0" smtClean="0"/>
              <a:t>A chemical-resistant hood or hat, with a wide brim</a:t>
            </a:r>
            <a:endParaRPr lang="en-US" dirty="0"/>
          </a:p>
        </p:txBody>
      </p:sp>
    </p:spTree>
    <p:extLst>
      <p:ext uri="{BB962C8B-B14F-4D97-AF65-F5344CB8AC3E}">
        <p14:creationId xmlns:p14="http://schemas.microsoft.com/office/powerpoint/2010/main" val="12276718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Hat or Overhead Protection </a:t>
            </a:r>
            <a:endParaRPr lang="en-US" dirty="0"/>
          </a:p>
        </p:txBody>
      </p:sp>
      <p:sp>
        <p:nvSpPr>
          <p:cNvPr id="3" name="Content Placeholder 2"/>
          <p:cNvSpPr>
            <a:spLocks noGrp="1"/>
          </p:cNvSpPr>
          <p:nvPr>
            <p:ph idx="1"/>
          </p:nvPr>
        </p:nvSpPr>
        <p:spPr>
          <a:xfrm>
            <a:off x="838200" y="1825625"/>
            <a:ext cx="7134726" cy="4351338"/>
          </a:xfrm>
        </p:spPr>
        <p:txBody>
          <a:bodyPr/>
          <a:lstStyle/>
          <a:p>
            <a:r>
              <a:rPr lang="en-US" dirty="0" smtClean="0"/>
              <a:t>Non-absorbent material</a:t>
            </a:r>
          </a:p>
          <a:p>
            <a:r>
              <a:rPr lang="en-US" dirty="0" smtClean="0"/>
              <a:t>Wash with soap and water at the end of the handling task</a:t>
            </a:r>
          </a:p>
          <a:p>
            <a:r>
              <a:rPr lang="en-US" dirty="0" smtClean="0"/>
              <a:t>DO NOT WEAR absorbent hats, such as baseball caps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34083" y="941633"/>
            <a:ext cx="3657917" cy="5486876"/>
          </a:xfrm>
          <a:prstGeom prst="rect">
            <a:avLst/>
          </a:prstGeom>
        </p:spPr>
      </p:pic>
    </p:spTree>
    <p:extLst>
      <p:ext uri="{BB962C8B-B14F-4D97-AF65-F5344CB8AC3E}">
        <p14:creationId xmlns:p14="http://schemas.microsoft.com/office/powerpoint/2010/main" val="227878364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Protective Eyewear</a:t>
            </a:r>
            <a:endParaRPr lang="en-US" dirty="0"/>
          </a:p>
        </p:txBody>
      </p:sp>
      <p:sp>
        <p:nvSpPr>
          <p:cNvPr id="3" name="Content Placeholder 2"/>
          <p:cNvSpPr>
            <a:spLocks noGrp="1"/>
          </p:cNvSpPr>
          <p:nvPr>
            <p:ph idx="1"/>
          </p:nvPr>
        </p:nvSpPr>
        <p:spPr>
          <a:xfrm>
            <a:off x="7103164" y="1825625"/>
            <a:ext cx="4250635" cy="4351338"/>
          </a:xfrm>
        </p:spPr>
        <p:txBody>
          <a:bodyPr/>
          <a:lstStyle/>
          <a:p>
            <a:r>
              <a:rPr lang="en-US" dirty="0" smtClean="0"/>
              <a:t>Provide front, brow, and temple protection</a:t>
            </a:r>
          </a:p>
          <a:p>
            <a:pPr lvl="1"/>
            <a:r>
              <a:rPr lang="en-US" sz="2800" dirty="0" smtClean="0"/>
              <a:t>Safety glasses</a:t>
            </a:r>
          </a:p>
          <a:p>
            <a:pPr lvl="1"/>
            <a:r>
              <a:rPr lang="en-US" sz="2800" dirty="0" smtClean="0"/>
              <a:t>Chemical splash goggles</a:t>
            </a:r>
          </a:p>
          <a:p>
            <a:pPr lvl="1"/>
            <a:r>
              <a:rPr lang="en-US" sz="2800" dirty="0" smtClean="0"/>
              <a:t>Face shield</a:t>
            </a:r>
          </a:p>
          <a:p>
            <a:pPr lvl="1"/>
            <a:r>
              <a:rPr lang="en-US" sz="2800" dirty="0" smtClean="0"/>
              <a:t>Full-face respirators </a:t>
            </a:r>
          </a:p>
        </p:txBody>
      </p:sp>
      <p:sp>
        <p:nvSpPr>
          <p:cNvPr id="9" name="TextBox 8"/>
          <p:cNvSpPr txBox="1"/>
          <p:nvPr/>
        </p:nvSpPr>
        <p:spPr>
          <a:xfrm>
            <a:off x="-1" y="6488668"/>
            <a:ext cx="6798365" cy="369332"/>
          </a:xfrm>
          <a:prstGeom prst="rect">
            <a:avLst/>
          </a:prstGeom>
          <a:noFill/>
        </p:spPr>
        <p:txBody>
          <a:bodyPr wrap="square" rtlCol="0">
            <a:spAutoFit/>
          </a:bodyPr>
          <a:lstStyle/>
          <a:p>
            <a:r>
              <a:rPr lang="en-US" dirty="0" smtClean="0"/>
              <a:t>Image credit: Penn State Extension, The Pennsylvania State University</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49897"/>
            <a:ext cx="6797629" cy="5102794"/>
          </a:xfrm>
          <a:prstGeom prst="rect">
            <a:avLst/>
          </a:prstGeom>
        </p:spPr>
      </p:pic>
    </p:spTree>
    <p:extLst>
      <p:ext uri="{BB962C8B-B14F-4D97-AF65-F5344CB8AC3E}">
        <p14:creationId xmlns:p14="http://schemas.microsoft.com/office/powerpoint/2010/main" val="237830821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Chemical-resistant Footwear</a:t>
            </a:r>
            <a:endParaRPr lang="en-US" dirty="0"/>
          </a:p>
        </p:txBody>
      </p:sp>
      <p:sp>
        <p:nvSpPr>
          <p:cNvPr id="3" name="Content Placeholder 2"/>
          <p:cNvSpPr>
            <a:spLocks noGrp="1"/>
          </p:cNvSpPr>
          <p:nvPr>
            <p:ph idx="1"/>
          </p:nvPr>
        </p:nvSpPr>
        <p:spPr/>
        <p:txBody>
          <a:bodyPr/>
          <a:lstStyle/>
          <a:p>
            <a:r>
              <a:rPr lang="en-US" dirty="0" smtClean="0"/>
              <a:t>Chemical-resistant shoes, boots or shoe coverings</a:t>
            </a:r>
          </a:p>
          <a:p>
            <a:r>
              <a:rPr lang="en-US" dirty="0" smtClean="0"/>
              <a:t>Must be made of chemical-resistant material such as rubber or vinyl</a:t>
            </a:r>
            <a:endParaRPr lang="en-US" dirty="0"/>
          </a:p>
        </p:txBody>
      </p:sp>
    </p:spTree>
    <p:extLst>
      <p:ext uri="{BB962C8B-B14F-4D97-AF65-F5344CB8AC3E}">
        <p14:creationId xmlns:p14="http://schemas.microsoft.com/office/powerpoint/2010/main" val="80608629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Gloves</a:t>
            </a:r>
            <a:endParaRPr lang="en-US" dirty="0"/>
          </a:p>
        </p:txBody>
      </p:sp>
      <p:sp>
        <p:nvSpPr>
          <p:cNvPr id="3" name="Content Placeholder 2"/>
          <p:cNvSpPr>
            <a:spLocks noGrp="1"/>
          </p:cNvSpPr>
          <p:nvPr>
            <p:ph idx="1"/>
          </p:nvPr>
        </p:nvSpPr>
        <p:spPr>
          <a:xfrm>
            <a:off x="6440557" y="1825625"/>
            <a:ext cx="4913243" cy="4351338"/>
          </a:xfrm>
        </p:spPr>
        <p:txBody>
          <a:bodyPr>
            <a:normAutofit/>
          </a:bodyPr>
          <a:lstStyle/>
          <a:p>
            <a:r>
              <a:rPr lang="en-US" dirty="0" smtClean="0"/>
              <a:t>Gloves must be worn during handling, including repairing equipment and adjusting nozzles </a:t>
            </a:r>
          </a:p>
          <a:p>
            <a:r>
              <a:rPr lang="en-US" dirty="0" smtClean="0"/>
              <a:t>If the label requires a certain material, such as nitrile, gloves must be made of specified material</a:t>
            </a:r>
          </a:p>
          <a:p>
            <a:r>
              <a:rPr lang="en-US" dirty="0" smtClean="0"/>
              <a:t>Handlers MUST NOT wear cotton, suede or leather gloves</a:t>
            </a:r>
            <a:endParaRPr lang="en-US" dirty="0"/>
          </a:p>
        </p:txBody>
      </p:sp>
      <p:sp>
        <p:nvSpPr>
          <p:cNvPr id="9" name="TextBox 8"/>
          <p:cNvSpPr txBox="1"/>
          <p:nvPr/>
        </p:nvSpPr>
        <p:spPr>
          <a:xfrm>
            <a:off x="-1" y="6488668"/>
            <a:ext cx="6440558" cy="369332"/>
          </a:xfrm>
          <a:prstGeom prst="rect">
            <a:avLst/>
          </a:prstGeom>
          <a:noFill/>
        </p:spPr>
        <p:txBody>
          <a:bodyPr wrap="square" rtlCol="0">
            <a:spAutoFit/>
          </a:bodyPr>
          <a:lstStyle/>
          <a:p>
            <a:r>
              <a:rPr lang="en-US" dirty="0" smtClean="0"/>
              <a:t>Image credit: Jennifer Weber, Arizona Department of Agriculture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68186"/>
            <a:ext cx="6255038" cy="5066215"/>
          </a:xfrm>
          <a:prstGeom prst="rect">
            <a:avLst/>
          </a:prstGeom>
        </p:spPr>
      </p:pic>
    </p:spTree>
    <p:extLst>
      <p:ext uri="{BB962C8B-B14F-4D97-AF65-F5344CB8AC3E}">
        <p14:creationId xmlns:p14="http://schemas.microsoft.com/office/powerpoint/2010/main" val="67602435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Glove Liners</a:t>
            </a:r>
            <a:endParaRPr lang="en-US" dirty="0"/>
          </a:p>
        </p:txBody>
      </p:sp>
      <p:sp>
        <p:nvSpPr>
          <p:cNvPr id="3" name="Content Placeholder 2"/>
          <p:cNvSpPr>
            <a:spLocks noGrp="1"/>
          </p:cNvSpPr>
          <p:nvPr>
            <p:ph idx="1"/>
          </p:nvPr>
        </p:nvSpPr>
        <p:spPr/>
        <p:txBody>
          <a:bodyPr/>
          <a:lstStyle/>
          <a:p>
            <a:pPr lvl="0"/>
            <a:r>
              <a:rPr lang="en-US" dirty="0" smtClean="0"/>
              <a:t>Glove liners can be worn underneath gloves</a:t>
            </a:r>
          </a:p>
          <a:p>
            <a:pPr lvl="0"/>
            <a:r>
              <a:rPr lang="en-US" dirty="0" smtClean="0"/>
              <a:t>They must not extend outside of chemical-resistant glove</a:t>
            </a:r>
          </a:p>
          <a:p>
            <a:pPr lvl="0"/>
            <a:r>
              <a:rPr lang="en-US" dirty="0" smtClean="0"/>
              <a:t>Glove liners must be discarded either after 10 hours of use or within 24 hours after they are first put on, whichever comes first</a:t>
            </a:r>
          </a:p>
          <a:p>
            <a:r>
              <a:rPr lang="en-US" dirty="0" smtClean="0"/>
              <a:t>They must be removed if they contact pesticide directly, and they cannot be reused</a:t>
            </a:r>
          </a:p>
          <a:p>
            <a:r>
              <a:rPr lang="en-US" dirty="0" smtClean="0"/>
              <a:t>Glove liners should be separate from the glove itself</a:t>
            </a:r>
          </a:p>
          <a:p>
            <a:pPr lvl="0"/>
            <a:r>
              <a:rPr lang="en-US" dirty="0" smtClean="0"/>
              <a:t>Cotton-lined and fleece-lined gloves are not permissible </a:t>
            </a:r>
            <a:endParaRPr lang="en-US" dirty="0"/>
          </a:p>
        </p:txBody>
      </p:sp>
    </p:spTree>
    <p:extLst>
      <p:ext uri="{BB962C8B-B14F-4D97-AF65-F5344CB8AC3E}">
        <p14:creationId xmlns:p14="http://schemas.microsoft.com/office/powerpoint/2010/main" val="153088874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Respirators</a:t>
            </a:r>
            <a:endParaRPr lang="en-US" dirty="0"/>
          </a:p>
        </p:txBody>
      </p:sp>
      <p:sp>
        <p:nvSpPr>
          <p:cNvPr id="3" name="Content Placeholder 2"/>
          <p:cNvSpPr>
            <a:spLocks noGrp="1"/>
          </p:cNvSpPr>
          <p:nvPr>
            <p:ph idx="1"/>
          </p:nvPr>
        </p:nvSpPr>
        <p:spPr>
          <a:xfrm>
            <a:off x="838200" y="1825625"/>
            <a:ext cx="4184374" cy="4351338"/>
          </a:xfrm>
        </p:spPr>
        <p:txBody>
          <a:bodyPr>
            <a:normAutofit/>
          </a:bodyPr>
          <a:lstStyle/>
          <a:p>
            <a:r>
              <a:rPr lang="en-US" dirty="0"/>
              <a:t>Respirators are important if there is the likelihood of the handler’s exposure to droplets or </a:t>
            </a:r>
            <a:r>
              <a:rPr lang="en-US" dirty="0" smtClean="0"/>
              <a:t>vapors</a:t>
            </a:r>
            <a:endParaRPr lang="en-US" dirty="0"/>
          </a:p>
          <a:p>
            <a:r>
              <a:rPr lang="en-US" dirty="0" smtClean="0"/>
              <a:t>Respiratory equipment tested and certified by the National Institute of Occupational Safety and Health (NIOSH)</a:t>
            </a:r>
          </a:p>
          <a:p>
            <a:r>
              <a:rPr lang="en-US" dirty="0" smtClean="0"/>
              <a:t>Identified by a “TC” code </a:t>
            </a:r>
          </a:p>
        </p:txBody>
      </p:sp>
      <p:sp>
        <p:nvSpPr>
          <p:cNvPr id="9" name="TextBox 8"/>
          <p:cNvSpPr txBox="1"/>
          <p:nvPr/>
        </p:nvSpPr>
        <p:spPr>
          <a:xfrm>
            <a:off x="6875417" y="6546574"/>
            <a:ext cx="5316583" cy="369332"/>
          </a:xfrm>
          <a:prstGeom prst="rect">
            <a:avLst/>
          </a:prstGeom>
          <a:noFill/>
        </p:spPr>
        <p:txBody>
          <a:bodyPr wrap="square" rtlCol="0">
            <a:spAutoFit/>
          </a:bodyPr>
          <a:lstStyle/>
          <a:p>
            <a:pPr algn="r"/>
            <a:r>
              <a:rPr lang="en-US" dirty="0" smtClean="0"/>
              <a:t>Image credit: Betsy Buffington, Iowa State Extension</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3406" y="2254618"/>
            <a:ext cx="6858594" cy="4291956"/>
          </a:xfrm>
          <a:prstGeom prst="rect">
            <a:avLst/>
          </a:prstGeom>
        </p:spPr>
      </p:pic>
    </p:spTree>
    <p:extLst>
      <p:ext uri="{BB962C8B-B14F-4D97-AF65-F5344CB8AC3E}">
        <p14:creationId xmlns:p14="http://schemas.microsoft.com/office/powerpoint/2010/main" val="396005094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Respirators</a:t>
            </a:r>
            <a:endParaRPr lang="en-US" dirty="0"/>
          </a:p>
        </p:txBody>
      </p:sp>
      <p:sp>
        <p:nvSpPr>
          <p:cNvPr id="3" name="Content Placeholder 2"/>
          <p:cNvSpPr>
            <a:spLocks noGrp="1"/>
          </p:cNvSpPr>
          <p:nvPr>
            <p:ph idx="1"/>
          </p:nvPr>
        </p:nvSpPr>
        <p:spPr/>
        <p:txBody>
          <a:bodyPr/>
          <a:lstStyle/>
          <a:p>
            <a:r>
              <a:rPr lang="en-US" dirty="0" smtClean="0"/>
              <a:t>Make sure to use the correct respirator, cartridges and filters as listed on the label</a:t>
            </a:r>
          </a:p>
          <a:p>
            <a:r>
              <a:rPr lang="en-US" dirty="0" smtClean="0"/>
              <a:t>Respirators, cartridges and filters are product- and task specific</a:t>
            </a:r>
          </a:p>
        </p:txBody>
      </p:sp>
    </p:spTree>
    <p:extLst>
      <p:ext uri="{BB962C8B-B14F-4D97-AF65-F5344CB8AC3E}">
        <p14:creationId xmlns:p14="http://schemas.microsoft.com/office/powerpoint/2010/main" val="2237838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an Agricultural Worker?</a:t>
            </a:r>
            <a:endParaRPr lang="en-US" dirty="0"/>
          </a:p>
        </p:txBody>
      </p:sp>
      <p:sp>
        <p:nvSpPr>
          <p:cNvPr id="3" name="Content Placeholder 2"/>
          <p:cNvSpPr>
            <a:spLocks noGrp="1"/>
          </p:cNvSpPr>
          <p:nvPr>
            <p:ph idx="1"/>
          </p:nvPr>
        </p:nvSpPr>
        <p:spPr>
          <a:xfrm>
            <a:off x="838200" y="1825625"/>
            <a:ext cx="6577208" cy="4337180"/>
          </a:xfrm>
        </p:spPr>
        <p:txBody>
          <a:bodyPr>
            <a:normAutofit/>
          </a:bodyPr>
          <a:lstStyle/>
          <a:p>
            <a:r>
              <a:rPr lang="en-US" dirty="0" smtClean="0"/>
              <a:t>Any person, including a self-employed person, who is </a:t>
            </a:r>
            <a:r>
              <a:rPr lang="en-GB" dirty="0" smtClean="0"/>
              <a:t>employed (receives wages or salary)</a:t>
            </a:r>
            <a:r>
              <a:rPr lang="es-US" dirty="0" smtClean="0"/>
              <a:t> and </a:t>
            </a:r>
            <a:r>
              <a:rPr lang="en-US" dirty="0" smtClean="0"/>
              <a:t>performs</a:t>
            </a:r>
            <a:r>
              <a:rPr lang="es-US" dirty="0" smtClean="0"/>
              <a:t> </a:t>
            </a:r>
            <a:r>
              <a:rPr lang="en-US" dirty="0" smtClean="0"/>
              <a:t>activities</a:t>
            </a:r>
            <a:r>
              <a:rPr lang="es-US" dirty="0" smtClean="0"/>
              <a:t> </a:t>
            </a:r>
            <a:r>
              <a:rPr lang="en-US" dirty="0" smtClean="0"/>
              <a:t>directly relating to the production of agricultural</a:t>
            </a:r>
            <a:r>
              <a:rPr lang="es-US" dirty="0" smtClean="0"/>
              <a:t> </a:t>
            </a:r>
            <a:r>
              <a:rPr lang="en-US" dirty="0" smtClean="0"/>
              <a:t>plants</a:t>
            </a:r>
            <a:r>
              <a:rPr lang="es-US" dirty="0" smtClean="0"/>
              <a:t> </a:t>
            </a:r>
            <a:r>
              <a:rPr lang="en-US" dirty="0" smtClean="0"/>
              <a:t>on</a:t>
            </a:r>
            <a:r>
              <a:rPr lang="es-US" dirty="0" smtClean="0"/>
              <a:t> </a:t>
            </a:r>
            <a:r>
              <a:rPr lang="en-US" dirty="0" smtClean="0"/>
              <a:t>an</a:t>
            </a:r>
            <a:r>
              <a:rPr lang="es-US" dirty="0" smtClean="0"/>
              <a:t> </a:t>
            </a:r>
            <a:r>
              <a:rPr lang="en-US" dirty="0" smtClean="0"/>
              <a:t>agricultural</a:t>
            </a:r>
            <a:r>
              <a:rPr lang="es-US" dirty="0" smtClean="0"/>
              <a:t> establishment</a:t>
            </a:r>
          </a:p>
          <a:p>
            <a:r>
              <a:rPr lang="en-US" dirty="0" smtClean="0"/>
              <a:t>Employed and receives compensation for his/her work</a:t>
            </a:r>
          </a:p>
          <a:p>
            <a:pPr marL="0"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8171145" y="6488531"/>
            <a:ext cx="4020855" cy="369332"/>
          </a:xfrm>
          <a:prstGeom prst="rect">
            <a:avLst/>
          </a:prstGeom>
          <a:noFill/>
        </p:spPr>
        <p:txBody>
          <a:bodyPr wrap="square" rtlCol="0">
            <a:spAutoFit/>
          </a:bodyPr>
          <a:lstStyle/>
          <a:p>
            <a:pPr algn="r"/>
            <a:r>
              <a:rPr lang="en-US" dirty="0" smtClean="0">
                <a:solidFill>
                  <a:prstClr val="black"/>
                </a:solidFill>
              </a:rPr>
              <a:t>Image credit: Chazzbo Media</a:t>
            </a:r>
            <a:endParaRPr lang="en-US" dirty="0">
              <a:solidFill>
                <a:prstClr val="black"/>
              </a:solidFill>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22596814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Respirator-Use Requirements </a:t>
            </a:r>
            <a:endParaRPr lang="en-US" dirty="0"/>
          </a:p>
        </p:txBody>
      </p:sp>
      <p:sp>
        <p:nvSpPr>
          <p:cNvPr id="3" name="Content Placeholder 2"/>
          <p:cNvSpPr>
            <a:spLocks noGrp="1"/>
          </p:cNvSpPr>
          <p:nvPr>
            <p:ph idx="1"/>
          </p:nvPr>
        </p:nvSpPr>
        <p:spPr/>
        <p:txBody>
          <a:bodyPr/>
          <a:lstStyle/>
          <a:p>
            <a:r>
              <a:rPr lang="en-US" dirty="0" smtClean="0"/>
              <a:t>When a handler uses a pesticide that requires respiratory protection THE EMPLOYER is responsible for providing the following to the handler (at no cost) before he/she uses a respirator required by the label:</a:t>
            </a:r>
          </a:p>
          <a:p>
            <a:pPr lvl="1"/>
            <a:r>
              <a:rPr lang="en-US" sz="2800" dirty="0" smtClean="0"/>
              <a:t>Medical evaluation</a:t>
            </a:r>
          </a:p>
          <a:p>
            <a:pPr lvl="1"/>
            <a:r>
              <a:rPr lang="en-US" sz="2800" dirty="0" smtClean="0"/>
              <a:t>Respirator fit test</a:t>
            </a:r>
          </a:p>
          <a:p>
            <a:pPr lvl="1"/>
            <a:r>
              <a:rPr lang="en-US" sz="2800" dirty="0" smtClean="0"/>
              <a:t>Respirator use and maintenance training</a:t>
            </a:r>
          </a:p>
        </p:txBody>
      </p:sp>
    </p:spTree>
    <p:extLst>
      <p:ext uri="{BB962C8B-B14F-4D97-AF65-F5344CB8AC3E}">
        <p14:creationId xmlns:p14="http://schemas.microsoft.com/office/powerpoint/2010/main" val="9522646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Evaluation</a:t>
            </a:r>
            <a:endParaRPr lang="en-US" dirty="0"/>
          </a:p>
        </p:txBody>
      </p:sp>
      <p:sp>
        <p:nvSpPr>
          <p:cNvPr id="3" name="Content Placeholder 2"/>
          <p:cNvSpPr>
            <a:spLocks noGrp="1"/>
          </p:cNvSpPr>
          <p:nvPr>
            <p:ph idx="1"/>
          </p:nvPr>
        </p:nvSpPr>
        <p:spPr/>
        <p:txBody>
          <a:bodyPr/>
          <a:lstStyle/>
          <a:p>
            <a:r>
              <a:rPr lang="en-US" dirty="0" smtClean="0"/>
              <a:t>Medical evaluation required before handler uses respirator</a:t>
            </a:r>
          </a:p>
          <a:p>
            <a:r>
              <a:rPr lang="en-US" dirty="0" smtClean="0"/>
              <a:t>Medical history questionnaire</a:t>
            </a:r>
          </a:p>
          <a:p>
            <a:r>
              <a:rPr lang="en-US" dirty="0" smtClean="0"/>
              <a:t>Possible follow-up visit</a:t>
            </a:r>
          </a:p>
          <a:p>
            <a:r>
              <a:rPr lang="en-US" dirty="0" smtClean="0"/>
              <a:t>Repeat evaluation if there is a change in the conditions of use or health status of handler</a:t>
            </a:r>
          </a:p>
        </p:txBody>
      </p:sp>
    </p:spTree>
    <p:extLst>
      <p:ext uri="{BB962C8B-B14F-4D97-AF65-F5344CB8AC3E}">
        <p14:creationId xmlns:p14="http://schemas.microsoft.com/office/powerpoint/2010/main" val="298096297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 Fit Test</a:t>
            </a:r>
            <a:endParaRPr lang="en-US" dirty="0"/>
          </a:p>
        </p:txBody>
      </p:sp>
      <p:sp>
        <p:nvSpPr>
          <p:cNvPr id="3" name="Content Placeholder 2"/>
          <p:cNvSpPr>
            <a:spLocks noGrp="1"/>
          </p:cNvSpPr>
          <p:nvPr>
            <p:ph idx="1"/>
          </p:nvPr>
        </p:nvSpPr>
        <p:spPr/>
        <p:txBody>
          <a:bodyPr/>
          <a:lstStyle/>
          <a:p>
            <a:r>
              <a:rPr lang="en-US" dirty="0" smtClean="0"/>
              <a:t>Fit tests must be performed before the handler uses the respirator and at least annually after that</a:t>
            </a:r>
          </a:p>
          <a:p>
            <a:r>
              <a:rPr lang="en-US" dirty="0" smtClean="0"/>
              <a:t>Fit tests must be repeated if:</a:t>
            </a:r>
          </a:p>
          <a:p>
            <a:pPr lvl="1"/>
            <a:r>
              <a:rPr lang="en-US" dirty="0" smtClean="0"/>
              <a:t>The respirator changes</a:t>
            </a:r>
          </a:p>
          <a:p>
            <a:pPr lvl="1"/>
            <a:r>
              <a:rPr lang="en-US" dirty="0" smtClean="0"/>
              <a:t>There are changes to the size and/or shape to the handler’s face</a:t>
            </a:r>
          </a:p>
        </p:txBody>
      </p:sp>
    </p:spTree>
    <p:extLst>
      <p:ext uri="{BB962C8B-B14F-4D97-AF65-F5344CB8AC3E}">
        <p14:creationId xmlns:p14="http://schemas.microsoft.com/office/powerpoint/2010/main" val="140080555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90322" cy="1325563"/>
          </a:xfrm>
        </p:spPr>
        <p:txBody>
          <a:bodyPr/>
          <a:lstStyle/>
          <a:p>
            <a:r>
              <a:rPr lang="en-US" dirty="0" smtClean="0"/>
              <a:t>Respirator Use and Maintenance Training</a:t>
            </a:r>
            <a:endParaRPr lang="en-US" dirty="0"/>
          </a:p>
        </p:txBody>
      </p:sp>
      <p:sp>
        <p:nvSpPr>
          <p:cNvPr id="3" name="Content Placeholder 2"/>
          <p:cNvSpPr>
            <a:spLocks noGrp="1"/>
          </p:cNvSpPr>
          <p:nvPr>
            <p:ph idx="1"/>
          </p:nvPr>
        </p:nvSpPr>
        <p:spPr>
          <a:xfrm>
            <a:off x="838200" y="1825625"/>
            <a:ext cx="4793974" cy="4351338"/>
          </a:xfrm>
        </p:spPr>
        <p:txBody>
          <a:bodyPr/>
          <a:lstStyle/>
          <a:p>
            <a:r>
              <a:rPr lang="en-US" dirty="0" smtClean="0"/>
              <a:t>Handlers that use respirators must be trained </a:t>
            </a:r>
          </a:p>
          <a:p>
            <a:pPr lvl="1"/>
            <a:r>
              <a:rPr lang="en-US" sz="2800" dirty="0"/>
              <a:t>Before they begin using </a:t>
            </a:r>
            <a:r>
              <a:rPr lang="en-US" sz="2800" dirty="0" smtClean="0"/>
              <a:t>the respirator</a:t>
            </a:r>
          </a:p>
          <a:p>
            <a:pPr lvl="1"/>
            <a:r>
              <a:rPr lang="en-US" sz="2800" dirty="0" smtClean="0"/>
              <a:t>At least annually </a:t>
            </a:r>
          </a:p>
          <a:p>
            <a:r>
              <a:rPr lang="en-US" dirty="0" smtClean="0"/>
              <a:t>Training must be repeated if handler demonstrates a lack of knowledge</a:t>
            </a:r>
          </a:p>
        </p:txBody>
      </p:sp>
      <p:sp>
        <p:nvSpPr>
          <p:cNvPr id="9" name="TextBox 8"/>
          <p:cNvSpPr txBox="1"/>
          <p:nvPr/>
        </p:nvSpPr>
        <p:spPr>
          <a:xfrm>
            <a:off x="5441576" y="6488668"/>
            <a:ext cx="6750424" cy="369332"/>
          </a:xfrm>
          <a:prstGeom prst="rect">
            <a:avLst/>
          </a:prstGeom>
          <a:noFill/>
        </p:spPr>
        <p:txBody>
          <a:bodyPr wrap="square" rtlCol="0">
            <a:spAutoFit/>
          </a:bodyPr>
          <a:lstStyle/>
          <a:p>
            <a:pPr algn="r"/>
            <a:r>
              <a:rPr lang="en-US" dirty="0" smtClean="0"/>
              <a:t>Image credit: Penn State Extension, The Pennsylvania State University</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9900" y="863093"/>
            <a:ext cx="6322100" cy="5663675"/>
          </a:xfrm>
          <a:prstGeom prst="rect">
            <a:avLst/>
          </a:prstGeom>
        </p:spPr>
      </p:pic>
    </p:spTree>
    <p:extLst>
      <p:ext uri="{BB962C8B-B14F-4D97-AF65-F5344CB8AC3E}">
        <p14:creationId xmlns:p14="http://schemas.microsoft.com/office/powerpoint/2010/main" val="156770586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Inspection</a:t>
            </a:r>
            <a:endParaRPr lang="en-US" dirty="0"/>
          </a:p>
        </p:txBody>
      </p:sp>
      <p:sp>
        <p:nvSpPr>
          <p:cNvPr id="3" name="Content Placeholder 2"/>
          <p:cNvSpPr>
            <a:spLocks noGrp="1"/>
          </p:cNvSpPr>
          <p:nvPr>
            <p:ph idx="1"/>
          </p:nvPr>
        </p:nvSpPr>
        <p:spPr/>
        <p:txBody>
          <a:bodyPr/>
          <a:lstStyle/>
          <a:p>
            <a:r>
              <a:rPr lang="en-US" dirty="0" smtClean="0"/>
              <a:t>Inspect PPE to make sure it is in good condition before wearing</a:t>
            </a:r>
          </a:p>
          <a:p>
            <a:r>
              <a:rPr lang="en-US" dirty="0" smtClean="0"/>
              <a:t>Inspect PPE when cleaning at the end of the work day</a:t>
            </a:r>
          </a:p>
          <a:p>
            <a:r>
              <a:rPr lang="en-US" dirty="0" smtClean="0"/>
              <a:t>If PPE is damaged or needs repair, the handler should report to employer who must fix or replace</a:t>
            </a:r>
          </a:p>
        </p:txBody>
      </p:sp>
    </p:spTree>
    <p:extLst>
      <p:ext uri="{BB962C8B-B14F-4D97-AF65-F5344CB8AC3E}">
        <p14:creationId xmlns:p14="http://schemas.microsoft.com/office/powerpoint/2010/main" val="320280769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Inspection Checklist</a:t>
            </a:r>
            <a:endParaRPr lang="en-US" dirty="0"/>
          </a:p>
        </p:txBody>
      </p:sp>
      <p:sp>
        <p:nvSpPr>
          <p:cNvPr id="7" name="Rectangle 2"/>
          <p:cNvSpPr>
            <a:spLocks noGrp="1" noChangeArrowheads="1"/>
          </p:cNvSpPr>
          <p:nvPr>
            <p:ph idx="1"/>
          </p:nvPr>
        </p:nvSpPr>
        <p:spPr bwMode="auto">
          <a:xfrm>
            <a:off x="838200" y="1244365"/>
            <a:ext cx="11110364"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smtClean="0">
                <a:ln>
                  <a:noFill/>
                </a:ln>
                <a:solidFill>
                  <a:schemeClr val="tx1"/>
                </a:solidFill>
                <a:effectLst/>
                <a:latin typeface="Arial" charset="0"/>
              </a:rPr>
              <a:t>Inspect </a:t>
            </a:r>
            <a:r>
              <a:rPr kumimoji="0" lang="en-US" altLang="en-US" b="0" i="0" u="none" strike="noStrike" cap="none" normalizeH="0" baseline="0" dirty="0">
                <a:ln>
                  <a:noFill/>
                </a:ln>
                <a:solidFill>
                  <a:schemeClr val="tx1"/>
                </a:solidFill>
                <a:effectLst/>
                <a:latin typeface="Arial" charset="0"/>
              </a:rPr>
              <a:t>boots or chemical-resistant shoe coverings for holes, tears, or weak spots.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Arial" charset="0"/>
              </a:rPr>
              <a:t>Inspect re-usable gloves for damage, such as holes, cracks, tears, areas that have become bubbled or spongy, and any discoloration.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Arial" charset="0"/>
              </a:rPr>
              <a:t>Check coveralls and chemical-resistant suits for rips, tears, holes or separation along seams and zippers.</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Arial" charset="0"/>
              </a:rPr>
              <a:t>Make sure that the coveralls or chemical-resistant suit that you will use is the correct size so that it will offer you optimal protection and doesn’t interfere with movement.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Arial" charset="0"/>
              </a:rPr>
              <a:t>Check apron material for holes or damage. Make sure that apron strings are in good condition and enable you to wear the apron securely</a:t>
            </a:r>
            <a:r>
              <a:rPr kumimoji="0" lang="en-US" altLang="en-US" b="0" i="0" u="none" strike="noStrike" cap="none" normalizeH="0" baseline="0" dirty="0" smtClean="0">
                <a:ln>
                  <a:noFill/>
                </a:ln>
                <a:solidFill>
                  <a:schemeClr val="tx1"/>
                </a:solidFill>
                <a:effectLst/>
                <a:latin typeface="Arial" charset="0"/>
              </a:rPr>
              <a:t>.</a:t>
            </a:r>
            <a:endParaRPr kumimoji="0" lang="en-US" altLang="en-US"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55635538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Inspection Checklist cont</a:t>
            </a:r>
            <a:r>
              <a:rPr lang="en-US" b="1" dirty="0" smtClean="0"/>
              <a:t>.</a:t>
            </a:r>
            <a:endParaRPr lang="en-US" dirty="0"/>
          </a:p>
        </p:txBody>
      </p:sp>
      <p:sp>
        <p:nvSpPr>
          <p:cNvPr id="7" name="Rectangle 2"/>
          <p:cNvSpPr>
            <a:spLocks noGrp="1" noChangeArrowheads="1"/>
          </p:cNvSpPr>
          <p:nvPr>
            <p:ph idx="1"/>
          </p:nvPr>
        </p:nvSpPr>
        <p:spPr bwMode="auto">
          <a:xfrm>
            <a:off x="838200" y="1706705"/>
            <a:ext cx="11110364" cy="396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a:buFont typeface="Wingdings" charset="2"/>
              <a:buChar char="q"/>
            </a:pPr>
            <a:r>
              <a:rPr lang="en-US" dirty="0"/>
              <a:t>Inspect protective eyewear for scratched or cracked lenses and replace if needed.</a:t>
            </a:r>
          </a:p>
          <a:p>
            <a:pPr lvl="0">
              <a:buFont typeface="Wingdings" charset="2"/>
              <a:buChar char="q"/>
            </a:pPr>
            <a:r>
              <a:rPr lang="en-US" dirty="0"/>
              <a:t>If you will use </a:t>
            </a:r>
            <a:r>
              <a:rPr lang="en-US" dirty="0" smtClean="0"/>
              <a:t>goggles</a:t>
            </a:r>
            <a:r>
              <a:rPr lang="en-US" dirty="0"/>
              <a:t>, check the elastic parts for fraying, tears, wear, or loss of elasticity and replace if it is worn.</a:t>
            </a:r>
          </a:p>
          <a:p>
            <a:pPr lvl="0">
              <a:buFont typeface="Wingdings" charset="2"/>
              <a:buChar char="q"/>
            </a:pPr>
            <a:r>
              <a:rPr lang="en-US" dirty="0"/>
              <a:t>If you will use overhead protection, check the protective headwear for cracks, holes, and worn adjustable fittings.</a:t>
            </a:r>
          </a:p>
          <a:p>
            <a:pPr lvl="0">
              <a:buFont typeface="Wingdings" charset="2"/>
              <a:buChar char="q"/>
            </a:pPr>
            <a:r>
              <a:rPr lang="en-US" dirty="0"/>
              <a:t>Faceshields and protective headgear often have adjustable fittings for a secure fit and to prevent them from slipping or falling off. Inspect these fittings to make sure that they are working properly. </a:t>
            </a:r>
          </a:p>
        </p:txBody>
      </p:sp>
    </p:spTree>
    <p:extLst>
      <p:ext uri="{BB962C8B-B14F-4D97-AF65-F5344CB8AC3E}">
        <p14:creationId xmlns:p14="http://schemas.microsoft.com/office/powerpoint/2010/main" val="305323165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01070" cy="1325563"/>
          </a:xfrm>
        </p:spPr>
        <p:txBody>
          <a:bodyPr/>
          <a:lstStyle/>
          <a:p>
            <a:r>
              <a:rPr lang="en-US" dirty="0" smtClean="0"/>
              <a:t>Replacing Respirator Filters and Cartridges</a:t>
            </a:r>
            <a:endParaRPr lang="en-US" dirty="0"/>
          </a:p>
        </p:txBody>
      </p:sp>
      <p:sp>
        <p:nvSpPr>
          <p:cNvPr id="7" name="Rectangle 2"/>
          <p:cNvSpPr>
            <a:spLocks noGrp="1" noChangeArrowheads="1"/>
          </p:cNvSpPr>
          <p:nvPr>
            <p:ph idx="1"/>
          </p:nvPr>
        </p:nvSpPr>
        <p:spPr/>
        <p:txBody>
          <a:bodyPr/>
          <a:lstStyle/>
          <a:p>
            <a:r>
              <a:rPr lang="en-US" dirty="0" smtClean="0"/>
              <a:t>Filters, cartridges and gas- or vapor-removing canisters must be removed and replaced when any of the following occur: </a:t>
            </a:r>
          </a:p>
          <a:p>
            <a:pPr lvl="1"/>
            <a:r>
              <a:rPr lang="en-US" sz="2800" dirty="0" smtClean="0"/>
              <a:t>Breathing becomes difficult</a:t>
            </a:r>
          </a:p>
          <a:p>
            <a:pPr lvl="1"/>
            <a:r>
              <a:rPr lang="en-US" sz="2800" dirty="0" smtClean="0"/>
              <a:t>The filter is damaged or torn</a:t>
            </a:r>
          </a:p>
          <a:p>
            <a:pPr lvl="1"/>
            <a:r>
              <a:rPr lang="en-US" sz="2800" dirty="0" smtClean="0"/>
              <a:t>The handler detects a pesticide taste, smell or any type of irritation</a:t>
            </a:r>
          </a:p>
          <a:p>
            <a:pPr lvl="1"/>
            <a:r>
              <a:rPr lang="en-US" sz="2800" dirty="0" smtClean="0"/>
              <a:t>When required by manufacturer’s label</a:t>
            </a:r>
          </a:p>
          <a:p>
            <a:pPr lvl="1"/>
            <a:r>
              <a:rPr lang="en-US" sz="2800" dirty="0" smtClean="0"/>
              <a:t>When instructed by pesticide label </a:t>
            </a:r>
          </a:p>
          <a:p>
            <a:pPr lvl="1"/>
            <a:r>
              <a:rPr lang="en-US" sz="2800" dirty="0" smtClean="0"/>
              <a:t>At the end of 8 hours of total use</a:t>
            </a:r>
          </a:p>
        </p:txBody>
      </p:sp>
    </p:spTree>
    <p:extLst>
      <p:ext uri="{BB962C8B-B14F-4D97-AF65-F5344CB8AC3E}">
        <p14:creationId xmlns:p14="http://schemas.microsoft.com/office/powerpoint/2010/main" val="294117664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16203"/>
          </a:xfrm>
        </p:spPr>
        <p:txBody>
          <a:bodyPr/>
          <a:lstStyle/>
          <a:p>
            <a:r>
              <a:rPr lang="en-US" dirty="0" smtClean="0"/>
              <a:t>Employer’s Responsibility</a:t>
            </a:r>
            <a:endParaRPr lang="en-US" dirty="0"/>
          </a:p>
        </p:txBody>
      </p:sp>
      <p:sp>
        <p:nvSpPr>
          <p:cNvPr id="7" name="Rectangle 2"/>
          <p:cNvSpPr>
            <a:spLocks noGrp="1" noChangeArrowheads="1"/>
          </p:cNvSpPr>
          <p:nvPr>
            <p:ph idx="1"/>
          </p:nvPr>
        </p:nvSpPr>
        <p:spPr bwMode="auto">
          <a:xfrm>
            <a:off x="838200" y="1772365"/>
            <a:ext cx="11110364" cy="383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a:buFont typeface="Wingdings" charset="2"/>
              <a:buChar char="q"/>
            </a:pPr>
            <a:r>
              <a:rPr lang="en-US" sz="3200" dirty="0" smtClean="0"/>
              <a:t>Provide and pay for all PPE on label</a:t>
            </a:r>
          </a:p>
          <a:p>
            <a:pPr lvl="0">
              <a:buFont typeface="Wingdings" charset="2"/>
              <a:buChar char="q"/>
            </a:pPr>
            <a:r>
              <a:rPr lang="en-US" sz="3200" dirty="0" smtClean="0"/>
              <a:t>Ensure proper PPE use and care training for handlers</a:t>
            </a:r>
          </a:p>
          <a:p>
            <a:pPr lvl="0">
              <a:buFont typeface="Wingdings" charset="2"/>
              <a:buChar char="q"/>
            </a:pPr>
            <a:r>
              <a:rPr lang="en-US" sz="3200" dirty="0" smtClean="0"/>
              <a:t>Maintain all PPE </a:t>
            </a:r>
          </a:p>
          <a:p>
            <a:pPr lvl="0">
              <a:buFont typeface="Wingdings" charset="2"/>
              <a:buChar char="q"/>
            </a:pPr>
            <a:r>
              <a:rPr lang="en-US" sz="3200" dirty="0" smtClean="0"/>
              <a:t>Properly dispose of any damaged or disposable PPE</a:t>
            </a:r>
          </a:p>
          <a:p>
            <a:pPr lvl="0">
              <a:buFont typeface="Wingdings" charset="2"/>
              <a:buChar char="q"/>
            </a:pPr>
            <a:r>
              <a:rPr lang="en-US" sz="3200" dirty="0" smtClean="0"/>
              <a:t>Train handlers on cleaning, drying and storing re-usable PPE</a:t>
            </a:r>
          </a:p>
          <a:p>
            <a:pPr lvl="0">
              <a:buFont typeface="Wingdings" charset="2"/>
              <a:buChar char="q"/>
            </a:pPr>
            <a:r>
              <a:rPr lang="en-US" sz="3200" dirty="0" smtClean="0"/>
              <a:t>Provide a place away from pesticide storage for handlers to put on, remove and store PPE</a:t>
            </a:r>
            <a:endParaRPr lang="en-US" sz="3200" dirty="0"/>
          </a:p>
        </p:txBody>
      </p:sp>
    </p:spTree>
    <p:extLst>
      <p:ext uri="{BB962C8B-B14F-4D97-AF65-F5344CB8AC3E}">
        <p14:creationId xmlns:p14="http://schemas.microsoft.com/office/powerpoint/2010/main" val="320736066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Wearing PPE</a:t>
            </a:r>
            <a:endParaRPr lang="en-US" dirty="0"/>
          </a:p>
        </p:txBody>
      </p:sp>
      <p:sp>
        <p:nvSpPr>
          <p:cNvPr id="6" name="Content Placeholder 5"/>
          <p:cNvSpPr>
            <a:spLocks noGrp="1"/>
          </p:cNvSpPr>
          <p:nvPr>
            <p:ph idx="1"/>
          </p:nvPr>
        </p:nvSpPr>
        <p:spPr>
          <a:xfrm>
            <a:off x="7474860" y="2247899"/>
            <a:ext cx="3878939" cy="3929063"/>
          </a:xfrm>
        </p:spPr>
        <p:txBody>
          <a:bodyPr/>
          <a:lstStyle/>
          <a:p>
            <a:r>
              <a:rPr lang="en-US" dirty="0" smtClean="0"/>
              <a:t>Wear PPE in a way that prevents pesticide spray from entering boots or sleeves</a:t>
            </a:r>
          </a:p>
          <a:p>
            <a:pPr lvl="1"/>
            <a:endParaRPr lang="en-US" dirty="0"/>
          </a:p>
        </p:txBody>
      </p:sp>
      <p:sp>
        <p:nvSpPr>
          <p:cNvPr id="8" name="Rectangle 2"/>
          <p:cNvSpPr>
            <a:spLocks noChangeArrowheads="1"/>
          </p:cNvSpPr>
          <p:nvPr/>
        </p:nvSpPr>
        <p:spPr bwMode="auto">
          <a:xfrm>
            <a:off x="252411" y="1422768"/>
            <a:ext cx="30830827" cy="115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3" y="1690688"/>
            <a:ext cx="3078747" cy="48101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6651" y="1690688"/>
            <a:ext cx="4133446" cy="4810161"/>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353" y="6428509"/>
            <a:ext cx="4377307" cy="429491"/>
          </a:xfrm>
          <a:prstGeom prst="rect">
            <a:avLst/>
          </a:prstGeom>
        </p:spPr>
      </p:pic>
    </p:spTree>
    <p:extLst>
      <p:ext uri="{BB962C8B-B14F-4D97-AF65-F5344CB8AC3E}">
        <p14:creationId xmlns:p14="http://schemas.microsoft.com/office/powerpoint/2010/main" val="452859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2" name="Title 1"/>
          <p:cNvSpPr>
            <a:spLocks noGrp="1"/>
          </p:cNvSpPr>
          <p:nvPr>
            <p:ph type="title"/>
          </p:nvPr>
        </p:nvSpPr>
        <p:spPr>
          <a:xfrm>
            <a:off x="838200" y="365125"/>
            <a:ext cx="9128760" cy="1325563"/>
          </a:xfrm>
        </p:spPr>
        <p:txBody>
          <a:bodyPr/>
          <a:lstStyle/>
          <a:p>
            <a:r>
              <a:rPr lang="en-US" dirty="0" smtClean="0"/>
              <a:t>Who is a Pesticide Handler? </a:t>
            </a:r>
            <a:endParaRPr lang="en-US" dirty="0"/>
          </a:p>
        </p:txBody>
      </p:sp>
      <p:sp>
        <p:nvSpPr>
          <p:cNvPr id="3" name="Content Placeholder 2"/>
          <p:cNvSpPr>
            <a:spLocks noGrp="1"/>
          </p:cNvSpPr>
          <p:nvPr>
            <p:ph idx="1"/>
          </p:nvPr>
        </p:nvSpPr>
        <p:spPr>
          <a:xfrm>
            <a:off x="6096000" y="1825625"/>
            <a:ext cx="5257800" cy="4351338"/>
          </a:xfrm>
        </p:spPr>
        <p:txBody>
          <a:bodyPr>
            <a:normAutofit/>
          </a:bodyPr>
          <a:lstStyle/>
          <a:p>
            <a:r>
              <a:rPr lang="en-US" dirty="0" smtClean="0"/>
              <a:t>Handler means any person, including a self-employed person, who is employed by an agricultural employer or commercial pesticide handler employer and mixes, loads, and applies pesticides</a:t>
            </a:r>
          </a:p>
          <a:p>
            <a:r>
              <a:rPr lang="en-US" dirty="0" smtClean="0"/>
              <a:t>Must be at least 18 years old</a:t>
            </a:r>
          </a:p>
          <a:p>
            <a:pPr marL="0" indent="0">
              <a:buNone/>
            </a:pPr>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130987" y="6518028"/>
            <a:ext cx="5316583" cy="369332"/>
          </a:xfrm>
          <a:prstGeom prst="rect">
            <a:avLst/>
          </a:prstGeom>
          <a:noFill/>
        </p:spPr>
        <p:txBody>
          <a:bodyPr wrap="square" rtlCol="0">
            <a:spAutoFit/>
          </a:bodyPr>
          <a:lstStyle/>
          <a:p>
            <a:r>
              <a:rPr lang="en-US" dirty="0" smtClean="0">
                <a:solidFill>
                  <a:prstClr val="black"/>
                </a:solidFill>
              </a:rPr>
              <a:t>Image credit: Chazzbo Media</a:t>
            </a:r>
            <a:endParaRPr lang="en-US" dirty="0">
              <a:solidFill>
                <a:prstClr val="black"/>
              </a:solidFill>
            </a:endParaRPr>
          </a:p>
        </p:txBody>
      </p:sp>
    </p:spTree>
    <p:extLst>
      <p:ext uri="{BB962C8B-B14F-4D97-AF65-F5344CB8AC3E}">
        <p14:creationId xmlns:p14="http://schemas.microsoft.com/office/powerpoint/2010/main" val="292837771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and Heat Stress</a:t>
            </a:r>
            <a:endParaRPr lang="en-US" dirty="0"/>
          </a:p>
        </p:txBody>
      </p:sp>
      <p:sp>
        <p:nvSpPr>
          <p:cNvPr id="9" name="Text Placeholder 8"/>
          <p:cNvSpPr>
            <a:spLocks noGrp="1"/>
          </p:cNvSpPr>
          <p:nvPr>
            <p:ph type="body" idx="1"/>
          </p:nvPr>
        </p:nvSpPr>
        <p:spPr>
          <a:xfrm>
            <a:off x="841780" y="1400107"/>
            <a:ext cx="5157787" cy="823912"/>
          </a:xfrm>
        </p:spPr>
        <p:txBody>
          <a:bodyPr>
            <a:normAutofit/>
          </a:bodyPr>
          <a:lstStyle/>
          <a:p>
            <a:r>
              <a:rPr lang="en-US" sz="3200" b="0" dirty="0" smtClean="0"/>
              <a:t>Early Stages of Heat Illness</a:t>
            </a:r>
            <a:endParaRPr lang="en-US" sz="3200" b="0" dirty="0"/>
          </a:p>
        </p:txBody>
      </p:sp>
      <p:sp>
        <p:nvSpPr>
          <p:cNvPr id="3" name="Content Placeholder 2"/>
          <p:cNvSpPr>
            <a:spLocks noGrp="1"/>
          </p:cNvSpPr>
          <p:nvPr>
            <p:ph sz="half" idx="2"/>
          </p:nvPr>
        </p:nvSpPr>
        <p:spPr>
          <a:xfrm>
            <a:off x="841780" y="2224019"/>
            <a:ext cx="5157787" cy="3684588"/>
          </a:xfrm>
        </p:spPr>
        <p:txBody>
          <a:bodyPr/>
          <a:lstStyle/>
          <a:p>
            <a:pPr lvl="0"/>
            <a:r>
              <a:rPr lang="en-US" dirty="0" smtClean="0"/>
              <a:t>Fatigue </a:t>
            </a:r>
          </a:p>
          <a:p>
            <a:pPr lvl="0"/>
            <a:r>
              <a:rPr lang="en-US" dirty="0" smtClean="0"/>
              <a:t>Muscle weakness </a:t>
            </a:r>
          </a:p>
          <a:p>
            <a:pPr lvl="0"/>
            <a:r>
              <a:rPr lang="en-US" dirty="0" smtClean="0"/>
              <a:t>Dizziness</a:t>
            </a:r>
          </a:p>
          <a:p>
            <a:pPr lvl="0"/>
            <a:r>
              <a:rPr lang="en-US" dirty="0" smtClean="0"/>
              <a:t>Headache</a:t>
            </a:r>
          </a:p>
          <a:p>
            <a:pPr lvl="0"/>
            <a:r>
              <a:rPr lang="en-US" dirty="0" smtClean="0"/>
              <a:t>Nausea</a:t>
            </a:r>
          </a:p>
          <a:p>
            <a:pPr lvl="0"/>
            <a:r>
              <a:rPr lang="en-US" dirty="0" smtClean="0"/>
              <a:t>Heavy sweating</a:t>
            </a:r>
          </a:p>
          <a:p>
            <a:pPr lvl="0"/>
            <a:endParaRPr lang="en-US" dirty="0" smtClean="0"/>
          </a:p>
          <a:p>
            <a:pPr lvl="0"/>
            <a:endParaRPr lang="en-US" dirty="0" smtClean="0"/>
          </a:p>
          <a:p>
            <a:pPr lvl="0"/>
            <a:endParaRPr lang="en-US" dirty="0" smtClean="0"/>
          </a:p>
          <a:p>
            <a:pPr lvl="0"/>
            <a:endParaRPr lang="en-US" dirty="0"/>
          </a:p>
        </p:txBody>
      </p:sp>
      <p:sp>
        <p:nvSpPr>
          <p:cNvPr id="10" name="Text Placeholder 9"/>
          <p:cNvSpPr>
            <a:spLocks noGrp="1"/>
          </p:cNvSpPr>
          <p:nvPr>
            <p:ph type="body" sz="quarter" idx="3"/>
          </p:nvPr>
        </p:nvSpPr>
        <p:spPr>
          <a:xfrm>
            <a:off x="6172200" y="1400107"/>
            <a:ext cx="5183188" cy="823912"/>
          </a:xfrm>
        </p:spPr>
        <p:txBody>
          <a:bodyPr>
            <a:normAutofit/>
          </a:bodyPr>
          <a:lstStyle/>
          <a:p>
            <a:r>
              <a:rPr lang="en-US" sz="3200" b="0" dirty="0" smtClean="0"/>
              <a:t>Severe Stages of Heat Illness</a:t>
            </a:r>
            <a:endParaRPr lang="en-US" sz="3200" b="0" dirty="0"/>
          </a:p>
        </p:txBody>
      </p:sp>
      <p:sp>
        <p:nvSpPr>
          <p:cNvPr id="11" name="Content Placeholder 10"/>
          <p:cNvSpPr>
            <a:spLocks noGrp="1"/>
          </p:cNvSpPr>
          <p:nvPr>
            <p:ph sz="quarter" idx="4"/>
          </p:nvPr>
        </p:nvSpPr>
        <p:spPr>
          <a:xfrm>
            <a:off x="6172200" y="2224019"/>
            <a:ext cx="5183188" cy="3684588"/>
          </a:xfrm>
        </p:spPr>
        <p:txBody>
          <a:bodyPr>
            <a:normAutofit fontScale="92500" lnSpcReduction="10000"/>
          </a:bodyPr>
          <a:lstStyle/>
          <a:p>
            <a:pPr lvl="0"/>
            <a:r>
              <a:rPr lang="en-US" dirty="0" smtClean="0"/>
              <a:t>Chills</a:t>
            </a:r>
          </a:p>
          <a:p>
            <a:pPr lvl="0"/>
            <a:r>
              <a:rPr lang="en-US" dirty="0" smtClean="0"/>
              <a:t>Severe thirst and dry mouth</a:t>
            </a:r>
          </a:p>
          <a:p>
            <a:pPr lvl="0"/>
            <a:r>
              <a:rPr lang="en-US" dirty="0" smtClean="0"/>
              <a:t>Fainting</a:t>
            </a:r>
          </a:p>
          <a:p>
            <a:pPr lvl="0"/>
            <a:r>
              <a:rPr lang="en-US" dirty="0" smtClean="0"/>
              <a:t>Lack of sweat as heat stress progresses</a:t>
            </a:r>
          </a:p>
          <a:p>
            <a:pPr lvl="0"/>
            <a:r>
              <a:rPr lang="en-US" dirty="0" smtClean="0"/>
              <a:t>Hot, dry, clammy skin</a:t>
            </a:r>
          </a:p>
          <a:p>
            <a:pPr lvl="0"/>
            <a:r>
              <a:rPr lang="en-US" dirty="0" smtClean="0"/>
              <a:t>Slurred speech</a:t>
            </a:r>
          </a:p>
          <a:p>
            <a:pPr lvl="0"/>
            <a:r>
              <a:rPr lang="en-US" dirty="0" smtClean="0"/>
              <a:t>Irrational behavior and confusion</a:t>
            </a:r>
          </a:p>
          <a:p>
            <a:endParaRPr lang="en-US" dirty="0"/>
          </a:p>
        </p:txBody>
      </p:sp>
      <p:sp>
        <p:nvSpPr>
          <p:cNvPr id="6" name="Content Placeholder 2"/>
          <p:cNvSpPr txBox="1">
            <a:spLocks/>
          </p:cNvSpPr>
          <p:nvPr/>
        </p:nvSpPr>
        <p:spPr>
          <a:xfrm>
            <a:off x="5793631" y="2883334"/>
            <a:ext cx="5389124" cy="4883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endParaRPr lang="en-US" dirty="0"/>
          </a:p>
        </p:txBody>
      </p:sp>
      <p:sp>
        <p:nvSpPr>
          <p:cNvPr id="4" name="TextBox 3"/>
          <p:cNvSpPr txBox="1"/>
          <p:nvPr/>
        </p:nvSpPr>
        <p:spPr>
          <a:xfrm>
            <a:off x="2640140" y="5777949"/>
            <a:ext cx="6718853" cy="523220"/>
          </a:xfrm>
          <a:prstGeom prst="rect">
            <a:avLst/>
          </a:prstGeom>
          <a:noFill/>
          <a:ln>
            <a:solidFill>
              <a:schemeClr val="tx1"/>
            </a:solidFill>
          </a:ln>
        </p:spPr>
        <p:txBody>
          <a:bodyPr wrap="square" rtlCol="0">
            <a:spAutoFit/>
          </a:bodyPr>
          <a:lstStyle/>
          <a:p>
            <a:pPr algn="ctr"/>
            <a:r>
              <a:rPr lang="en-US" sz="2800" dirty="0"/>
              <a:t>Seek medical assistance if symptoms </a:t>
            </a:r>
            <a:r>
              <a:rPr lang="en-US" sz="2800" dirty="0" smtClean="0"/>
              <a:t>persist</a:t>
            </a:r>
            <a:endParaRPr lang="en-US" sz="2800" dirty="0"/>
          </a:p>
        </p:txBody>
      </p:sp>
    </p:spTree>
    <p:extLst>
      <p:ext uri="{BB962C8B-B14F-4D97-AF65-F5344CB8AC3E}">
        <p14:creationId xmlns:p14="http://schemas.microsoft.com/office/powerpoint/2010/main" val="130983601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643648" cy="1325563"/>
          </a:xfrm>
        </p:spPr>
        <p:txBody>
          <a:bodyPr/>
          <a:lstStyle/>
          <a:p>
            <a:r>
              <a:rPr lang="en-US" dirty="0" smtClean="0"/>
              <a:t>Employers Should Reduce the Risk of Heat Stress</a:t>
            </a:r>
            <a:endParaRPr lang="en-US" dirty="0"/>
          </a:p>
        </p:txBody>
      </p:sp>
      <p:sp>
        <p:nvSpPr>
          <p:cNvPr id="3" name="Content Placeholder 2"/>
          <p:cNvSpPr>
            <a:spLocks noGrp="1"/>
          </p:cNvSpPr>
          <p:nvPr>
            <p:ph idx="1"/>
          </p:nvPr>
        </p:nvSpPr>
        <p:spPr>
          <a:xfrm>
            <a:off x="5323413" y="2506662"/>
            <a:ext cx="5737412" cy="1986510"/>
          </a:xfrm>
        </p:spPr>
        <p:txBody>
          <a:bodyPr/>
          <a:lstStyle/>
          <a:p>
            <a:r>
              <a:rPr lang="en-US" dirty="0" smtClean="0"/>
              <a:t>Provide plenty of cool drinking water and shade </a:t>
            </a:r>
          </a:p>
          <a:p>
            <a:r>
              <a:rPr lang="en-US" dirty="0" smtClean="0"/>
              <a:t>Alter work hours to cooler times </a:t>
            </a:r>
          </a:p>
        </p:txBody>
      </p:sp>
      <p:sp>
        <p:nvSpPr>
          <p:cNvPr id="6" name="Rectangle 2"/>
          <p:cNvSpPr>
            <a:spLocks noChangeArrowheads="1"/>
          </p:cNvSpPr>
          <p:nvPr/>
        </p:nvSpPr>
        <p:spPr bwMode="auto">
          <a:xfrm>
            <a:off x="-2298412" y="862622"/>
            <a:ext cx="23381493" cy="87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7" name="Rectangle 3"/>
          <p:cNvSpPr>
            <a:spLocks noChangeArrowheads="1"/>
          </p:cNvSpPr>
          <p:nvPr/>
        </p:nvSpPr>
        <p:spPr bwMode="auto">
          <a:xfrm>
            <a:off x="-1751152" y="1319822"/>
            <a:ext cx="228342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2" name="TextBox 11"/>
          <p:cNvSpPr txBox="1"/>
          <p:nvPr/>
        </p:nvSpPr>
        <p:spPr>
          <a:xfrm>
            <a:off x="0" y="6488668"/>
            <a:ext cx="6440558" cy="369332"/>
          </a:xfrm>
          <a:prstGeom prst="rect">
            <a:avLst/>
          </a:prstGeom>
          <a:noFill/>
        </p:spPr>
        <p:txBody>
          <a:bodyPr wrap="square" rtlCol="0">
            <a:spAutoFit/>
          </a:bodyPr>
          <a:lstStyle/>
          <a:p>
            <a:r>
              <a:rPr lang="en-US" dirty="0" smtClean="0"/>
              <a:t>Image credit: Jennifer Weber, Arizona Department of Agriculture</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686464"/>
            <a:ext cx="4729655" cy="4830524"/>
          </a:xfrm>
          <a:prstGeom prst="rect">
            <a:avLst/>
          </a:prstGeom>
        </p:spPr>
      </p:pic>
      <p:sp>
        <p:nvSpPr>
          <p:cNvPr id="8" name="Rectangle 7"/>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313125691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Section 12: </a:t>
            </a:r>
            <a:r>
              <a:rPr lang="en-US" altLang="en-US" dirty="0"/>
              <a:t>Early Entry and Minimum Age for Early Entry Workers</a:t>
            </a:r>
          </a:p>
        </p:txBody>
      </p:sp>
      <p:sp>
        <p:nvSpPr>
          <p:cNvPr id="3" name="Subtitle 2"/>
          <p:cNvSpPr>
            <a:spLocks noGrp="1"/>
          </p:cNvSpPr>
          <p:nvPr>
            <p:ph type="subTitle" idx="1"/>
          </p:nvPr>
        </p:nvSpPr>
        <p:spPr/>
        <p:txBody>
          <a:bodyPr/>
          <a:lstStyle/>
          <a:p>
            <a:r>
              <a:rPr lang="en-US" dirty="0" smtClean="0"/>
              <a:t>Information for Early-entry Workers only</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105482029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Early-Entry</a:t>
            </a:r>
            <a:endParaRPr lang="en-US" dirty="0"/>
          </a:p>
        </p:txBody>
      </p:sp>
      <p:sp>
        <p:nvSpPr>
          <p:cNvPr id="3" name="Content Placeholder 2"/>
          <p:cNvSpPr>
            <a:spLocks noGrp="1"/>
          </p:cNvSpPr>
          <p:nvPr>
            <p:ph idx="1"/>
          </p:nvPr>
        </p:nvSpPr>
        <p:spPr/>
        <p:txBody>
          <a:bodyPr>
            <a:normAutofit/>
          </a:bodyPr>
          <a:lstStyle/>
          <a:p>
            <a:r>
              <a:rPr lang="en-US" dirty="0" smtClean="0"/>
              <a:t>If </a:t>
            </a:r>
            <a:r>
              <a:rPr lang="en-US" dirty="0"/>
              <a:t>your employer needs you to enter a treated area while the REI is still in </a:t>
            </a:r>
            <a:r>
              <a:rPr lang="en-US" dirty="0" smtClean="0"/>
              <a:t>effect:</a:t>
            </a:r>
            <a:endParaRPr lang="en-US" dirty="0"/>
          </a:p>
          <a:p>
            <a:pPr lvl="1"/>
            <a:r>
              <a:rPr lang="en-US" sz="2800" dirty="0"/>
              <a:t>You </a:t>
            </a:r>
            <a:r>
              <a:rPr lang="en-US" sz="2800" dirty="0" smtClean="0"/>
              <a:t>must be </a:t>
            </a:r>
            <a:r>
              <a:rPr lang="en-US" sz="2800" dirty="0"/>
              <a:t>at least 18 years old at that </a:t>
            </a:r>
            <a:r>
              <a:rPr lang="en-US" sz="2800" dirty="0" smtClean="0"/>
              <a:t>time</a:t>
            </a:r>
          </a:p>
          <a:p>
            <a:pPr lvl="1"/>
            <a:r>
              <a:rPr lang="en-US" sz="2800" dirty="0" smtClean="0"/>
              <a:t>You </a:t>
            </a:r>
            <a:r>
              <a:rPr lang="en-US" sz="2800" dirty="0"/>
              <a:t>must have had pesticide safety </a:t>
            </a:r>
            <a:r>
              <a:rPr lang="en-US" sz="2800" dirty="0" smtClean="0"/>
              <a:t>training</a:t>
            </a:r>
          </a:p>
          <a:p>
            <a:pPr lvl="1"/>
            <a:r>
              <a:rPr lang="en-US" sz="2800" dirty="0"/>
              <a:t>Your employer must give you PPE and the information described on the next </a:t>
            </a:r>
            <a:r>
              <a:rPr lang="en-US" sz="2800" dirty="0" smtClean="0"/>
              <a:t>two slides</a:t>
            </a:r>
            <a:endParaRPr lang="en-US" sz="2800" dirty="0"/>
          </a:p>
          <a:p>
            <a:endParaRPr lang="en-US" dirty="0"/>
          </a:p>
        </p:txBody>
      </p:sp>
    </p:spTree>
    <p:extLst>
      <p:ext uri="{BB962C8B-B14F-4D97-AF65-F5344CB8AC3E}">
        <p14:creationId xmlns:p14="http://schemas.microsoft.com/office/powerpoint/2010/main" val="183861685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Entry</a:t>
            </a:r>
            <a:endParaRPr lang="en-US" dirty="0"/>
          </a:p>
        </p:txBody>
      </p:sp>
      <p:sp>
        <p:nvSpPr>
          <p:cNvPr id="3" name="Content Placeholder 2"/>
          <p:cNvSpPr>
            <a:spLocks noGrp="1"/>
          </p:cNvSpPr>
          <p:nvPr>
            <p:ph idx="1"/>
          </p:nvPr>
        </p:nvSpPr>
        <p:spPr>
          <a:xfrm>
            <a:off x="838200" y="1572768"/>
            <a:ext cx="10515600" cy="4876799"/>
          </a:xfrm>
        </p:spPr>
        <p:txBody>
          <a:bodyPr>
            <a:normAutofit lnSpcReduction="10000"/>
          </a:bodyPr>
          <a:lstStyle/>
          <a:p>
            <a:pPr lvl="0"/>
            <a:r>
              <a:rPr lang="en-US" dirty="0" smtClean="0"/>
              <a:t>Your </a:t>
            </a:r>
            <a:r>
              <a:rPr lang="en-US" dirty="0"/>
              <a:t>employer must, before you enter the treated area, provide to you:</a:t>
            </a:r>
          </a:p>
          <a:p>
            <a:pPr lvl="1"/>
            <a:r>
              <a:rPr lang="en-US" dirty="0" smtClean="0"/>
              <a:t>Location </a:t>
            </a:r>
            <a:r>
              <a:rPr lang="en-US" dirty="0"/>
              <a:t>of the early entry work to be done</a:t>
            </a:r>
          </a:p>
          <a:p>
            <a:pPr lvl="1"/>
            <a:r>
              <a:rPr lang="en-US" dirty="0"/>
              <a:t>What pesticide(s) were applied</a:t>
            </a:r>
          </a:p>
          <a:p>
            <a:pPr lvl="1"/>
            <a:r>
              <a:rPr lang="en-US" dirty="0"/>
              <a:t>REI start and end date and time</a:t>
            </a:r>
          </a:p>
          <a:p>
            <a:pPr lvl="1"/>
            <a:r>
              <a:rPr lang="en-US" dirty="0"/>
              <a:t>The exception under which the WPS permits you to enter the area (for example, no contact, agricultural emergency, irrigation)</a:t>
            </a:r>
          </a:p>
          <a:p>
            <a:pPr lvl="1"/>
            <a:r>
              <a:rPr lang="en-US" dirty="0"/>
              <a:t>Whether contact with treated surfaces is allowed</a:t>
            </a:r>
          </a:p>
          <a:p>
            <a:pPr lvl="1"/>
            <a:r>
              <a:rPr lang="en-US" dirty="0"/>
              <a:t>How long you can work in the area</a:t>
            </a:r>
          </a:p>
          <a:p>
            <a:pPr lvl="1"/>
            <a:r>
              <a:rPr lang="en-US" dirty="0"/>
              <a:t>Label required PPE </a:t>
            </a:r>
          </a:p>
          <a:p>
            <a:pPr lvl="1"/>
            <a:r>
              <a:rPr lang="en-US" dirty="0"/>
              <a:t>Location of the </a:t>
            </a:r>
            <a:r>
              <a:rPr lang="en-US" dirty="0" smtClean="0"/>
              <a:t>decontamination </a:t>
            </a:r>
            <a:r>
              <a:rPr lang="en-US" dirty="0"/>
              <a:t>supplies and the pesticide safety information</a:t>
            </a:r>
          </a:p>
          <a:p>
            <a:pPr lvl="1"/>
            <a:r>
              <a:rPr lang="en-US" dirty="0"/>
              <a:t>Information from the pesticide label about the health hazards, precautions, first aid, and user </a:t>
            </a:r>
          </a:p>
        </p:txBody>
      </p:sp>
    </p:spTree>
    <p:extLst>
      <p:ext uri="{BB962C8B-B14F-4D97-AF65-F5344CB8AC3E}">
        <p14:creationId xmlns:p14="http://schemas.microsoft.com/office/powerpoint/2010/main" val="223042996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Entry</a:t>
            </a:r>
            <a:endParaRPr lang="en-US" dirty="0"/>
          </a:p>
        </p:txBody>
      </p:sp>
      <p:sp>
        <p:nvSpPr>
          <p:cNvPr id="3" name="Content Placeholder 2"/>
          <p:cNvSpPr>
            <a:spLocks noGrp="1"/>
          </p:cNvSpPr>
          <p:nvPr>
            <p:ph idx="1"/>
          </p:nvPr>
        </p:nvSpPr>
        <p:spPr>
          <a:xfrm>
            <a:off x="5632704" y="2996057"/>
            <a:ext cx="5721096" cy="1831976"/>
          </a:xfrm>
        </p:spPr>
        <p:txBody>
          <a:bodyPr>
            <a:normAutofit/>
          </a:bodyPr>
          <a:lstStyle/>
          <a:p>
            <a:r>
              <a:rPr lang="en-US" dirty="0" smtClean="0"/>
              <a:t>Your </a:t>
            </a:r>
            <a:r>
              <a:rPr lang="en-US" dirty="0"/>
              <a:t>employer must provide this information and these protections before you start work in the </a:t>
            </a:r>
            <a:r>
              <a:rPr lang="en-US" dirty="0" smtClean="0"/>
              <a:t>area</a:t>
            </a:r>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224156"/>
            <a:ext cx="4450466" cy="3554276"/>
          </a:xfrm>
          <a:prstGeom prst="rect">
            <a:avLst/>
          </a:prstGeom>
        </p:spPr>
      </p:pic>
      <p:sp>
        <p:nvSpPr>
          <p:cNvPr id="5" name="TextBox 4"/>
          <p:cNvSpPr txBox="1"/>
          <p:nvPr/>
        </p:nvSpPr>
        <p:spPr>
          <a:xfrm>
            <a:off x="130987" y="6518028"/>
            <a:ext cx="5316583" cy="369332"/>
          </a:xfrm>
          <a:prstGeom prst="rect">
            <a:avLst/>
          </a:prstGeom>
          <a:noFill/>
        </p:spPr>
        <p:txBody>
          <a:bodyPr wrap="square" rtlCol="0">
            <a:spAutoFit/>
          </a:bodyPr>
          <a:lstStyle/>
          <a:p>
            <a:r>
              <a:rPr lang="en-US" dirty="0" smtClean="0"/>
              <a:t>Image credit: Betsy Buffington, Iowa State University</a:t>
            </a:r>
            <a:endParaRPr lang="en-US" dirty="0"/>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165593337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431"/>
            <a:ext cx="8012723" cy="1116257"/>
          </a:xfrm>
        </p:spPr>
        <p:txBody>
          <a:bodyPr/>
          <a:lstStyle/>
          <a:p>
            <a:r>
              <a:rPr lang="en-US" dirty="0"/>
              <a:t>Acknowledgments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Version Dated: May 5, 2017</a:t>
            </a:r>
            <a:endParaRPr lang="en-US" dirty="0"/>
          </a:p>
        </p:txBody>
      </p:sp>
      <p:sp>
        <p:nvSpPr>
          <p:cNvPr id="11" name="TextBox 10"/>
          <p:cNvSpPr txBox="1"/>
          <p:nvPr/>
        </p:nvSpPr>
        <p:spPr>
          <a:xfrm>
            <a:off x="958361" y="1435771"/>
            <a:ext cx="6433039" cy="4801314"/>
          </a:xfrm>
          <a:prstGeom prst="rect">
            <a:avLst/>
          </a:prstGeom>
          <a:noFill/>
        </p:spPr>
        <p:txBody>
          <a:bodyPr wrap="square" rtlCol="0">
            <a:spAutoFit/>
          </a:bodyPr>
          <a:lstStyle/>
          <a:p>
            <a:r>
              <a:rPr lang="en-US" b="1" dirty="0" smtClean="0"/>
              <a:t>Primary Author</a:t>
            </a:r>
          </a:p>
          <a:p>
            <a:r>
              <a:rPr lang="en-US" dirty="0" smtClean="0"/>
              <a:t>Betsy Buffington, Iowa State University Extension</a:t>
            </a:r>
          </a:p>
          <a:p>
            <a:endParaRPr lang="en-US" b="1" dirty="0" smtClean="0"/>
          </a:p>
          <a:p>
            <a:r>
              <a:rPr lang="en-US" b="1" dirty="0" smtClean="0"/>
              <a:t>Project Coordinator</a:t>
            </a:r>
          </a:p>
          <a:p>
            <a:r>
              <a:rPr lang="en-US" dirty="0" smtClean="0"/>
              <a:t>Amy Bamber, Association of American Pesticide Control Officials</a:t>
            </a:r>
          </a:p>
          <a:p>
            <a:endParaRPr lang="en-US" b="1" dirty="0" smtClean="0"/>
          </a:p>
          <a:p>
            <a:r>
              <a:rPr lang="en-US" b="1" dirty="0" smtClean="0"/>
              <a:t>Content Developers</a:t>
            </a:r>
          </a:p>
          <a:p>
            <a:r>
              <a:rPr lang="en-US" dirty="0" smtClean="0"/>
              <a:t>Lisa Blecker, University of California, Davis Extension</a:t>
            </a:r>
            <a:endParaRPr lang="en-US" dirty="0"/>
          </a:p>
          <a:p>
            <a:r>
              <a:rPr lang="en-US" dirty="0"/>
              <a:t>Ofelio </a:t>
            </a:r>
            <a:r>
              <a:rPr lang="en-US" dirty="0" smtClean="0"/>
              <a:t>Borges, Washington State Department of Agriculture</a:t>
            </a:r>
            <a:endParaRPr lang="en-US" dirty="0"/>
          </a:p>
          <a:p>
            <a:r>
              <a:rPr lang="en-US" dirty="0" smtClean="0"/>
              <a:t>Ricardo Davalos, Florida Department of Agriculture</a:t>
            </a:r>
            <a:endParaRPr lang="en-US" dirty="0"/>
          </a:p>
          <a:p>
            <a:r>
              <a:rPr lang="en-US" dirty="0"/>
              <a:t>Irene </a:t>
            </a:r>
            <a:r>
              <a:rPr lang="en-US" dirty="0" smtClean="0"/>
              <a:t>King, New Mexico Department of Agriculture</a:t>
            </a:r>
            <a:endParaRPr lang="en-US" dirty="0"/>
          </a:p>
          <a:p>
            <a:r>
              <a:rPr lang="en-US" dirty="0" smtClean="0"/>
              <a:t>Kerry Richards, American Association of Pesticide Safety Educators</a:t>
            </a:r>
          </a:p>
          <a:p>
            <a:r>
              <a:rPr lang="en-US" dirty="0"/>
              <a:t>F</a:t>
            </a:r>
            <a:r>
              <a:rPr lang="en-US" dirty="0" smtClean="0"/>
              <a:t>lor Servin, Washington State Department of Labor and Industries</a:t>
            </a:r>
          </a:p>
          <a:p>
            <a:r>
              <a:rPr lang="en-US" dirty="0" smtClean="0"/>
              <a:t>Thia Walker, Colorado State University Extension</a:t>
            </a:r>
          </a:p>
          <a:p>
            <a:endParaRPr lang="en-US" b="1" dirty="0" smtClean="0"/>
          </a:p>
          <a:p>
            <a:r>
              <a:rPr lang="en-US" b="1" dirty="0" smtClean="0"/>
              <a:t>U.S. EPA Office of Pesticide Programs Reviewers</a:t>
            </a:r>
          </a:p>
          <a:p>
            <a:r>
              <a:rPr lang="en-US" dirty="0" smtClean="0"/>
              <a:t>Kathy Davis, Jennifer Park, Nancy Fitz, Richard Pont</a:t>
            </a:r>
            <a:endParaRPr lang="en-US" b="1" dirty="0" smtClean="0"/>
          </a:p>
        </p:txBody>
      </p:sp>
      <p:sp>
        <p:nvSpPr>
          <p:cNvPr id="7" name="TextBox 6"/>
          <p:cNvSpPr txBox="1"/>
          <p:nvPr/>
        </p:nvSpPr>
        <p:spPr>
          <a:xfrm>
            <a:off x="7823199" y="3928192"/>
            <a:ext cx="4191000" cy="923330"/>
          </a:xfrm>
          <a:prstGeom prst="rect">
            <a:avLst/>
          </a:prstGeom>
          <a:noFill/>
        </p:spPr>
        <p:txBody>
          <a:bodyPr wrap="square" rtlCol="0">
            <a:spAutoFit/>
          </a:bodyPr>
          <a:lstStyle/>
          <a:p>
            <a:r>
              <a:rPr lang="en-US" sz="1200" dirty="0"/>
              <a:t>This program was developed through a cooperative agreement between the US EPA (#X8-83616301) and University of California Davis Extension in cooperation with Oregon State University.</a:t>
            </a:r>
          </a:p>
          <a:p>
            <a:endParaRPr lang="en-US" dirty="0"/>
          </a:p>
        </p:txBody>
      </p:sp>
      <p:sp>
        <p:nvSpPr>
          <p:cNvPr id="8" name="TextBox 7"/>
          <p:cNvSpPr txBox="1"/>
          <p:nvPr/>
        </p:nvSpPr>
        <p:spPr>
          <a:xfrm>
            <a:off x="7785100" y="2233692"/>
            <a:ext cx="4267199" cy="1723549"/>
          </a:xfrm>
          <a:prstGeom prst="rect">
            <a:avLst/>
          </a:prstGeom>
          <a:noFill/>
        </p:spPr>
        <p:txBody>
          <a:bodyPr wrap="square" rtlCol="0">
            <a:spAutoFit/>
          </a:bodyPr>
          <a:lstStyle/>
          <a:p>
            <a:r>
              <a:rPr lang="en-US" sz="1400" b="1" dirty="0"/>
              <a:t>PERC Administrators</a:t>
            </a:r>
            <a:endParaRPr lang="en-US" sz="1400" dirty="0"/>
          </a:p>
          <a:p>
            <a:pPr lvl="0"/>
            <a:r>
              <a:rPr lang="en-US" sz="1400" dirty="0"/>
              <a:t>Suzanne Forsyth, University of California Davis Extension</a:t>
            </a:r>
          </a:p>
          <a:p>
            <a:pPr lvl="0"/>
            <a:r>
              <a:rPr lang="en-US" sz="1400" dirty="0"/>
              <a:t>Kaci Buhl, Oregon State University </a:t>
            </a:r>
          </a:p>
          <a:p>
            <a:pPr lvl="0"/>
            <a:r>
              <a:rPr lang="en-US" sz="1400" dirty="0"/>
              <a:t>Jeff Loux, University of California Davis Extension</a:t>
            </a:r>
          </a:p>
          <a:p>
            <a:pPr lvl="0"/>
            <a:r>
              <a:rPr lang="en-US" sz="1400" dirty="0"/>
              <a:t>Jeanne Kasai, U.S. EPA</a:t>
            </a:r>
          </a:p>
          <a:p>
            <a:r>
              <a:rPr lang="en-US" dirty="0"/>
              <a:t> </a:t>
            </a:r>
          </a:p>
          <a:p>
            <a:endParaRPr lang="en-US" dirty="0"/>
          </a:p>
        </p:txBody>
      </p:sp>
    </p:spTree>
    <p:extLst>
      <p:ext uri="{BB962C8B-B14F-4D97-AF65-F5344CB8AC3E}">
        <p14:creationId xmlns:p14="http://schemas.microsoft.com/office/powerpoint/2010/main" val="2252921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an Early-Entry Worker?</a:t>
            </a:r>
            <a:endParaRPr lang="en-US" dirty="0"/>
          </a:p>
        </p:txBody>
      </p:sp>
      <p:sp>
        <p:nvSpPr>
          <p:cNvPr id="3" name="Content Placeholder 2"/>
          <p:cNvSpPr>
            <a:spLocks noGrp="1"/>
          </p:cNvSpPr>
          <p:nvPr>
            <p:ph idx="1"/>
          </p:nvPr>
        </p:nvSpPr>
        <p:spPr/>
        <p:txBody>
          <a:bodyPr/>
          <a:lstStyle/>
          <a:p>
            <a:r>
              <a:rPr lang="en-US" dirty="0" smtClean="0"/>
              <a:t>A worker who enters an area after a pesticide application is completed, but before the restricted-entry </a:t>
            </a:r>
            <a:r>
              <a:rPr lang="en-US" dirty="0"/>
              <a:t>i</a:t>
            </a:r>
            <a:r>
              <a:rPr lang="en-US" dirty="0" smtClean="0"/>
              <a:t>nterval (REI) has expired</a:t>
            </a:r>
            <a:endParaRPr lang="es-ES" dirty="0" smtClean="0"/>
          </a:p>
          <a:p>
            <a:r>
              <a:rPr lang="en-US" dirty="0" smtClean="0"/>
              <a:t>Must be at least 18 years old</a:t>
            </a:r>
          </a:p>
          <a:p>
            <a:endParaRPr lang="en-US" dirty="0" smtClean="0"/>
          </a:p>
          <a:p>
            <a:endParaRPr lang="es-E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637092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79" y="206702"/>
            <a:ext cx="4238608" cy="1325563"/>
          </a:xfrm>
        </p:spPr>
        <p:txBody>
          <a:bodyPr/>
          <a:lstStyle/>
          <a:p>
            <a:r>
              <a:rPr lang="en-US" dirty="0" smtClean="0"/>
              <a:t>Immediate Family Members</a:t>
            </a:r>
            <a:endParaRPr lang="en-US" dirty="0"/>
          </a:p>
        </p:txBody>
      </p:sp>
      <p:sp>
        <p:nvSpPr>
          <p:cNvPr id="3" name="Content Placeholder 2"/>
          <p:cNvSpPr>
            <a:spLocks noGrp="1"/>
          </p:cNvSpPr>
          <p:nvPr>
            <p:ph idx="1"/>
          </p:nvPr>
        </p:nvSpPr>
        <p:spPr>
          <a:xfrm>
            <a:off x="372028" y="1571281"/>
            <a:ext cx="4295560" cy="4351338"/>
          </a:xfrm>
        </p:spPr>
        <p:txBody>
          <a:bodyPr>
            <a:normAutofit/>
          </a:bodyPr>
          <a:lstStyle/>
          <a:p>
            <a:r>
              <a:rPr lang="en-US" dirty="0" smtClean="0"/>
              <a:t>The owner’s immediate family members must follow label instructions when handling pesticides, but are exempt from most of the WPS provisions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44900" y="596900"/>
            <a:ext cx="9129876" cy="6009800"/>
          </a:xfrm>
          <a:prstGeom prst="rect">
            <a:avLst/>
          </a:prstGeom>
        </p:spPr>
      </p:pic>
      <p:sp>
        <p:nvSpPr>
          <p:cNvPr id="7" name="Rectangle 6"/>
          <p:cNvSpPr/>
          <p:nvPr/>
        </p:nvSpPr>
        <p:spPr>
          <a:xfrm>
            <a:off x="8748019" y="3203937"/>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Nieces</a:t>
            </a:r>
          </a:p>
        </p:txBody>
      </p:sp>
      <p:sp>
        <p:nvSpPr>
          <p:cNvPr id="8" name="Rectangle 7"/>
          <p:cNvSpPr/>
          <p:nvPr/>
        </p:nvSpPr>
        <p:spPr>
          <a:xfrm>
            <a:off x="5851231" y="3064214"/>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Sisters-in-law</a:t>
            </a:r>
          </a:p>
        </p:txBody>
      </p:sp>
      <p:sp>
        <p:nvSpPr>
          <p:cNvPr id="9" name="Rectangle 8"/>
          <p:cNvSpPr/>
          <p:nvPr/>
        </p:nvSpPr>
        <p:spPr>
          <a:xfrm>
            <a:off x="5825617" y="1655675"/>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Mother-in-law</a:t>
            </a:r>
          </a:p>
        </p:txBody>
      </p:sp>
      <p:sp>
        <p:nvSpPr>
          <p:cNvPr id="10" name="Rectangle 9"/>
          <p:cNvSpPr/>
          <p:nvPr/>
        </p:nvSpPr>
        <p:spPr>
          <a:xfrm>
            <a:off x="5851231" y="3753967"/>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Sons-in-law</a:t>
            </a:r>
          </a:p>
        </p:txBody>
      </p:sp>
      <p:sp>
        <p:nvSpPr>
          <p:cNvPr id="11" name="Rectangle 10"/>
          <p:cNvSpPr/>
          <p:nvPr/>
        </p:nvSpPr>
        <p:spPr>
          <a:xfrm>
            <a:off x="7349309" y="4205733"/>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Sisters</a:t>
            </a:r>
          </a:p>
        </p:txBody>
      </p:sp>
      <p:sp>
        <p:nvSpPr>
          <p:cNvPr id="12" name="Rectangle 11"/>
          <p:cNvSpPr/>
          <p:nvPr/>
        </p:nvSpPr>
        <p:spPr>
          <a:xfrm>
            <a:off x="7314781" y="1417418"/>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Parents</a:t>
            </a:r>
          </a:p>
        </p:txBody>
      </p:sp>
      <p:sp>
        <p:nvSpPr>
          <p:cNvPr id="13" name="Rectangle 12"/>
          <p:cNvSpPr/>
          <p:nvPr/>
        </p:nvSpPr>
        <p:spPr>
          <a:xfrm>
            <a:off x="7349309" y="4920711"/>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Grand</a:t>
            </a:r>
            <a:br>
              <a:rPr lang="en-US" dirty="0">
                <a:solidFill>
                  <a:prstClr val="black"/>
                </a:solidFill>
              </a:rPr>
            </a:br>
            <a:r>
              <a:rPr lang="en-US" dirty="0">
                <a:solidFill>
                  <a:prstClr val="black"/>
                </a:solidFill>
              </a:rPr>
              <a:t>children</a:t>
            </a:r>
            <a:endParaRPr lang="en-US" dirty="0">
              <a:solidFill>
                <a:prstClr val="white"/>
              </a:solidFill>
            </a:endParaRPr>
          </a:p>
        </p:txBody>
      </p:sp>
      <p:sp>
        <p:nvSpPr>
          <p:cNvPr id="14" name="Rectangle 13"/>
          <p:cNvSpPr/>
          <p:nvPr/>
        </p:nvSpPr>
        <p:spPr>
          <a:xfrm>
            <a:off x="5851231" y="4434452"/>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Daughter-in-law</a:t>
            </a:r>
          </a:p>
        </p:txBody>
      </p:sp>
      <p:sp>
        <p:nvSpPr>
          <p:cNvPr id="15" name="Rectangle 14"/>
          <p:cNvSpPr/>
          <p:nvPr/>
        </p:nvSpPr>
        <p:spPr>
          <a:xfrm>
            <a:off x="10017508" y="2327347"/>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Step</a:t>
            </a:r>
            <a:br>
              <a:rPr lang="en-US" dirty="0">
                <a:solidFill>
                  <a:prstClr val="black"/>
                </a:solidFill>
              </a:rPr>
            </a:br>
            <a:r>
              <a:rPr lang="en-US" dirty="0">
                <a:solidFill>
                  <a:prstClr val="black"/>
                </a:solidFill>
              </a:rPr>
              <a:t>children</a:t>
            </a:r>
          </a:p>
        </p:txBody>
      </p:sp>
      <p:sp>
        <p:nvSpPr>
          <p:cNvPr id="16" name="Rectangle 15"/>
          <p:cNvSpPr/>
          <p:nvPr/>
        </p:nvSpPr>
        <p:spPr>
          <a:xfrm>
            <a:off x="8764308" y="3933568"/>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First cousins</a:t>
            </a:r>
          </a:p>
        </p:txBody>
      </p:sp>
      <p:sp>
        <p:nvSpPr>
          <p:cNvPr id="17" name="Rectangle 16"/>
          <p:cNvSpPr/>
          <p:nvPr/>
        </p:nvSpPr>
        <p:spPr>
          <a:xfrm>
            <a:off x="7323708" y="2826091"/>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Children</a:t>
            </a:r>
            <a:endParaRPr lang="en-US" dirty="0">
              <a:solidFill>
                <a:prstClr val="white"/>
              </a:solidFill>
            </a:endParaRPr>
          </a:p>
        </p:txBody>
      </p:sp>
      <p:sp>
        <p:nvSpPr>
          <p:cNvPr id="18" name="Rectangle 17"/>
          <p:cNvSpPr/>
          <p:nvPr/>
        </p:nvSpPr>
        <p:spPr>
          <a:xfrm>
            <a:off x="8719666" y="2465980"/>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Nephews</a:t>
            </a:r>
          </a:p>
        </p:txBody>
      </p:sp>
      <p:sp>
        <p:nvSpPr>
          <p:cNvPr id="19" name="Rectangle 18"/>
          <p:cNvSpPr/>
          <p:nvPr/>
        </p:nvSpPr>
        <p:spPr>
          <a:xfrm>
            <a:off x="8719666" y="1736349"/>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Aunts</a:t>
            </a:r>
          </a:p>
        </p:txBody>
      </p:sp>
      <p:sp>
        <p:nvSpPr>
          <p:cNvPr id="20" name="Rectangle 19"/>
          <p:cNvSpPr/>
          <p:nvPr/>
        </p:nvSpPr>
        <p:spPr>
          <a:xfrm>
            <a:off x="7310899" y="718901"/>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Grand</a:t>
            </a:r>
            <a:br>
              <a:rPr lang="en-US" dirty="0">
                <a:solidFill>
                  <a:prstClr val="black"/>
                </a:solidFill>
              </a:rPr>
            </a:br>
            <a:r>
              <a:rPr lang="en-US" dirty="0">
                <a:solidFill>
                  <a:prstClr val="black"/>
                </a:solidFill>
              </a:rPr>
              <a:t>parents</a:t>
            </a:r>
          </a:p>
        </p:txBody>
      </p:sp>
      <p:sp>
        <p:nvSpPr>
          <p:cNvPr id="21" name="Rectangle 20"/>
          <p:cNvSpPr/>
          <p:nvPr/>
        </p:nvSpPr>
        <p:spPr>
          <a:xfrm>
            <a:off x="7330685" y="3525613"/>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Brothers</a:t>
            </a:r>
          </a:p>
        </p:txBody>
      </p:sp>
      <p:sp>
        <p:nvSpPr>
          <p:cNvPr id="22" name="Rectangle 21"/>
          <p:cNvSpPr/>
          <p:nvPr/>
        </p:nvSpPr>
        <p:spPr>
          <a:xfrm>
            <a:off x="5837632" y="949259"/>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Father-in-law</a:t>
            </a:r>
          </a:p>
        </p:txBody>
      </p:sp>
      <p:sp>
        <p:nvSpPr>
          <p:cNvPr id="23" name="Rectangle 22"/>
          <p:cNvSpPr/>
          <p:nvPr/>
        </p:nvSpPr>
        <p:spPr>
          <a:xfrm>
            <a:off x="8705626" y="997405"/>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Uncles</a:t>
            </a:r>
          </a:p>
        </p:txBody>
      </p:sp>
      <p:sp>
        <p:nvSpPr>
          <p:cNvPr id="24" name="Rectangle 23"/>
          <p:cNvSpPr/>
          <p:nvPr/>
        </p:nvSpPr>
        <p:spPr>
          <a:xfrm>
            <a:off x="7323708" y="2127574"/>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Spouse</a:t>
            </a:r>
          </a:p>
        </p:txBody>
      </p:sp>
      <p:sp>
        <p:nvSpPr>
          <p:cNvPr id="25" name="Rectangle 24"/>
          <p:cNvSpPr/>
          <p:nvPr/>
        </p:nvSpPr>
        <p:spPr>
          <a:xfrm>
            <a:off x="10031030" y="3782066"/>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Foster</a:t>
            </a:r>
          </a:p>
          <a:p>
            <a:pPr algn="ctr"/>
            <a:r>
              <a:rPr lang="en-US" dirty="0">
                <a:solidFill>
                  <a:prstClr val="black"/>
                </a:solidFill>
              </a:rPr>
              <a:t>children</a:t>
            </a:r>
          </a:p>
        </p:txBody>
      </p:sp>
      <p:sp>
        <p:nvSpPr>
          <p:cNvPr id="26" name="Rectangle 25"/>
          <p:cNvSpPr/>
          <p:nvPr/>
        </p:nvSpPr>
        <p:spPr>
          <a:xfrm>
            <a:off x="10017508" y="1604315"/>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Step</a:t>
            </a:r>
            <a:br>
              <a:rPr lang="en-US" dirty="0">
                <a:solidFill>
                  <a:prstClr val="black"/>
                </a:solidFill>
              </a:rPr>
            </a:br>
            <a:r>
              <a:rPr lang="en-US" dirty="0">
                <a:solidFill>
                  <a:prstClr val="black"/>
                </a:solidFill>
              </a:rPr>
              <a:t>parents</a:t>
            </a:r>
          </a:p>
        </p:txBody>
      </p:sp>
      <p:sp>
        <p:nvSpPr>
          <p:cNvPr id="27" name="Rectangle 26"/>
          <p:cNvSpPr/>
          <p:nvPr/>
        </p:nvSpPr>
        <p:spPr>
          <a:xfrm>
            <a:off x="5831003" y="2345428"/>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Brothers-in-law</a:t>
            </a:r>
          </a:p>
        </p:txBody>
      </p:sp>
      <p:sp>
        <p:nvSpPr>
          <p:cNvPr id="29" name="Rectangle 28"/>
          <p:cNvSpPr/>
          <p:nvPr/>
        </p:nvSpPr>
        <p:spPr>
          <a:xfrm>
            <a:off x="10017508" y="3035192"/>
            <a:ext cx="1097570" cy="6406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Foster parents</a:t>
            </a:r>
          </a:p>
        </p:txBody>
      </p:sp>
    </p:spTree>
    <p:extLst>
      <p:ext uri="{BB962C8B-B14F-4D97-AF65-F5344CB8AC3E}">
        <p14:creationId xmlns:p14="http://schemas.microsoft.com/office/powerpoint/2010/main" val="2659796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862" y="715854"/>
            <a:ext cx="3508332" cy="1325563"/>
          </a:xfrm>
        </p:spPr>
        <p:txBody>
          <a:bodyPr/>
          <a:lstStyle/>
          <a:p>
            <a:r>
              <a:rPr lang="en-US" dirty="0" smtClean="0"/>
              <a:t>Goals of WPS</a:t>
            </a:r>
            <a:endParaRPr lang="en-US" dirty="0"/>
          </a:p>
        </p:txBody>
      </p:sp>
      <p:sp>
        <p:nvSpPr>
          <p:cNvPr id="8" name="TextBox 7"/>
          <p:cNvSpPr txBox="1"/>
          <p:nvPr/>
        </p:nvSpPr>
        <p:spPr>
          <a:xfrm>
            <a:off x="188911" y="5874384"/>
            <a:ext cx="3388824" cy="523220"/>
          </a:xfrm>
          <a:prstGeom prst="rect">
            <a:avLst/>
          </a:prstGeom>
          <a:noFill/>
        </p:spPr>
        <p:txBody>
          <a:bodyPr wrap="square" rtlCol="0">
            <a:spAutoFit/>
          </a:bodyPr>
          <a:lstStyle/>
          <a:p>
            <a:pPr algn="ctr"/>
            <a:r>
              <a:rPr lang="en-US" sz="2800" dirty="0" smtClean="0">
                <a:solidFill>
                  <a:prstClr val="black"/>
                </a:solidFill>
              </a:rPr>
              <a:t>1. Inform</a:t>
            </a:r>
            <a:endParaRPr lang="en-US" sz="2800" dirty="0">
              <a:solidFill>
                <a:prstClr val="black"/>
              </a:solidFill>
            </a:endParaRPr>
          </a:p>
        </p:txBody>
      </p:sp>
      <p:sp>
        <p:nvSpPr>
          <p:cNvPr id="9" name="TextBox 8"/>
          <p:cNvSpPr txBox="1"/>
          <p:nvPr/>
        </p:nvSpPr>
        <p:spPr>
          <a:xfrm>
            <a:off x="4467616" y="5874384"/>
            <a:ext cx="3388824" cy="523220"/>
          </a:xfrm>
          <a:prstGeom prst="rect">
            <a:avLst/>
          </a:prstGeom>
          <a:noFill/>
        </p:spPr>
        <p:txBody>
          <a:bodyPr wrap="square" rtlCol="0">
            <a:spAutoFit/>
          </a:bodyPr>
          <a:lstStyle/>
          <a:p>
            <a:pPr algn="ctr"/>
            <a:r>
              <a:rPr lang="en-US" sz="2800" dirty="0" smtClean="0">
                <a:solidFill>
                  <a:prstClr val="black"/>
                </a:solidFill>
              </a:rPr>
              <a:t>2. Protect</a:t>
            </a:r>
            <a:endParaRPr lang="en-US" sz="2800" dirty="0">
              <a:solidFill>
                <a:prstClr val="black"/>
              </a:solidFill>
            </a:endParaRPr>
          </a:p>
        </p:txBody>
      </p:sp>
      <p:sp>
        <p:nvSpPr>
          <p:cNvPr id="10" name="TextBox 9"/>
          <p:cNvSpPr txBox="1"/>
          <p:nvPr/>
        </p:nvSpPr>
        <p:spPr>
          <a:xfrm>
            <a:off x="8672185" y="5874384"/>
            <a:ext cx="3388824" cy="523220"/>
          </a:xfrm>
          <a:prstGeom prst="rect">
            <a:avLst/>
          </a:prstGeom>
          <a:noFill/>
        </p:spPr>
        <p:txBody>
          <a:bodyPr wrap="square" rtlCol="0">
            <a:spAutoFit/>
          </a:bodyPr>
          <a:lstStyle/>
          <a:p>
            <a:pPr algn="ctr"/>
            <a:r>
              <a:rPr lang="en-US" sz="2800" dirty="0" smtClean="0">
                <a:solidFill>
                  <a:prstClr val="black"/>
                </a:solidFill>
              </a:rPr>
              <a:t>3. Mitigate</a:t>
            </a:r>
            <a:endParaRPr lang="en-US" sz="2800" dirty="0">
              <a:solidFill>
                <a:prstClr val="black"/>
              </a:solidFill>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200" y="1478787"/>
            <a:ext cx="3389670" cy="4395597"/>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0767" y="2041417"/>
            <a:ext cx="4450466" cy="355427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95439" y="1515366"/>
            <a:ext cx="3090940" cy="4359018"/>
          </a:xfrm>
          <a:prstGeom prst="rect">
            <a:avLst/>
          </a:prstGeom>
        </p:spPr>
      </p:pic>
      <p:sp>
        <p:nvSpPr>
          <p:cNvPr id="14" name="TextBox 13"/>
          <p:cNvSpPr txBox="1"/>
          <p:nvPr/>
        </p:nvSpPr>
        <p:spPr>
          <a:xfrm>
            <a:off x="4807975" y="6491629"/>
            <a:ext cx="7384026" cy="369332"/>
          </a:xfrm>
          <a:prstGeom prst="rect">
            <a:avLst/>
          </a:prstGeom>
          <a:noFill/>
        </p:spPr>
        <p:txBody>
          <a:bodyPr wrap="square" rtlCol="0">
            <a:spAutoFit/>
          </a:bodyPr>
          <a:lstStyle/>
          <a:p>
            <a:pPr algn="r"/>
            <a:r>
              <a:rPr lang="en-US" dirty="0" smtClean="0">
                <a:solidFill>
                  <a:prstClr val="black"/>
                </a:solidFill>
              </a:rPr>
              <a:t>Image credits: 1- Chazzbo Media, 2,3- Betsy Buffington, Iowa State University</a:t>
            </a:r>
            <a:endParaRPr lang="en-US" dirty="0">
              <a:solidFill>
                <a:prstClr val="black"/>
              </a:solidFill>
            </a:endParaRPr>
          </a:p>
        </p:txBody>
      </p:sp>
    </p:spTree>
    <p:extLst>
      <p:ext uri="{BB962C8B-B14F-4D97-AF65-F5344CB8AC3E}">
        <p14:creationId xmlns:p14="http://schemas.microsoft.com/office/powerpoint/2010/main" val="3698836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12800" y="1717174"/>
            <a:ext cx="10680700" cy="5715000"/>
          </a:xfrm>
        </p:spPr>
        <p:txBody>
          <a:bodyPr>
            <a:noAutofit/>
          </a:bodyPr>
          <a:lstStyle/>
          <a:p>
            <a:pPr marL="0" indent="0">
              <a:buNone/>
            </a:pPr>
            <a:endParaRPr lang="en-US" sz="2400" dirty="0" smtClean="0"/>
          </a:p>
          <a:p>
            <a:pPr marL="0" indent="0">
              <a:buNone/>
            </a:pPr>
            <a:r>
              <a:rPr lang="en-US" dirty="0" smtClean="0"/>
              <a:t>EPA </a:t>
            </a:r>
            <a:r>
              <a:rPr lang="en-US" dirty="0"/>
              <a:t>has approved this train the trainer material for workers and handlers in accordance with the 2015 WPS expanded training content (40 CFR 170).  The approval number is EPA WPS TTT </a:t>
            </a:r>
            <a:r>
              <a:rPr lang="en-US" dirty="0" smtClean="0"/>
              <a:t>W/H </a:t>
            </a:r>
            <a:r>
              <a:rPr lang="en-US" dirty="0"/>
              <a:t>00026</a:t>
            </a:r>
            <a:r>
              <a:rPr lang="en-US" dirty="0" smtClean="0"/>
              <a:t>.</a:t>
            </a:r>
          </a:p>
          <a:p>
            <a:pPr marL="0" indent="0">
              <a:buNone/>
            </a:pPr>
            <a:endParaRPr lang="en-US" dirty="0"/>
          </a:p>
          <a:p>
            <a:pPr marL="0" indent="0">
              <a:buNone/>
            </a:pPr>
            <a:endParaRPr lang="en-US" dirty="0" smtClean="0"/>
          </a:p>
        </p:txBody>
      </p:sp>
      <p:sp>
        <p:nvSpPr>
          <p:cNvPr id="4" name="Rectangle 3"/>
          <p:cNvSpPr/>
          <p:nvPr/>
        </p:nvSpPr>
        <p:spPr>
          <a:xfrm>
            <a:off x="616085" y="1706029"/>
            <a:ext cx="9849757" cy="646331"/>
          </a:xfrm>
          <a:prstGeom prst="rect">
            <a:avLst/>
          </a:prstGeom>
        </p:spPr>
        <p:txBody>
          <a:bodyPr wrap="square">
            <a:spAutoFit/>
          </a:bodyPr>
          <a:lstStyle/>
          <a:p>
            <a:endParaRPr lang="en-US" b="1" dirty="0" smtClean="0">
              <a:solidFill>
                <a:prstClr val="black"/>
              </a:solidFill>
            </a:endParaRPr>
          </a:p>
          <a:p>
            <a:endParaRPr lang="en-US" dirty="0">
              <a:solidFill>
                <a:prstClr val="black"/>
              </a:solidFill>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cid:image001.png@01D2BDBA.2EB3608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01700" y="5061669"/>
            <a:ext cx="1114425" cy="390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12800" y="5653029"/>
            <a:ext cx="10833100"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0" u="none" strike="noStrike" cap="none" normalizeH="0" baseline="0" dirty="0" smtClean="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Attribution-NonCommercial-ShareAlike 4.0 International License by The Regents of the University of California, Davis campus, 2017. For information</a:t>
            </a:r>
            <a:r>
              <a:rPr kumimoji="0" lang="en-US" altLang="en-US" sz="1600" b="0" i="0" u="none" strike="noStrike" cap="none" normalizeH="0" dirty="0" smtClean="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contact </a:t>
            </a:r>
            <a:r>
              <a:rPr kumimoji="0" lang="en-US" altLang="en-US" sz="1600" b="0" i="0" u="none" strike="noStrike" cap="none" normalizeH="0" baseline="0" dirty="0" smtClean="0">
                <a:ln>
                  <a:noFill/>
                </a:ln>
                <a:solidFill>
                  <a:srgbClr val="1155CC"/>
                </a:solidFill>
                <a:effectLst/>
                <a:latin typeface="Calibri" panose="020F0502020204030204" pitchFamily="34" charset="0"/>
                <a:ea typeface="Calibri" panose="020F0502020204030204" pitchFamily="34" charset="0"/>
                <a:cs typeface="Times New Roman" panose="02020603050405020304" pitchFamily="18" charset="0"/>
                <a:hlinkClick r:id="rId5"/>
              </a:rPr>
              <a:t>PERCsupport@ucdavis.edu</a:t>
            </a:r>
            <a:r>
              <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71637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1: Inform</a:t>
            </a:r>
            <a:endParaRPr lang="en-US" dirty="0"/>
          </a:p>
        </p:txBody>
      </p:sp>
      <p:sp>
        <p:nvSpPr>
          <p:cNvPr id="3" name="Content Placeholder 2"/>
          <p:cNvSpPr>
            <a:spLocks noGrp="1"/>
          </p:cNvSpPr>
          <p:nvPr>
            <p:ph idx="1"/>
          </p:nvPr>
        </p:nvSpPr>
        <p:spPr/>
        <p:txBody>
          <a:bodyPr>
            <a:normAutofit/>
          </a:bodyPr>
          <a:lstStyle/>
          <a:p>
            <a:r>
              <a:rPr lang="en-US" dirty="0" smtClean="0"/>
              <a:t>Annual</a:t>
            </a:r>
            <a:r>
              <a:rPr lang="es-ES" dirty="0" smtClean="0"/>
              <a:t> </a:t>
            </a:r>
            <a:r>
              <a:rPr lang="en-US" dirty="0" smtClean="0"/>
              <a:t>pesticide</a:t>
            </a:r>
            <a:r>
              <a:rPr lang="es-ES" dirty="0" smtClean="0"/>
              <a:t> safety training</a:t>
            </a:r>
          </a:p>
          <a:p>
            <a:r>
              <a:rPr lang="en-US" dirty="0" smtClean="0"/>
              <a:t>Pesticide</a:t>
            </a:r>
            <a:r>
              <a:rPr lang="es-ES" dirty="0" smtClean="0"/>
              <a:t> safety </a:t>
            </a:r>
            <a:r>
              <a:rPr lang="en-US" dirty="0" smtClean="0"/>
              <a:t>information</a:t>
            </a:r>
            <a:r>
              <a:rPr lang="es-ES" dirty="0" smtClean="0"/>
              <a:t> </a:t>
            </a:r>
            <a:r>
              <a:rPr lang="en-US" dirty="0" smtClean="0"/>
              <a:t>display</a:t>
            </a:r>
            <a:r>
              <a:rPr lang="es-ES" dirty="0" smtClean="0"/>
              <a:t> at central </a:t>
            </a:r>
            <a:r>
              <a:rPr lang="en-US" dirty="0" smtClean="0"/>
              <a:t>location</a:t>
            </a:r>
          </a:p>
          <a:p>
            <a:r>
              <a:rPr lang="en-US" dirty="0" smtClean="0"/>
              <a:t>Pesticide</a:t>
            </a:r>
            <a:r>
              <a:rPr lang="es-ES" dirty="0" smtClean="0"/>
              <a:t> </a:t>
            </a:r>
            <a:r>
              <a:rPr lang="en-US" dirty="0" smtClean="0"/>
              <a:t>application</a:t>
            </a:r>
            <a:r>
              <a:rPr lang="es-ES" dirty="0" smtClean="0"/>
              <a:t> and </a:t>
            </a:r>
            <a:r>
              <a:rPr lang="en-US" dirty="0" smtClean="0"/>
              <a:t>hazard</a:t>
            </a:r>
            <a:r>
              <a:rPr lang="es-ES" dirty="0" smtClean="0"/>
              <a:t> </a:t>
            </a:r>
            <a:r>
              <a:rPr lang="en-US" dirty="0" smtClean="0"/>
              <a:t>information</a:t>
            </a:r>
            <a:r>
              <a:rPr lang="es-ES" dirty="0" smtClean="0"/>
              <a:t> in </a:t>
            </a:r>
            <a:r>
              <a:rPr lang="en-US" dirty="0" smtClean="0"/>
              <a:t>the</a:t>
            </a:r>
            <a:r>
              <a:rPr lang="es-ES" dirty="0" smtClean="0"/>
              <a:t> </a:t>
            </a:r>
            <a:r>
              <a:rPr lang="en-GB" dirty="0" smtClean="0"/>
              <a:t>form</a:t>
            </a:r>
            <a:r>
              <a:rPr lang="es-ES" dirty="0" smtClean="0"/>
              <a:t> of a </a:t>
            </a:r>
            <a:r>
              <a:rPr lang="es-ES" dirty="0"/>
              <a:t>safety data sheet</a:t>
            </a:r>
            <a:r>
              <a:rPr lang="en-US" dirty="0" smtClean="0"/>
              <a:t> (SDS)</a:t>
            </a:r>
            <a:r>
              <a:rPr lang="es-ES" dirty="0" smtClean="0"/>
              <a:t> at </a:t>
            </a:r>
            <a:r>
              <a:rPr lang="en-US" dirty="0" smtClean="0"/>
              <a:t>the</a:t>
            </a:r>
            <a:r>
              <a:rPr lang="es-ES" dirty="0" smtClean="0"/>
              <a:t> central </a:t>
            </a:r>
            <a:r>
              <a:rPr lang="en-US" dirty="0" smtClean="0"/>
              <a:t>location</a:t>
            </a:r>
          </a:p>
          <a:p>
            <a:r>
              <a:rPr lang="es-ES" dirty="0" smtClean="0"/>
              <a:t>Access to </a:t>
            </a:r>
            <a:r>
              <a:rPr lang="en-US" dirty="0" smtClean="0"/>
              <a:t>pesticide</a:t>
            </a:r>
            <a:r>
              <a:rPr lang="es-ES" dirty="0" smtClean="0"/>
              <a:t> </a:t>
            </a:r>
            <a:r>
              <a:rPr lang="en-US" dirty="0" smtClean="0"/>
              <a:t>labeling</a:t>
            </a:r>
            <a:r>
              <a:rPr lang="es-ES" dirty="0" smtClean="0"/>
              <a:t> </a:t>
            </a:r>
            <a:r>
              <a:rPr lang="en-US" dirty="0" smtClean="0"/>
              <a:t>for</a:t>
            </a:r>
            <a:r>
              <a:rPr lang="es-ES" dirty="0" smtClean="0"/>
              <a:t> </a:t>
            </a:r>
            <a:r>
              <a:rPr lang="en-US" dirty="0" smtClean="0"/>
              <a:t>handlers</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0496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2: Protect</a:t>
            </a:r>
            <a:endParaRPr lang="en-US" dirty="0"/>
          </a:p>
        </p:txBody>
      </p:sp>
      <p:sp>
        <p:nvSpPr>
          <p:cNvPr id="3" name="Content Placeholder 2"/>
          <p:cNvSpPr>
            <a:spLocks noGrp="1"/>
          </p:cNvSpPr>
          <p:nvPr>
            <p:ph idx="1"/>
          </p:nvPr>
        </p:nvSpPr>
        <p:spPr/>
        <p:txBody>
          <a:bodyPr/>
          <a:lstStyle/>
          <a:p>
            <a:r>
              <a:rPr lang="en-US" dirty="0" smtClean="0"/>
              <a:t>Notify agricultural employees about when and where pesticide applications will take place</a:t>
            </a:r>
            <a:endParaRPr lang="es-ES" dirty="0" smtClean="0"/>
          </a:p>
          <a:p>
            <a:r>
              <a:rPr lang="en-US" dirty="0" smtClean="0"/>
              <a:t>Implement application exclusion zones (AEZs) during pesticide applications and REIs for pesticide-treated areas after application</a:t>
            </a:r>
          </a:p>
          <a:p>
            <a:r>
              <a:rPr lang="en-US" dirty="0" smtClean="0"/>
              <a:t>Provide personal protective equipment for handlers and early-entry workers </a:t>
            </a:r>
            <a:endParaRPr lang="es-E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641688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3: Mitigate</a:t>
            </a:r>
            <a:endParaRPr lang="en-US" dirty="0"/>
          </a:p>
        </p:txBody>
      </p:sp>
      <p:sp>
        <p:nvSpPr>
          <p:cNvPr id="3" name="Content Placeholder 2"/>
          <p:cNvSpPr>
            <a:spLocks noGrp="1"/>
          </p:cNvSpPr>
          <p:nvPr>
            <p:ph idx="1"/>
          </p:nvPr>
        </p:nvSpPr>
        <p:spPr/>
        <p:txBody>
          <a:bodyPr/>
          <a:lstStyle/>
          <a:p>
            <a:pPr lvl="0"/>
            <a:r>
              <a:rPr lang="en-US" dirty="0" smtClean="0"/>
              <a:t>Decontamination supplies at the worksite</a:t>
            </a:r>
            <a:endParaRPr lang="es-ES" dirty="0" smtClean="0"/>
          </a:p>
          <a:p>
            <a:pPr lvl="0"/>
            <a:r>
              <a:rPr lang="en-US" dirty="0" smtClean="0"/>
              <a:t>Emergency assistance to and, if needed, transportation to a medical care facility for emergency treatment for employees who get sick or are injured by pesticide exposure while working</a:t>
            </a:r>
            <a:endParaRPr lang="es-E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1532232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Section 2: Training Preparation and Requirements</a:t>
            </a:r>
          </a:p>
        </p:txBody>
      </p:sp>
      <p:sp>
        <p:nvSpPr>
          <p:cNvPr id="3" name="Subtitle 2"/>
          <p:cNvSpPr>
            <a:spLocks noGrp="1"/>
          </p:cNvSpPr>
          <p:nvPr>
            <p:ph type="subTitle" idx="1"/>
          </p:nvPr>
        </p:nvSpPr>
        <p:spPr/>
        <p:txBody>
          <a:bodyPr/>
          <a:lstStyle/>
          <a:p>
            <a:r>
              <a:rPr lang="en-US" dirty="0"/>
              <a:t>Review and preparation for trainers</a:t>
            </a:r>
            <a:endParaRPr lang="es-ES"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4276125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Can </a:t>
            </a:r>
            <a:r>
              <a:rPr lang="en-US" dirty="0"/>
              <a:t>P</a:t>
            </a:r>
            <a:r>
              <a:rPr lang="en-US" dirty="0" smtClean="0"/>
              <a:t>rovide </a:t>
            </a:r>
            <a:r>
              <a:rPr lang="en-US" dirty="0"/>
              <a:t>T</a:t>
            </a:r>
            <a:r>
              <a:rPr lang="en-US" dirty="0" smtClean="0"/>
              <a:t>raining?</a:t>
            </a:r>
            <a:endParaRPr lang="en-US" dirty="0"/>
          </a:p>
        </p:txBody>
      </p:sp>
      <p:sp>
        <p:nvSpPr>
          <p:cNvPr id="3" name="Content Placeholder 2"/>
          <p:cNvSpPr>
            <a:spLocks noGrp="1"/>
          </p:cNvSpPr>
          <p:nvPr>
            <p:ph idx="1"/>
          </p:nvPr>
        </p:nvSpPr>
        <p:spPr/>
        <p:txBody>
          <a:bodyPr/>
          <a:lstStyle/>
          <a:p>
            <a:r>
              <a:rPr lang="en-US" dirty="0" smtClean="0"/>
              <a:t>Have completed an EPA-approved train-the-trainer course</a:t>
            </a:r>
          </a:p>
          <a:p>
            <a:r>
              <a:rPr lang="en-US" dirty="0" smtClean="0"/>
              <a:t>Are designated as a trainer by state, tribe, or EPA </a:t>
            </a:r>
          </a:p>
          <a:p>
            <a:r>
              <a:rPr lang="en-US" dirty="0" smtClean="0"/>
              <a:t>Are a certified pesticide applicator</a:t>
            </a:r>
          </a:p>
          <a:p>
            <a:endParaRPr lang="en-US" dirty="0"/>
          </a:p>
        </p:txBody>
      </p:sp>
      <p:sp>
        <p:nvSpPr>
          <p:cNvPr id="4" name="TextBox 3"/>
          <p:cNvSpPr txBox="1"/>
          <p:nvPr/>
        </p:nvSpPr>
        <p:spPr>
          <a:xfrm>
            <a:off x="2258267" y="4161398"/>
            <a:ext cx="7675465" cy="584775"/>
          </a:xfrm>
          <a:prstGeom prst="rect">
            <a:avLst/>
          </a:prstGeom>
          <a:noFill/>
          <a:ln w="38100">
            <a:solidFill>
              <a:schemeClr val="accent6"/>
            </a:solidFill>
          </a:ln>
        </p:spPr>
        <p:txBody>
          <a:bodyPr wrap="square" rtlCol="0">
            <a:spAutoFit/>
          </a:bodyPr>
          <a:lstStyle/>
          <a:p>
            <a:pPr algn="ctr"/>
            <a:r>
              <a:rPr lang="en-US" sz="3200" dirty="0"/>
              <a:t>WPS trained handlers may NOT train workers</a:t>
            </a:r>
          </a:p>
        </p:txBody>
      </p:sp>
    </p:spTree>
    <p:extLst>
      <p:ext uri="{BB962C8B-B14F-4D97-AF65-F5344CB8AC3E}">
        <p14:creationId xmlns:p14="http://schemas.microsoft.com/office/powerpoint/2010/main" val="2761383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34739" cy="1325563"/>
          </a:xfrm>
        </p:spPr>
        <p:txBody>
          <a:bodyPr/>
          <a:lstStyle/>
          <a:p>
            <a:r>
              <a:rPr lang="en-US" dirty="0" smtClean="0"/>
              <a:t>When Must Workers and Handlers be Trained?</a:t>
            </a:r>
            <a:endParaRPr lang="en-US" dirty="0"/>
          </a:p>
        </p:txBody>
      </p:sp>
      <p:sp>
        <p:nvSpPr>
          <p:cNvPr id="3" name="Content Placeholder 2"/>
          <p:cNvSpPr>
            <a:spLocks noGrp="1"/>
          </p:cNvSpPr>
          <p:nvPr>
            <p:ph idx="1"/>
          </p:nvPr>
        </p:nvSpPr>
        <p:spPr/>
        <p:txBody>
          <a:bodyPr/>
          <a:lstStyle/>
          <a:p>
            <a:r>
              <a:rPr lang="en-US" dirty="0" smtClean="0"/>
              <a:t>Training must be provided annually</a:t>
            </a:r>
          </a:p>
          <a:p>
            <a:r>
              <a:rPr lang="en-US" dirty="0" smtClean="0"/>
              <a:t>Handlers or workers who have not been trained within the last 12 months must receive pesticide safety training </a:t>
            </a:r>
          </a:p>
          <a:p>
            <a:r>
              <a:rPr lang="en-US" dirty="0" smtClean="0"/>
              <a:t>Workers must be trained before they enter an area that has been treated with a pesticide or where a restricted-entry interval has been in effect within the last 30 days </a:t>
            </a:r>
          </a:p>
          <a:p>
            <a:r>
              <a:rPr lang="en-US" dirty="0" smtClean="0"/>
              <a:t>EPA has eliminated the allowance for a grace period for training workers </a:t>
            </a:r>
          </a:p>
          <a:p>
            <a:r>
              <a:rPr lang="en-US" dirty="0" smtClean="0"/>
              <a:t>Handlers must be trained before they perform any handling task </a:t>
            </a:r>
          </a:p>
          <a:p>
            <a:endParaRPr lang="en-US" dirty="0" smtClean="0"/>
          </a:p>
        </p:txBody>
      </p:sp>
    </p:spTree>
    <p:extLst>
      <p:ext uri="{BB962C8B-B14F-4D97-AF65-F5344CB8AC3E}">
        <p14:creationId xmlns:p14="http://schemas.microsoft.com/office/powerpoint/2010/main" val="3679539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900941"/>
          </a:xfrm>
        </p:spPr>
        <p:txBody>
          <a:bodyPr/>
          <a:lstStyle/>
          <a:p>
            <a:r>
              <a:rPr lang="en-US" dirty="0" smtClean="0"/>
              <a:t>Recordkeeping Requirements</a:t>
            </a:r>
            <a:endParaRPr lang="en-US" dirty="0"/>
          </a:p>
        </p:txBody>
      </p:sp>
      <p:sp>
        <p:nvSpPr>
          <p:cNvPr id="5" name="Content Placeholder 4"/>
          <p:cNvSpPr>
            <a:spLocks noGrp="1"/>
          </p:cNvSpPr>
          <p:nvPr>
            <p:ph idx="1"/>
          </p:nvPr>
        </p:nvSpPr>
        <p:spPr>
          <a:xfrm>
            <a:off x="838200" y="1266066"/>
            <a:ext cx="10515600" cy="5591934"/>
          </a:xfrm>
        </p:spPr>
        <p:txBody>
          <a:bodyPr>
            <a:noAutofit/>
          </a:bodyPr>
          <a:lstStyle/>
          <a:p>
            <a:r>
              <a:rPr lang="en-US" dirty="0" smtClean="0"/>
              <a:t>Employers are responsible for maintaining records of worker and handler training </a:t>
            </a:r>
          </a:p>
          <a:p>
            <a:r>
              <a:rPr lang="en-US" dirty="0" smtClean="0"/>
              <a:t>The records must include: </a:t>
            </a:r>
          </a:p>
          <a:p>
            <a:pPr lvl="1"/>
            <a:r>
              <a:rPr lang="en-US" sz="2800" dirty="0" smtClean="0"/>
              <a:t>The trained handler’s or worker’s printed name and signature </a:t>
            </a:r>
          </a:p>
          <a:p>
            <a:pPr lvl="1"/>
            <a:r>
              <a:rPr lang="en-US" sz="2800" dirty="0" smtClean="0"/>
              <a:t>Date of the training </a:t>
            </a:r>
          </a:p>
          <a:p>
            <a:pPr lvl="1"/>
            <a:r>
              <a:rPr lang="en-US" sz="2800" dirty="0" smtClean="0"/>
              <a:t>Information identifying which EPA-approved training materials were used </a:t>
            </a:r>
          </a:p>
          <a:p>
            <a:pPr lvl="1"/>
            <a:r>
              <a:rPr lang="en-US" sz="2800" dirty="0" smtClean="0"/>
              <a:t>Trainer’s name and qualification to train (e.g., certified applicator license number, Train-the-Trainer course information) </a:t>
            </a:r>
          </a:p>
          <a:p>
            <a:pPr lvl="1"/>
            <a:r>
              <a:rPr lang="en-US" sz="2800" dirty="0" smtClean="0"/>
              <a:t>Worker or handler employer’s name </a:t>
            </a:r>
          </a:p>
          <a:p>
            <a:r>
              <a:rPr lang="en-US" dirty="0" smtClean="0"/>
              <a:t>Employers must provide a copy of the training record to each worker or handler upon his or her request</a:t>
            </a:r>
            <a:endParaRPr lang="en-US" dirty="0"/>
          </a:p>
        </p:txBody>
      </p:sp>
    </p:spTree>
    <p:extLst>
      <p:ext uri="{BB962C8B-B14F-4D97-AF65-F5344CB8AC3E}">
        <p14:creationId xmlns:p14="http://schemas.microsoft.com/office/powerpoint/2010/main" val="9807319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WPS Training Topics</a:t>
            </a:r>
            <a:endParaRPr lang="en-US" dirty="0"/>
          </a:p>
        </p:txBody>
      </p:sp>
      <p:sp>
        <p:nvSpPr>
          <p:cNvPr id="3" name="Content Placeholder 2"/>
          <p:cNvSpPr>
            <a:spLocks noGrp="1"/>
          </p:cNvSpPr>
          <p:nvPr>
            <p:ph idx="1"/>
          </p:nvPr>
        </p:nvSpPr>
        <p:spPr>
          <a:xfrm>
            <a:off x="838200" y="1690688"/>
            <a:ext cx="10515600" cy="4723364"/>
          </a:xfrm>
        </p:spPr>
        <p:txBody>
          <a:bodyPr>
            <a:normAutofit fontScale="92500"/>
          </a:bodyPr>
          <a:lstStyle/>
          <a:p>
            <a:r>
              <a:rPr lang="en-US" dirty="0" smtClean="0"/>
              <a:t>Section 3: Agricultural Employee Tasks and Restrictions</a:t>
            </a:r>
          </a:p>
          <a:p>
            <a:r>
              <a:rPr lang="en-US" dirty="0" smtClean="0"/>
              <a:t>Section 4: Where You May Encounter Pesticides at Work and How They Can Enter Your Body</a:t>
            </a:r>
          </a:p>
          <a:p>
            <a:r>
              <a:rPr lang="en-US" dirty="0" smtClean="0"/>
              <a:t>Section 5: Pesticide-Related Health Effects</a:t>
            </a:r>
          </a:p>
          <a:p>
            <a:r>
              <a:rPr lang="en-US" dirty="0" smtClean="0"/>
              <a:t>Section 6: Ways to Reduce the Risk of Pesticide Exposure</a:t>
            </a:r>
          </a:p>
          <a:p>
            <a:r>
              <a:rPr lang="en-US" dirty="0" smtClean="0"/>
              <a:t>Section 7: First Aid for Pesticide Illnesses and Injuries</a:t>
            </a:r>
          </a:p>
          <a:p>
            <a:r>
              <a:rPr lang="en-US" dirty="0" smtClean="0"/>
              <a:t>Section 8: Additional Employer Responsibilities</a:t>
            </a:r>
          </a:p>
          <a:p>
            <a:r>
              <a:rPr lang="en-US" dirty="0" smtClean="0"/>
              <a:t>Section 9: Pesticide Label Information</a:t>
            </a:r>
          </a:p>
          <a:p>
            <a:r>
              <a:rPr lang="en-US" dirty="0" smtClean="0"/>
              <a:t>Section 10: Protecting People and the Environment When Using Pesticides</a:t>
            </a:r>
          </a:p>
          <a:p>
            <a:r>
              <a:rPr lang="en-US" dirty="0" smtClean="0"/>
              <a:t>Section 11: Personal Protective Equipment </a:t>
            </a:r>
            <a:endParaRPr lang="en-US" dirty="0"/>
          </a:p>
        </p:txBody>
      </p:sp>
    </p:spTree>
    <p:extLst>
      <p:ext uri="{BB962C8B-B14F-4D97-AF65-F5344CB8AC3E}">
        <p14:creationId xmlns:p14="http://schemas.microsoft.com/office/powerpoint/2010/main" val="2204154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 Information	</a:t>
            </a:r>
            <a:endParaRPr lang="en-US" dirty="0"/>
          </a:p>
        </p:txBody>
      </p:sp>
      <p:sp>
        <p:nvSpPr>
          <p:cNvPr id="3" name="Content Placeholder 2"/>
          <p:cNvSpPr>
            <a:spLocks noGrp="1"/>
          </p:cNvSpPr>
          <p:nvPr>
            <p:ph idx="1"/>
          </p:nvPr>
        </p:nvSpPr>
        <p:spPr>
          <a:xfrm>
            <a:off x="4490112" y="1825625"/>
            <a:ext cx="6728348" cy="4351338"/>
          </a:xfrm>
        </p:spPr>
        <p:txBody>
          <a:bodyPr>
            <a:normAutofit/>
          </a:bodyPr>
          <a:lstStyle/>
          <a:p>
            <a:r>
              <a:rPr lang="en-US" dirty="0" smtClean="0"/>
              <a:t>Know the regulations </a:t>
            </a:r>
          </a:p>
          <a:p>
            <a:pPr lvl="1"/>
            <a:r>
              <a:rPr lang="en-US" sz="2800" dirty="0" smtClean="0"/>
              <a:t>Be sure you are presenting on the most current federal regulations</a:t>
            </a:r>
          </a:p>
          <a:p>
            <a:pPr lvl="1"/>
            <a:r>
              <a:rPr lang="en-US" sz="2800" dirty="0" smtClean="0"/>
              <a:t>Be aware of any state, tribal or local regulations governing pesticide use and safety</a:t>
            </a:r>
            <a:endParaRPr lang="en-US" sz="2800" dirty="0"/>
          </a:p>
        </p:txBody>
      </p:sp>
      <p:sp>
        <p:nvSpPr>
          <p:cNvPr id="7" name="TextBox 6"/>
          <p:cNvSpPr txBox="1"/>
          <p:nvPr/>
        </p:nvSpPr>
        <p:spPr>
          <a:xfrm>
            <a:off x="0" y="6476401"/>
            <a:ext cx="6387548" cy="369332"/>
          </a:xfrm>
          <a:prstGeom prst="rect">
            <a:avLst/>
          </a:prstGeom>
          <a:noFill/>
        </p:spPr>
        <p:txBody>
          <a:bodyPr wrap="square" rtlCol="0">
            <a:spAutoFit/>
          </a:bodyPr>
          <a:lstStyle/>
          <a:p>
            <a:r>
              <a:rPr lang="en-US" dirty="0" smtClean="0"/>
              <a:t>Image credit: Jennifer Weber, Arizona Department of Agriculture</a:t>
            </a:r>
            <a:endParaRPr lang="en-US"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6" y="1476458"/>
            <a:ext cx="4190354" cy="5049672"/>
          </a:xfrm>
          <a:prstGeom prst="rect">
            <a:avLst/>
          </a:prstGeom>
        </p:spPr>
      </p:pic>
    </p:spTree>
    <p:extLst>
      <p:ext uri="{BB962C8B-B14F-4D97-AF65-F5344CB8AC3E}">
        <p14:creationId xmlns:p14="http://schemas.microsoft.com/office/powerpoint/2010/main" val="19337963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 Information	</a:t>
            </a:r>
            <a:endParaRPr lang="en-US" dirty="0"/>
          </a:p>
        </p:txBody>
      </p:sp>
      <p:sp>
        <p:nvSpPr>
          <p:cNvPr id="3" name="Content Placeholder 2"/>
          <p:cNvSpPr>
            <a:spLocks noGrp="1"/>
          </p:cNvSpPr>
          <p:nvPr>
            <p:ph idx="1"/>
          </p:nvPr>
        </p:nvSpPr>
        <p:spPr/>
        <p:txBody>
          <a:bodyPr/>
          <a:lstStyle/>
          <a:p>
            <a:r>
              <a:rPr lang="en-US" dirty="0" smtClean="0"/>
              <a:t>Learn as much as you can about your audience before training</a:t>
            </a:r>
          </a:p>
          <a:p>
            <a:pPr lvl="1"/>
            <a:r>
              <a:rPr lang="en-US" sz="2800" dirty="0" smtClean="0"/>
              <a:t>Are you training pesticide workers, handlers or both?</a:t>
            </a:r>
          </a:p>
          <a:p>
            <a:pPr lvl="1"/>
            <a:r>
              <a:rPr lang="en-US" sz="2800" dirty="0" smtClean="0"/>
              <a:t>What is their background?</a:t>
            </a:r>
          </a:p>
          <a:p>
            <a:pPr lvl="1"/>
            <a:r>
              <a:rPr lang="en-US" sz="2800" dirty="0" smtClean="0"/>
              <a:t>What experience do they have?</a:t>
            </a:r>
          </a:p>
          <a:p>
            <a:pPr lvl="1"/>
            <a:r>
              <a:rPr lang="en-US" sz="2800" dirty="0" smtClean="0"/>
              <a:t>What crops do they work with?</a:t>
            </a:r>
            <a:endParaRPr lang="en-US" sz="2800" dirty="0"/>
          </a:p>
        </p:txBody>
      </p:sp>
    </p:spTree>
    <p:extLst>
      <p:ext uri="{BB962C8B-B14F-4D97-AF65-F5344CB8AC3E}">
        <p14:creationId xmlns:p14="http://schemas.microsoft.com/office/powerpoint/2010/main" val="1322822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00025"/>
            <a:ext cx="10515600" cy="650875"/>
          </a:xfrm>
        </p:spPr>
        <p:txBody>
          <a:bodyPr>
            <a:normAutofit fontScale="90000"/>
          </a:bodyPr>
          <a:lstStyle/>
          <a:p>
            <a:r>
              <a:rPr lang="en-US" dirty="0" smtClean="0"/>
              <a:t>Using these slides to train: Trainers</a:t>
            </a:r>
            <a:endParaRPr lang="en-US" dirty="0"/>
          </a:p>
        </p:txBody>
      </p:sp>
      <p:sp>
        <p:nvSpPr>
          <p:cNvPr id="5" name="Content Placeholder 4"/>
          <p:cNvSpPr>
            <a:spLocks noGrp="1"/>
          </p:cNvSpPr>
          <p:nvPr>
            <p:ph idx="1"/>
          </p:nvPr>
        </p:nvSpPr>
        <p:spPr>
          <a:xfrm>
            <a:off x="812800" y="850900"/>
            <a:ext cx="10541000" cy="5715000"/>
          </a:xfrm>
        </p:spPr>
        <p:txBody>
          <a:bodyPr>
            <a:noAutofit/>
          </a:bodyPr>
          <a:lstStyle/>
          <a:p>
            <a:r>
              <a:rPr lang="en-US" altLang="es-MX" sz="2400" dirty="0" smtClean="0"/>
              <a:t>This presentation provides the information required to train those who will train workers and handlers under the Environmental Protection Agency’s Worker Protection Standard. </a:t>
            </a:r>
            <a:r>
              <a:rPr lang="en-US" sz="2400" dirty="0" smtClean="0"/>
              <a:t>Additional state rules may apply.</a:t>
            </a:r>
          </a:p>
          <a:p>
            <a:r>
              <a:rPr lang="en-US" sz="2400" dirty="0" smtClean="0"/>
              <a:t>This train the trainer material can be used in 2017, 2018 and beyond.</a:t>
            </a:r>
          </a:p>
          <a:p>
            <a:r>
              <a:rPr lang="en-US" altLang="es-MX" sz="2400" dirty="0" smtClean="0"/>
              <a:t>This presentation must be presented in its entirety.</a:t>
            </a:r>
          </a:p>
          <a:p>
            <a:r>
              <a:rPr lang="en-US" sz="2400" dirty="0"/>
              <a:t>If you intend to add or remove slides from this </a:t>
            </a:r>
            <a:r>
              <a:rPr lang="en-US" sz="2400" dirty="0" smtClean="0"/>
              <a:t>EPA-approved presentation, then refer to the EPA guidance in the notes section.</a:t>
            </a:r>
            <a:endParaRPr lang="en-US" sz="2400" dirty="0"/>
          </a:p>
          <a:p>
            <a:r>
              <a:rPr lang="en-US" sz="2400" dirty="0" smtClean="0"/>
              <a:t>Trainings must be conducted in a manner </a:t>
            </a:r>
            <a:r>
              <a:rPr lang="en-US" sz="2400" dirty="0" smtClean="0"/>
              <a:t>that </a:t>
            </a:r>
            <a:r>
              <a:rPr lang="en-US" sz="2400" dirty="0" smtClean="0"/>
              <a:t>the workers understand the information completely.   </a:t>
            </a:r>
          </a:p>
          <a:p>
            <a:r>
              <a:rPr lang="en-US" sz="2400" dirty="0" smtClean="0"/>
              <a:t>The notes section of the PowerPoint presentation contains important information for the trainer </a:t>
            </a:r>
            <a:r>
              <a:rPr lang="en-US" sz="2400" dirty="0"/>
              <a:t>and activities designed to engage the audience and reinforce the information learned. </a:t>
            </a:r>
            <a:r>
              <a:rPr lang="en-US" sz="2400" dirty="0" smtClean="0"/>
              <a:t>Please review the notes prior to conducting the training.</a:t>
            </a:r>
          </a:p>
        </p:txBody>
      </p:sp>
      <p:sp>
        <p:nvSpPr>
          <p:cNvPr id="4" name="Rectangle 3"/>
          <p:cNvSpPr/>
          <p:nvPr/>
        </p:nvSpPr>
        <p:spPr>
          <a:xfrm>
            <a:off x="616085" y="1706029"/>
            <a:ext cx="9849757" cy="646331"/>
          </a:xfrm>
          <a:prstGeom prst="rect">
            <a:avLst/>
          </a:prstGeom>
        </p:spPr>
        <p:txBody>
          <a:bodyPr wrap="square">
            <a:spAutoFit/>
          </a:bodyPr>
          <a:lstStyle/>
          <a:p>
            <a:endParaRPr lang="en-US" b="1"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4152744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8160" y="1789483"/>
            <a:ext cx="11299507" cy="3850269"/>
          </a:xfrm>
          <a:prstGeom prst="rect">
            <a:avLst/>
          </a:prstGeom>
        </p:spPr>
      </p:pic>
      <p:sp>
        <p:nvSpPr>
          <p:cNvPr id="4" name="TextBox 3"/>
          <p:cNvSpPr txBox="1"/>
          <p:nvPr/>
        </p:nvSpPr>
        <p:spPr>
          <a:xfrm>
            <a:off x="1021080" y="1266263"/>
            <a:ext cx="11018520" cy="523220"/>
          </a:xfrm>
          <a:prstGeom prst="rect">
            <a:avLst/>
          </a:prstGeom>
          <a:noFill/>
        </p:spPr>
        <p:txBody>
          <a:bodyPr wrap="square" rtlCol="0">
            <a:spAutoFit/>
          </a:bodyPr>
          <a:lstStyle/>
          <a:p>
            <a:r>
              <a:rPr lang="en-US" sz="2800" dirty="0" smtClean="0"/>
              <a:t>Example of how ‘tasks’ determine the type of employee under WPS</a:t>
            </a:r>
            <a:endParaRPr lang="en-US" sz="2800" dirty="0"/>
          </a:p>
        </p:txBody>
      </p:sp>
    </p:spTree>
    <p:extLst>
      <p:ext uri="{BB962C8B-B14F-4D97-AF65-F5344CB8AC3E}">
        <p14:creationId xmlns:p14="http://schemas.microsoft.com/office/powerpoint/2010/main" val="1012900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 Information	</a:t>
            </a:r>
            <a:endParaRPr lang="en-US" dirty="0"/>
          </a:p>
        </p:txBody>
      </p:sp>
      <p:sp>
        <p:nvSpPr>
          <p:cNvPr id="3" name="Content Placeholder 2"/>
          <p:cNvSpPr>
            <a:spLocks noGrp="1"/>
          </p:cNvSpPr>
          <p:nvPr>
            <p:ph idx="1"/>
          </p:nvPr>
        </p:nvSpPr>
        <p:spPr>
          <a:xfrm>
            <a:off x="838200" y="1825625"/>
            <a:ext cx="4498075" cy="4351338"/>
          </a:xfrm>
        </p:spPr>
        <p:txBody>
          <a:bodyPr/>
          <a:lstStyle/>
          <a:p>
            <a:r>
              <a:rPr lang="en-US" dirty="0" smtClean="0"/>
              <a:t>Know where </a:t>
            </a:r>
            <a:r>
              <a:rPr lang="en-US" dirty="0"/>
              <a:t>y</a:t>
            </a:r>
            <a:r>
              <a:rPr lang="en-US" dirty="0" smtClean="0"/>
              <a:t>ou </a:t>
            </a:r>
            <a:r>
              <a:rPr lang="en-US" dirty="0"/>
              <a:t>w</a:t>
            </a:r>
            <a:r>
              <a:rPr lang="en-US" dirty="0" smtClean="0"/>
              <a:t>ill be training</a:t>
            </a:r>
          </a:p>
          <a:p>
            <a:pPr lvl="1"/>
            <a:r>
              <a:rPr lang="en-US" sz="2800" dirty="0" smtClean="0"/>
              <a:t>Check out the training site before the scheduled training</a:t>
            </a:r>
          </a:p>
          <a:p>
            <a:pPr lvl="1"/>
            <a:r>
              <a:rPr lang="en-US" sz="2800" dirty="0" smtClean="0"/>
              <a:t>Training outdoors presents specific challenges</a:t>
            </a:r>
          </a:p>
          <a:p>
            <a:pPr lvl="1"/>
            <a:r>
              <a:rPr lang="en-US" sz="2800" dirty="0" smtClean="0"/>
              <a:t>Setting up the site when training indoors</a:t>
            </a:r>
          </a:p>
          <a:p>
            <a:pPr lvl="1"/>
            <a:endParaRPr lang="en-US" dirty="0" smtClean="0"/>
          </a:p>
          <a:p>
            <a:pPr lvl="1"/>
            <a:endParaRPr lang="en-US" dirty="0" smtClean="0"/>
          </a:p>
        </p:txBody>
      </p:sp>
      <p:sp>
        <p:nvSpPr>
          <p:cNvPr id="7" name="TextBox 6"/>
          <p:cNvSpPr txBox="1"/>
          <p:nvPr/>
        </p:nvSpPr>
        <p:spPr>
          <a:xfrm>
            <a:off x="5802839" y="6488668"/>
            <a:ext cx="6389162" cy="369332"/>
          </a:xfrm>
          <a:prstGeom prst="rect">
            <a:avLst/>
          </a:prstGeom>
          <a:noFill/>
        </p:spPr>
        <p:txBody>
          <a:bodyPr wrap="square" rtlCol="0">
            <a:spAutoFit/>
          </a:bodyPr>
          <a:lstStyle/>
          <a:p>
            <a:pPr algn="r"/>
            <a:r>
              <a:rPr lang="en-US" dirty="0" smtClean="0"/>
              <a:t>Image credit: Jennifer Weber, Arizona Department of Agriculture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2839" y="2106785"/>
            <a:ext cx="6389162" cy="4419983"/>
          </a:xfrm>
          <a:prstGeom prst="rect">
            <a:avLst/>
          </a:prstGeom>
        </p:spPr>
      </p:pic>
    </p:spTree>
    <p:extLst>
      <p:ext uri="{BB962C8B-B14F-4D97-AF65-F5344CB8AC3E}">
        <p14:creationId xmlns:p14="http://schemas.microsoft.com/office/powerpoint/2010/main" val="12283922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Your Training</a:t>
            </a:r>
            <a:endParaRPr lang="en-US" dirty="0"/>
          </a:p>
        </p:txBody>
      </p:sp>
      <p:sp>
        <p:nvSpPr>
          <p:cNvPr id="3" name="Content Placeholder 2"/>
          <p:cNvSpPr>
            <a:spLocks noGrp="1"/>
          </p:cNvSpPr>
          <p:nvPr>
            <p:ph idx="1"/>
          </p:nvPr>
        </p:nvSpPr>
        <p:spPr/>
        <p:txBody>
          <a:bodyPr/>
          <a:lstStyle/>
          <a:p>
            <a:r>
              <a:rPr lang="en-US" dirty="0" smtClean="0"/>
              <a:t>Create a training plan with clear objectives and a course outline</a:t>
            </a:r>
          </a:p>
          <a:p>
            <a:r>
              <a:rPr lang="en-US" dirty="0" smtClean="0"/>
              <a:t>Think about how much time will be required</a:t>
            </a:r>
          </a:p>
          <a:p>
            <a:r>
              <a:rPr lang="en-US" dirty="0" smtClean="0"/>
              <a:t>Think about things that require additional time </a:t>
            </a:r>
            <a:endParaRPr lang="en-US" dirty="0"/>
          </a:p>
        </p:txBody>
      </p:sp>
    </p:spTree>
    <p:extLst>
      <p:ext uri="{BB962C8B-B14F-4D97-AF65-F5344CB8AC3E}">
        <p14:creationId xmlns:p14="http://schemas.microsoft.com/office/powerpoint/2010/main" val="25251643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Your Training</a:t>
            </a:r>
            <a:endParaRPr lang="en-US" dirty="0"/>
          </a:p>
        </p:txBody>
      </p:sp>
      <p:sp>
        <p:nvSpPr>
          <p:cNvPr id="3" name="Content Placeholder 2"/>
          <p:cNvSpPr>
            <a:spLocks noGrp="1"/>
          </p:cNvSpPr>
          <p:nvPr>
            <p:ph idx="1"/>
          </p:nvPr>
        </p:nvSpPr>
        <p:spPr>
          <a:xfrm>
            <a:off x="6123295" y="1881500"/>
            <a:ext cx="4325203" cy="4351338"/>
          </a:xfrm>
        </p:spPr>
        <p:txBody>
          <a:bodyPr/>
          <a:lstStyle/>
          <a:p>
            <a:r>
              <a:rPr lang="en-US" dirty="0" smtClean="0"/>
              <a:t>Selecting materials and handouts to use</a:t>
            </a:r>
          </a:p>
          <a:p>
            <a:r>
              <a:rPr lang="en-US" dirty="0" smtClean="0"/>
              <a:t>List of equipment and supplies needed</a:t>
            </a:r>
          </a:p>
          <a:p>
            <a:r>
              <a:rPr lang="en-US" dirty="0" smtClean="0"/>
              <a:t>Additional considerations</a:t>
            </a:r>
          </a:p>
          <a:p>
            <a:endParaRPr lang="en-US" dirty="0" smtClean="0"/>
          </a:p>
          <a:p>
            <a:endParaRPr lang="en-US" dirty="0"/>
          </a:p>
        </p:txBody>
      </p:sp>
      <p:sp>
        <p:nvSpPr>
          <p:cNvPr id="7" name="TextBox 6"/>
          <p:cNvSpPr txBox="1"/>
          <p:nvPr/>
        </p:nvSpPr>
        <p:spPr>
          <a:xfrm>
            <a:off x="35961" y="6488668"/>
            <a:ext cx="6258822" cy="369332"/>
          </a:xfrm>
          <a:prstGeom prst="rect">
            <a:avLst/>
          </a:prstGeom>
          <a:noFill/>
        </p:spPr>
        <p:txBody>
          <a:bodyPr wrap="square" rtlCol="0">
            <a:spAutoFit/>
          </a:bodyPr>
          <a:lstStyle/>
          <a:p>
            <a:r>
              <a:rPr lang="en-US" dirty="0" smtClean="0"/>
              <a:t>Image credit: Jennifer Weber, Arizona Department of Agriculture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06496"/>
            <a:ext cx="5690752" cy="5115510"/>
          </a:xfrm>
          <a:prstGeom prst="rect">
            <a:avLst/>
          </a:prstGeom>
        </p:spPr>
      </p:pic>
    </p:spTree>
    <p:extLst>
      <p:ext uri="{BB962C8B-B14F-4D97-AF65-F5344CB8AC3E}">
        <p14:creationId xmlns:p14="http://schemas.microsoft.com/office/powerpoint/2010/main" val="2130108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is Training to be Conducted?</a:t>
            </a:r>
            <a:endParaRPr lang="en-US" dirty="0"/>
          </a:p>
        </p:txBody>
      </p:sp>
      <p:sp>
        <p:nvSpPr>
          <p:cNvPr id="5" name="Content Placeholder 4"/>
          <p:cNvSpPr>
            <a:spLocks noGrp="1"/>
          </p:cNvSpPr>
          <p:nvPr>
            <p:ph idx="1"/>
          </p:nvPr>
        </p:nvSpPr>
        <p:spPr>
          <a:xfrm>
            <a:off x="838200" y="1690687"/>
            <a:ext cx="10515600" cy="4670355"/>
          </a:xfrm>
        </p:spPr>
        <p:txBody>
          <a:bodyPr>
            <a:normAutofit lnSpcReduction="10000"/>
          </a:bodyPr>
          <a:lstStyle/>
          <a:p>
            <a:r>
              <a:rPr lang="en-US" dirty="0" smtClean="0"/>
              <a:t>Training </a:t>
            </a:r>
            <a:r>
              <a:rPr lang="en-US" dirty="0"/>
              <a:t>must be provided either orally from written materials or </a:t>
            </a:r>
            <a:r>
              <a:rPr lang="en-US" dirty="0" smtClean="0"/>
              <a:t>audio-visually</a:t>
            </a:r>
            <a:endParaRPr lang="en-US" dirty="0"/>
          </a:p>
          <a:p>
            <a:r>
              <a:rPr lang="en-US" dirty="0" smtClean="0"/>
              <a:t>Training </a:t>
            </a:r>
            <a:r>
              <a:rPr lang="en-US" dirty="0"/>
              <a:t>must be provided in a manner the worker or handler can </a:t>
            </a:r>
            <a:r>
              <a:rPr lang="en-US" dirty="0" smtClean="0"/>
              <a:t>understand</a:t>
            </a:r>
          </a:p>
          <a:p>
            <a:r>
              <a:rPr lang="en-US" dirty="0" smtClean="0"/>
              <a:t>The </a:t>
            </a:r>
            <a:r>
              <a:rPr lang="en-US" dirty="0"/>
              <a:t>training location must be reasonably free from distractions and be conducive to </a:t>
            </a:r>
            <a:r>
              <a:rPr lang="en-US" dirty="0" smtClean="0"/>
              <a:t>training</a:t>
            </a:r>
            <a:endParaRPr lang="en-US" dirty="0"/>
          </a:p>
          <a:p>
            <a:r>
              <a:rPr lang="en-US" dirty="0" smtClean="0"/>
              <a:t>Training </a:t>
            </a:r>
            <a:r>
              <a:rPr lang="en-US" dirty="0"/>
              <a:t>materials for workers or handlers must be approved by </a:t>
            </a:r>
            <a:r>
              <a:rPr lang="en-US" dirty="0" smtClean="0"/>
              <a:t>EPA</a:t>
            </a:r>
          </a:p>
          <a:p>
            <a:r>
              <a:rPr lang="en-US" dirty="0" smtClean="0"/>
              <a:t>The Train-the-Trainer </a:t>
            </a:r>
            <a:r>
              <a:rPr lang="en-US" dirty="0"/>
              <a:t>program used to qualify as a trainer of </a:t>
            </a:r>
            <a:r>
              <a:rPr lang="en-US" dirty="0" smtClean="0"/>
              <a:t>workers </a:t>
            </a:r>
            <a:r>
              <a:rPr lang="en-US" dirty="0"/>
              <a:t>or handlers must be EPA </a:t>
            </a:r>
            <a:r>
              <a:rPr lang="en-US" dirty="0" smtClean="0"/>
              <a:t>approved</a:t>
            </a:r>
          </a:p>
          <a:p>
            <a:r>
              <a:rPr lang="en-US" dirty="0" smtClean="0"/>
              <a:t>A </a:t>
            </a:r>
            <a:r>
              <a:rPr lang="en-US" dirty="0"/>
              <a:t>qualified trainer must be present during the training session to respond to any </a:t>
            </a:r>
            <a:r>
              <a:rPr lang="en-US" dirty="0" smtClean="0"/>
              <a:t>questions </a:t>
            </a:r>
            <a:endParaRPr lang="en-US" dirty="0"/>
          </a:p>
          <a:p>
            <a:endParaRPr lang="en-US" dirty="0"/>
          </a:p>
          <a:p>
            <a:endParaRPr lang="en-US" dirty="0"/>
          </a:p>
          <a:p>
            <a:endParaRPr lang="en-US" dirty="0" smtClean="0"/>
          </a:p>
          <a:p>
            <a:endParaRPr lang="en-US" dirty="0"/>
          </a:p>
        </p:txBody>
      </p:sp>
    </p:spTree>
    <p:extLst>
      <p:ext uri="{BB962C8B-B14F-4D97-AF65-F5344CB8AC3E}">
        <p14:creationId xmlns:p14="http://schemas.microsoft.com/office/powerpoint/2010/main" val="35465290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Train</a:t>
            </a:r>
            <a:endParaRPr lang="en-US" dirty="0"/>
          </a:p>
        </p:txBody>
      </p:sp>
      <p:sp>
        <p:nvSpPr>
          <p:cNvPr id="3" name="Content Placeholder 2"/>
          <p:cNvSpPr>
            <a:spLocks noGrp="1"/>
          </p:cNvSpPr>
          <p:nvPr>
            <p:ph idx="1"/>
          </p:nvPr>
        </p:nvSpPr>
        <p:spPr>
          <a:xfrm>
            <a:off x="5478249" y="1825625"/>
            <a:ext cx="5862851" cy="4351338"/>
          </a:xfrm>
        </p:spPr>
        <p:txBody>
          <a:bodyPr/>
          <a:lstStyle/>
          <a:p>
            <a:r>
              <a:rPr lang="en-US" dirty="0" smtClean="0"/>
              <a:t>Give the audience some background information</a:t>
            </a:r>
          </a:p>
          <a:p>
            <a:r>
              <a:rPr lang="en-US" dirty="0" smtClean="0"/>
              <a:t>Engage your audience</a:t>
            </a:r>
          </a:p>
          <a:p>
            <a:r>
              <a:rPr lang="en-US" dirty="0" smtClean="0"/>
              <a:t>Have fun!</a:t>
            </a:r>
          </a:p>
          <a:p>
            <a:r>
              <a:rPr lang="en-US" dirty="0" smtClean="0"/>
              <a:t>Read the crowd</a:t>
            </a:r>
            <a:endParaRPr lang="en-US" dirty="0"/>
          </a:p>
        </p:txBody>
      </p:sp>
      <p:sp>
        <p:nvSpPr>
          <p:cNvPr id="7" name="TextBox 6"/>
          <p:cNvSpPr txBox="1"/>
          <p:nvPr/>
        </p:nvSpPr>
        <p:spPr>
          <a:xfrm>
            <a:off x="0" y="6488428"/>
            <a:ext cx="6374296" cy="369332"/>
          </a:xfrm>
          <a:prstGeom prst="rect">
            <a:avLst/>
          </a:prstGeom>
          <a:noFill/>
        </p:spPr>
        <p:txBody>
          <a:bodyPr wrap="square" rtlCol="0">
            <a:spAutoFit/>
          </a:bodyPr>
          <a:lstStyle/>
          <a:p>
            <a:r>
              <a:rPr lang="en-US" dirty="0" smtClean="0"/>
              <a:t>Image credit: Jennifer Weber, Arizona Department of Agriculture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68400"/>
            <a:ext cx="4940300" cy="5139317"/>
          </a:xfrm>
          <a:prstGeom prst="rect">
            <a:avLst/>
          </a:prstGeom>
        </p:spPr>
      </p:pic>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993048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Section 3: Employee Tasks and Restrictions</a:t>
            </a:r>
          </a:p>
        </p:txBody>
      </p:sp>
      <p:sp>
        <p:nvSpPr>
          <p:cNvPr id="3" name="Subtitle 2"/>
          <p:cNvSpPr>
            <a:spLocks noGrp="1"/>
          </p:cNvSpPr>
          <p:nvPr>
            <p:ph type="subTitle" idx="1"/>
          </p:nvPr>
        </p:nvSpPr>
        <p:spPr>
          <a:xfrm>
            <a:off x="1524000" y="3602038"/>
            <a:ext cx="9144000" cy="993408"/>
          </a:xfrm>
        </p:spPr>
        <p:txBody>
          <a:bodyPr/>
          <a:lstStyle/>
          <a:p>
            <a:r>
              <a:rPr lang="en-US" dirty="0" smtClean="0"/>
              <a:t>Training Topics for both Workers and Handlers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34834483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Worker Tasks</a:t>
            </a:r>
            <a:endParaRPr lang="en-US" dirty="0"/>
          </a:p>
        </p:txBody>
      </p:sp>
      <p:sp>
        <p:nvSpPr>
          <p:cNvPr id="6" name="Content Placeholder 5"/>
          <p:cNvSpPr>
            <a:spLocks noGrp="1"/>
          </p:cNvSpPr>
          <p:nvPr>
            <p:ph idx="1"/>
          </p:nvPr>
        </p:nvSpPr>
        <p:spPr/>
        <p:txBody>
          <a:bodyPr/>
          <a:lstStyle/>
          <a:p>
            <a:r>
              <a:rPr lang="en-US" dirty="0" smtClean="0"/>
              <a:t>Work in treated fields</a:t>
            </a:r>
          </a:p>
          <a:p>
            <a:r>
              <a:rPr lang="en-US" dirty="0" smtClean="0"/>
              <a:t>Agricultural activities</a:t>
            </a:r>
          </a:p>
          <a:p>
            <a:r>
              <a:rPr lang="en-US" dirty="0" smtClean="0"/>
              <a:t>Exposed to pesticide residues</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875417" y="6476943"/>
            <a:ext cx="5316583" cy="369332"/>
          </a:xfrm>
          <a:prstGeom prst="rect">
            <a:avLst/>
          </a:prstGeom>
          <a:noFill/>
        </p:spPr>
        <p:txBody>
          <a:bodyPr wrap="square" rtlCol="0">
            <a:spAutoFit/>
          </a:bodyPr>
          <a:lstStyle/>
          <a:p>
            <a:pPr algn="r"/>
            <a:r>
              <a:rPr lang="en-US" dirty="0" smtClean="0"/>
              <a:t>Image credit: Chazzbo Media</a:t>
            </a:r>
            <a:endParaRPr lang="en-US" dirty="0"/>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40544620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Early-Entry Worker </a:t>
            </a:r>
            <a:r>
              <a:rPr lang="en-US" dirty="0"/>
              <a:t>T</a:t>
            </a:r>
            <a:r>
              <a:rPr lang="en-US" dirty="0" smtClean="0"/>
              <a:t>asks</a:t>
            </a:r>
            <a:endParaRPr lang="en-US" dirty="0"/>
          </a:p>
        </p:txBody>
      </p:sp>
      <p:sp>
        <p:nvSpPr>
          <p:cNvPr id="6" name="Content Placeholder 5"/>
          <p:cNvSpPr>
            <a:spLocks noGrp="1"/>
          </p:cNvSpPr>
          <p:nvPr>
            <p:ph idx="1"/>
          </p:nvPr>
        </p:nvSpPr>
        <p:spPr>
          <a:xfrm>
            <a:off x="5565912" y="2024078"/>
            <a:ext cx="5787887" cy="4351338"/>
          </a:xfrm>
        </p:spPr>
        <p:txBody>
          <a:bodyPr/>
          <a:lstStyle/>
          <a:p>
            <a:r>
              <a:rPr lang="en-US" dirty="0" smtClean="0"/>
              <a:t>Enter into a treated field during the restricted-entry </a:t>
            </a:r>
            <a:r>
              <a:rPr lang="en-US" dirty="0"/>
              <a:t>i</a:t>
            </a:r>
            <a:r>
              <a:rPr lang="en-US" dirty="0" smtClean="0"/>
              <a:t>nterval (REI)</a:t>
            </a:r>
          </a:p>
          <a:p>
            <a:r>
              <a:rPr lang="en-US" dirty="0" smtClean="0"/>
              <a:t>Additional early-entry specific training and protections before entering a treated field</a:t>
            </a:r>
          </a:p>
          <a:p>
            <a:r>
              <a:rPr lang="en-US" dirty="0" smtClean="0"/>
              <a:t>Must be at least 18</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254" y="2041417"/>
            <a:ext cx="4450466" cy="3554276"/>
          </a:xfrm>
          <a:prstGeom prst="rect">
            <a:avLst/>
          </a:prstGeom>
        </p:spPr>
      </p:pic>
      <p:sp>
        <p:nvSpPr>
          <p:cNvPr id="12" name="TextBox 11"/>
          <p:cNvSpPr txBox="1"/>
          <p:nvPr/>
        </p:nvSpPr>
        <p:spPr>
          <a:xfrm>
            <a:off x="0" y="6476943"/>
            <a:ext cx="7384026" cy="369332"/>
          </a:xfrm>
          <a:prstGeom prst="rect">
            <a:avLst/>
          </a:prstGeom>
          <a:noFill/>
        </p:spPr>
        <p:txBody>
          <a:bodyPr wrap="square" rtlCol="0">
            <a:spAutoFit/>
          </a:bodyPr>
          <a:lstStyle/>
          <a:p>
            <a:r>
              <a:rPr lang="en-US" dirty="0" smtClean="0"/>
              <a:t>Image credit: Betsy Buffington, Iowa State University</a:t>
            </a:r>
            <a:endParaRPr lang="en-US" dirty="0"/>
          </a:p>
        </p:txBody>
      </p:sp>
    </p:spTree>
    <p:extLst>
      <p:ext uri="{BB962C8B-B14F-4D97-AF65-F5344CB8AC3E}">
        <p14:creationId xmlns:p14="http://schemas.microsoft.com/office/powerpoint/2010/main" val="3656223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Pesticide Handler </a:t>
            </a:r>
            <a:r>
              <a:rPr lang="en-US" dirty="0"/>
              <a:t>T</a:t>
            </a:r>
            <a:r>
              <a:rPr lang="en-US" dirty="0" smtClean="0"/>
              <a:t>asks</a:t>
            </a:r>
            <a:endParaRPr lang="en-US" dirty="0"/>
          </a:p>
        </p:txBody>
      </p:sp>
      <p:sp>
        <p:nvSpPr>
          <p:cNvPr id="7" name="Content Placeholder 6"/>
          <p:cNvSpPr>
            <a:spLocks noGrp="1"/>
          </p:cNvSpPr>
          <p:nvPr>
            <p:ph idx="1"/>
          </p:nvPr>
        </p:nvSpPr>
        <p:spPr>
          <a:xfrm>
            <a:off x="6347790" y="1825625"/>
            <a:ext cx="5006009" cy="4351338"/>
          </a:xfrm>
        </p:spPr>
        <p:txBody>
          <a:bodyPr/>
          <a:lstStyle/>
          <a:p>
            <a:r>
              <a:rPr lang="en-US" dirty="0" smtClean="0"/>
              <a:t>Mix, load, apply pesticides</a:t>
            </a:r>
          </a:p>
          <a:p>
            <a:r>
              <a:rPr lang="en-US" dirty="0" smtClean="0"/>
              <a:t>Fix application equipment </a:t>
            </a:r>
          </a:p>
          <a:p>
            <a:r>
              <a:rPr lang="en-US" dirty="0" smtClean="0"/>
              <a:t>YES! Mechanics are handlers</a:t>
            </a:r>
          </a:p>
          <a:p>
            <a:r>
              <a:rPr lang="en-US" dirty="0" smtClean="0"/>
              <a:t>Must be 18 years old</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11" name="TextBox 10"/>
          <p:cNvSpPr txBox="1"/>
          <p:nvPr/>
        </p:nvSpPr>
        <p:spPr>
          <a:xfrm>
            <a:off x="130987" y="6518028"/>
            <a:ext cx="5316583" cy="369332"/>
          </a:xfrm>
          <a:prstGeom prst="rect">
            <a:avLst/>
          </a:prstGeom>
          <a:noFill/>
        </p:spPr>
        <p:txBody>
          <a:bodyPr wrap="square" rtlCol="0">
            <a:spAutoFit/>
          </a:bodyPr>
          <a:lstStyle/>
          <a:p>
            <a:r>
              <a:rPr lang="en-US" dirty="0" smtClean="0"/>
              <a:t>Image credit: Chazzbo Media</a:t>
            </a:r>
            <a:endParaRPr lang="en-US" dirty="0"/>
          </a:p>
        </p:txBody>
      </p:sp>
      <p:sp>
        <p:nvSpPr>
          <p:cNvPr id="8" name="Rectangle 7"/>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5"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250633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838200" y="4339673"/>
            <a:ext cx="10925432" cy="1200329"/>
          </a:xfrm>
          <a:prstGeom prst="rect">
            <a:avLst/>
          </a:prstGeom>
          <a:solidFill>
            <a:schemeClr val="accent6">
              <a:lumMod val="60000"/>
              <a:lumOff val="40000"/>
            </a:schemeClr>
          </a:solidFill>
        </p:spPr>
        <p:txBody>
          <a:bodyPr wrap="square">
            <a:spAutoFit/>
          </a:bodyPr>
          <a:lstStyle/>
          <a:p>
            <a:pPr marL="514350" indent="-514350">
              <a:buFont typeface="+mj-lt"/>
              <a:buAutoNum type="arabicPeriod" startAt="9"/>
            </a:pPr>
            <a:r>
              <a:rPr lang="en-US" sz="2400" dirty="0" smtClean="0">
                <a:hlinkClick r:id="rId3" action="ppaction://hlinksldjump"/>
              </a:rPr>
              <a:t>Pesticide </a:t>
            </a:r>
            <a:r>
              <a:rPr lang="en-US" sz="2400" dirty="0">
                <a:hlinkClick r:id="rId3" action="ppaction://hlinksldjump"/>
              </a:rPr>
              <a:t>Label Information</a:t>
            </a:r>
            <a:endParaRPr lang="en-US" sz="2400" dirty="0"/>
          </a:p>
          <a:p>
            <a:pPr marL="514350" indent="-514350">
              <a:buFont typeface="+mj-lt"/>
              <a:buAutoNum type="arabicPeriod" startAt="9"/>
            </a:pPr>
            <a:r>
              <a:rPr lang="en-US" sz="2400" dirty="0">
                <a:hlinkClick r:id="rId4" action="ppaction://hlinksldjump"/>
              </a:rPr>
              <a:t>Protecting People and the Environment When Using Pesticides</a:t>
            </a:r>
            <a:endParaRPr lang="en-US" sz="2400" dirty="0"/>
          </a:p>
          <a:p>
            <a:pPr marL="514350" indent="-514350">
              <a:buFont typeface="+mj-lt"/>
              <a:buAutoNum type="arabicPeriod" startAt="9"/>
            </a:pPr>
            <a:r>
              <a:rPr lang="en-US" sz="2400" dirty="0">
                <a:hlinkClick r:id="rId5" action="ppaction://hlinksldjump"/>
              </a:rPr>
              <a:t>Personal Protective </a:t>
            </a:r>
            <a:r>
              <a:rPr lang="en-US" sz="2400" dirty="0" smtClean="0">
                <a:hlinkClick r:id="rId5" action="ppaction://hlinksldjump"/>
              </a:rPr>
              <a:t>Equipment</a:t>
            </a:r>
            <a:endParaRPr lang="en-US" sz="2400" dirty="0"/>
          </a:p>
        </p:txBody>
      </p:sp>
      <p:sp>
        <p:nvSpPr>
          <p:cNvPr id="2" name="Title 1"/>
          <p:cNvSpPr>
            <a:spLocks noGrp="1"/>
          </p:cNvSpPr>
          <p:nvPr>
            <p:ph type="title"/>
          </p:nvPr>
        </p:nvSpPr>
        <p:spPr>
          <a:xfrm>
            <a:off x="838200" y="365125"/>
            <a:ext cx="10515600" cy="764827"/>
          </a:xfrm>
        </p:spPr>
        <p:txBody>
          <a:bodyPr/>
          <a:lstStyle/>
          <a:p>
            <a:r>
              <a:rPr lang="en-US" dirty="0" smtClean="0"/>
              <a:t>Table of Contents</a:t>
            </a:r>
            <a:endParaRPr lang="en-US" dirty="0"/>
          </a:p>
        </p:txBody>
      </p:sp>
      <p:sp>
        <p:nvSpPr>
          <p:cNvPr id="3" name="Content Placeholder 2"/>
          <p:cNvSpPr>
            <a:spLocks noGrp="1"/>
          </p:cNvSpPr>
          <p:nvPr>
            <p:ph idx="1"/>
          </p:nvPr>
        </p:nvSpPr>
        <p:spPr>
          <a:xfrm>
            <a:off x="838200" y="1269097"/>
            <a:ext cx="10515600" cy="768352"/>
          </a:xfrm>
        </p:spPr>
        <p:txBody>
          <a:bodyPr>
            <a:normAutofit/>
          </a:bodyPr>
          <a:lstStyle/>
          <a:p>
            <a:pPr marL="514350" indent="-514350">
              <a:spcBef>
                <a:spcPts val="0"/>
              </a:spcBef>
              <a:buFont typeface="+mj-lt"/>
              <a:buAutoNum type="arabicPeriod"/>
            </a:pPr>
            <a:r>
              <a:rPr lang="en-US" sz="2400" dirty="0" smtClean="0">
                <a:hlinkClick r:id="rId6" action="ppaction://hlinksldjump"/>
              </a:rPr>
              <a:t>Rules and Regulations</a:t>
            </a:r>
            <a:endParaRPr lang="en-US" sz="2400" dirty="0" smtClean="0"/>
          </a:p>
          <a:p>
            <a:pPr marL="514350" indent="-514350">
              <a:spcBef>
                <a:spcPts val="0"/>
              </a:spcBef>
              <a:buFont typeface="+mj-lt"/>
              <a:buAutoNum type="arabicPeriod"/>
            </a:pPr>
            <a:r>
              <a:rPr lang="en-US" sz="2400" dirty="0" smtClean="0">
                <a:hlinkClick r:id="rId7" action="ppaction://hlinksldjump"/>
              </a:rPr>
              <a:t>Training Preparation and Requirements</a:t>
            </a:r>
            <a:endParaRPr lang="en-US" sz="2400" dirty="0" smtClean="0"/>
          </a:p>
        </p:txBody>
      </p:sp>
      <p:sp>
        <p:nvSpPr>
          <p:cNvPr id="8" name="Content Placeholder 2"/>
          <p:cNvSpPr txBox="1">
            <a:spLocks/>
          </p:cNvSpPr>
          <p:nvPr/>
        </p:nvSpPr>
        <p:spPr>
          <a:xfrm>
            <a:off x="5525530" y="1551709"/>
            <a:ext cx="10515600" cy="4625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mj-lt"/>
              <a:buAutoNum type="arabicPeriod" startAt="3"/>
            </a:pPr>
            <a:endParaRPr lang="en-US" dirty="0"/>
          </a:p>
        </p:txBody>
      </p:sp>
      <p:sp>
        <p:nvSpPr>
          <p:cNvPr id="9" name="Rectangle 8"/>
          <p:cNvSpPr/>
          <p:nvPr/>
        </p:nvSpPr>
        <p:spPr>
          <a:xfrm>
            <a:off x="838200" y="1991440"/>
            <a:ext cx="10925432" cy="2308324"/>
          </a:xfrm>
          <a:prstGeom prst="rect">
            <a:avLst/>
          </a:prstGeom>
          <a:pattFill prst="pct60">
            <a:fgClr>
              <a:schemeClr val="accent6">
                <a:lumMod val="20000"/>
                <a:lumOff val="80000"/>
              </a:schemeClr>
            </a:fgClr>
            <a:bgClr>
              <a:schemeClr val="bg1"/>
            </a:bgClr>
          </a:pattFill>
        </p:spPr>
        <p:txBody>
          <a:bodyPr wrap="square">
            <a:spAutoFit/>
          </a:bodyPr>
          <a:lstStyle/>
          <a:p>
            <a:pPr marL="514350" indent="-514350">
              <a:buFont typeface="+mj-lt"/>
              <a:buAutoNum type="arabicPeriod" startAt="3"/>
            </a:pPr>
            <a:r>
              <a:rPr lang="en-US" sz="2400" dirty="0">
                <a:hlinkClick r:id="rId8" action="ppaction://hlinksldjump"/>
              </a:rPr>
              <a:t>Agricultural Employee Tasks and </a:t>
            </a:r>
            <a:r>
              <a:rPr lang="en-US" sz="2400" dirty="0" smtClean="0">
                <a:hlinkClick r:id="rId8" action="ppaction://hlinksldjump"/>
              </a:rPr>
              <a:t>Restrictions</a:t>
            </a:r>
            <a:endParaRPr lang="en-US" sz="2400" dirty="0"/>
          </a:p>
          <a:p>
            <a:pPr marL="514350" indent="-514350">
              <a:buFont typeface="+mj-lt"/>
              <a:buAutoNum type="arabicPeriod" startAt="3"/>
            </a:pPr>
            <a:r>
              <a:rPr lang="en-US" sz="2400" dirty="0">
                <a:hlinkClick r:id="rId9" action="ppaction://hlinksldjump"/>
              </a:rPr>
              <a:t>Where You May Encounter Pesticides at Work and How They Can Enter Your Body</a:t>
            </a:r>
            <a:endParaRPr lang="en-US" sz="2400" dirty="0"/>
          </a:p>
          <a:p>
            <a:pPr marL="514350" indent="-514350">
              <a:buFont typeface="+mj-lt"/>
              <a:buAutoNum type="arabicPeriod" startAt="3"/>
            </a:pPr>
            <a:r>
              <a:rPr lang="en-US" sz="2400" dirty="0">
                <a:hlinkClick r:id="rId10" action="ppaction://hlinksldjump"/>
              </a:rPr>
              <a:t>Pesticide-Related Health Effects</a:t>
            </a:r>
            <a:endParaRPr lang="en-US" sz="2400" dirty="0"/>
          </a:p>
          <a:p>
            <a:pPr marL="514350" indent="-514350">
              <a:buFont typeface="+mj-lt"/>
              <a:buAutoNum type="arabicPeriod" startAt="3"/>
            </a:pPr>
            <a:r>
              <a:rPr lang="en-US" sz="2400" dirty="0">
                <a:hlinkClick r:id="rId11" action="ppaction://hlinksldjump"/>
              </a:rPr>
              <a:t>Ways to Reduce the Risk of Pesticide Exposure</a:t>
            </a:r>
            <a:endParaRPr lang="en-US" sz="2400" dirty="0"/>
          </a:p>
          <a:p>
            <a:pPr marL="514350" indent="-514350">
              <a:buFont typeface="+mj-lt"/>
              <a:buAutoNum type="arabicPeriod" startAt="3"/>
            </a:pPr>
            <a:r>
              <a:rPr lang="en-US" sz="2400" dirty="0">
                <a:hlinkClick r:id="rId12" action="ppaction://hlinksldjump"/>
              </a:rPr>
              <a:t>First Aid for Pesticide Illnesses and Injuries</a:t>
            </a:r>
            <a:endParaRPr lang="en-US" sz="2400" dirty="0"/>
          </a:p>
          <a:p>
            <a:pPr marL="514350" indent="-514350">
              <a:buFont typeface="+mj-lt"/>
              <a:buAutoNum type="arabicPeriod" startAt="3"/>
            </a:pPr>
            <a:r>
              <a:rPr lang="en-US" sz="2400" dirty="0">
                <a:hlinkClick r:id="rId13" action="ppaction://hlinksldjump"/>
              </a:rPr>
              <a:t>Additional Employer </a:t>
            </a:r>
            <a:r>
              <a:rPr lang="en-US" sz="2400" dirty="0" smtClean="0">
                <a:hlinkClick r:id="rId13" action="ppaction://hlinksldjump"/>
              </a:rPr>
              <a:t>Responsibilities</a:t>
            </a:r>
            <a:endParaRPr lang="en-US" sz="2400" dirty="0"/>
          </a:p>
        </p:txBody>
      </p:sp>
      <p:sp>
        <p:nvSpPr>
          <p:cNvPr id="10" name="Rectangle 9"/>
          <p:cNvSpPr/>
          <p:nvPr/>
        </p:nvSpPr>
        <p:spPr>
          <a:xfrm>
            <a:off x="838200" y="5540002"/>
            <a:ext cx="6096001" cy="461665"/>
          </a:xfrm>
          <a:prstGeom prst="rect">
            <a:avLst/>
          </a:prstGeom>
        </p:spPr>
        <p:txBody>
          <a:bodyPr>
            <a:spAutoFit/>
          </a:bodyPr>
          <a:lstStyle/>
          <a:p>
            <a:pPr marL="514350" indent="-514350">
              <a:buFont typeface="+mj-lt"/>
              <a:buAutoNum type="arabicPeriod" startAt="12"/>
            </a:pPr>
            <a:r>
              <a:rPr lang="en-US" sz="2400" dirty="0" smtClean="0">
                <a:hlinkClick r:id="rId14" action="ppaction://hlinksldjump"/>
              </a:rPr>
              <a:t>Early </a:t>
            </a:r>
            <a:r>
              <a:rPr lang="en-US" sz="2400" dirty="0">
                <a:hlinkClick r:id="rId14" action="ppaction://hlinksldjump"/>
              </a:rPr>
              <a:t>Entry</a:t>
            </a:r>
            <a:endParaRPr lang="en-US" sz="2400" dirty="0"/>
          </a:p>
        </p:txBody>
      </p:sp>
      <p:sp>
        <p:nvSpPr>
          <p:cNvPr id="13" name="Rectangle 12"/>
          <p:cNvSpPr/>
          <p:nvPr/>
        </p:nvSpPr>
        <p:spPr>
          <a:xfrm>
            <a:off x="1754659" y="6284280"/>
            <a:ext cx="333633" cy="289515"/>
          </a:xfrm>
          <a:prstGeom prst="rect">
            <a:avLst/>
          </a:prstGeom>
          <a:pattFill prst="ltUpDiag">
            <a:fgClr>
              <a:schemeClr val="accent6">
                <a:lumMod val="20000"/>
                <a:lumOff val="8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088292" y="6244372"/>
            <a:ext cx="3694671" cy="369332"/>
          </a:xfrm>
          <a:prstGeom prst="rect">
            <a:avLst/>
          </a:prstGeom>
          <a:noFill/>
        </p:spPr>
        <p:txBody>
          <a:bodyPr wrap="square" rtlCol="0">
            <a:spAutoFit/>
          </a:bodyPr>
          <a:lstStyle/>
          <a:p>
            <a:r>
              <a:rPr lang="en-US" dirty="0" smtClean="0"/>
              <a:t>= Worker and Handler Training Topics</a:t>
            </a:r>
            <a:endParaRPr lang="en-US" dirty="0"/>
          </a:p>
        </p:txBody>
      </p:sp>
      <p:sp>
        <p:nvSpPr>
          <p:cNvPr id="15" name="Rectangle 14"/>
          <p:cNvSpPr/>
          <p:nvPr/>
        </p:nvSpPr>
        <p:spPr>
          <a:xfrm>
            <a:off x="6433752" y="6284280"/>
            <a:ext cx="333633" cy="289515"/>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767385" y="6244372"/>
            <a:ext cx="3694671" cy="369332"/>
          </a:xfrm>
          <a:prstGeom prst="rect">
            <a:avLst/>
          </a:prstGeom>
          <a:noFill/>
        </p:spPr>
        <p:txBody>
          <a:bodyPr wrap="square" rtlCol="0">
            <a:spAutoFit/>
          </a:bodyPr>
          <a:lstStyle/>
          <a:p>
            <a:r>
              <a:rPr lang="en-US" dirty="0" smtClean="0"/>
              <a:t>= Handler Training Topics Only</a:t>
            </a:r>
            <a:endParaRPr lang="en-US" dirty="0"/>
          </a:p>
        </p:txBody>
      </p:sp>
      <p:pic>
        <p:nvPicPr>
          <p:cNvPr id="17" name="Picture 1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6094965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9680" y="1122363"/>
            <a:ext cx="9616440" cy="2387600"/>
          </a:xfrm>
        </p:spPr>
        <p:txBody>
          <a:bodyPr>
            <a:normAutofit fontScale="90000"/>
          </a:bodyPr>
          <a:lstStyle/>
          <a:p>
            <a:r>
              <a:rPr lang="en-US" dirty="0"/>
              <a:t>Section 4: Where You May Encounter Pesticides at Work and How They Can Enter Your Body</a:t>
            </a:r>
          </a:p>
        </p:txBody>
      </p:sp>
      <p:sp>
        <p:nvSpPr>
          <p:cNvPr id="3" name="Subtitle 2"/>
          <p:cNvSpPr>
            <a:spLocks noGrp="1"/>
          </p:cNvSpPr>
          <p:nvPr>
            <p:ph type="subTitle" idx="1"/>
          </p:nvPr>
        </p:nvSpPr>
        <p:spPr/>
        <p:txBody>
          <a:bodyPr/>
          <a:lstStyle/>
          <a:p>
            <a:r>
              <a:rPr lang="en-US" dirty="0"/>
              <a:t>Training Topics for both Workers and Handlers</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31444737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Types</a:t>
            </a:r>
          </a:p>
        </p:txBody>
      </p:sp>
      <p:sp>
        <p:nvSpPr>
          <p:cNvPr id="17" name="Content Placeholder 16"/>
          <p:cNvSpPr>
            <a:spLocks noGrp="1"/>
          </p:cNvSpPr>
          <p:nvPr>
            <p:ph idx="1"/>
          </p:nvPr>
        </p:nvSpPr>
        <p:spPr>
          <a:xfrm>
            <a:off x="838200" y="1825625"/>
            <a:ext cx="4893860" cy="4351338"/>
          </a:xfrm>
        </p:spPr>
        <p:txBody>
          <a:bodyPr/>
          <a:lstStyle/>
          <a:p>
            <a:r>
              <a:rPr lang="en-US" dirty="0"/>
              <a:t>Insecticides – control insect </a:t>
            </a:r>
            <a:endParaRPr lang="en-US" dirty="0" smtClean="0"/>
          </a:p>
          <a:p>
            <a:r>
              <a:rPr lang="en-US" dirty="0" smtClean="0"/>
              <a:t>Herbicides </a:t>
            </a:r>
            <a:r>
              <a:rPr lang="en-US" dirty="0"/>
              <a:t>– control weeds</a:t>
            </a:r>
          </a:p>
          <a:p>
            <a:r>
              <a:rPr lang="en-US" dirty="0"/>
              <a:t>Fungicides – control fungi and disease organisms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0537" y="1784187"/>
            <a:ext cx="5912286" cy="4434214"/>
          </a:xfrm>
          <a:prstGeom prst="rect">
            <a:avLst/>
          </a:prstGeom>
        </p:spPr>
      </p:pic>
      <p:sp>
        <p:nvSpPr>
          <p:cNvPr id="5" name="TextBox 4"/>
          <p:cNvSpPr txBox="1"/>
          <p:nvPr/>
        </p:nvSpPr>
        <p:spPr>
          <a:xfrm>
            <a:off x="6065293" y="6488668"/>
            <a:ext cx="6126707"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spTree>
    <p:extLst>
      <p:ext uri="{BB962C8B-B14F-4D97-AF65-F5344CB8AC3E}">
        <p14:creationId xmlns:p14="http://schemas.microsoft.com/office/powerpoint/2010/main" val="36658613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0835"/>
            <a:ext cx="6125430" cy="5125668"/>
          </a:xfrm>
          <a:prstGeom prst="rect">
            <a:avLst/>
          </a:prstGeom>
        </p:spPr>
      </p:pic>
      <p:sp>
        <p:nvSpPr>
          <p:cNvPr id="2" name="Title 1"/>
          <p:cNvSpPr>
            <a:spLocks noGrp="1"/>
          </p:cNvSpPr>
          <p:nvPr>
            <p:ph type="title"/>
          </p:nvPr>
        </p:nvSpPr>
        <p:spPr/>
        <p:txBody>
          <a:bodyPr/>
          <a:lstStyle/>
          <a:p>
            <a:r>
              <a:rPr lang="en-US" dirty="0"/>
              <a:t>Pesticide Formulations</a:t>
            </a:r>
          </a:p>
        </p:txBody>
      </p:sp>
      <p:sp>
        <p:nvSpPr>
          <p:cNvPr id="3" name="Content Placeholder 2"/>
          <p:cNvSpPr>
            <a:spLocks noGrp="1"/>
          </p:cNvSpPr>
          <p:nvPr>
            <p:ph idx="1"/>
          </p:nvPr>
        </p:nvSpPr>
        <p:spPr>
          <a:xfrm>
            <a:off x="6473370" y="1825625"/>
            <a:ext cx="4880429" cy="4351338"/>
          </a:xfrm>
        </p:spPr>
        <p:txBody>
          <a:bodyPr/>
          <a:lstStyle/>
          <a:p>
            <a:r>
              <a:rPr lang="en-US" dirty="0"/>
              <a:t>Liquids</a:t>
            </a:r>
          </a:p>
          <a:p>
            <a:r>
              <a:rPr lang="en-US" dirty="0"/>
              <a:t>Dusts</a:t>
            </a:r>
          </a:p>
          <a:p>
            <a:r>
              <a:rPr lang="en-US" dirty="0"/>
              <a:t>Powders</a:t>
            </a:r>
          </a:p>
          <a:p>
            <a:r>
              <a:rPr lang="en-US" dirty="0"/>
              <a:t>Granules</a:t>
            </a:r>
          </a:p>
          <a:p>
            <a:r>
              <a:rPr lang="en-US" dirty="0"/>
              <a:t>Pellets</a:t>
            </a:r>
          </a:p>
          <a:p>
            <a:r>
              <a:rPr lang="en-US" dirty="0"/>
              <a:t>Gases</a:t>
            </a:r>
          </a:p>
          <a:p>
            <a:r>
              <a:rPr lang="en-US" dirty="0"/>
              <a:t>Gels</a:t>
            </a:r>
          </a:p>
          <a:p>
            <a:r>
              <a:rPr lang="en-US" dirty="0"/>
              <a:t>Aerosols</a:t>
            </a:r>
          </a:p>
        </p:txBody>
      </p:sp>
      <p:sp>
        <p:nvSpPr>
          <p:cNvPr id="6" name="TextBox 5"/>
          <p:cNvSpPr txBox="1"/>
          <p:nvPr/>
        </p:nvSpPr>
        <p:spPr>
          <a:xfrm>
            <a:off x="0" y="6488668"/>
            <a:ext cx="6850743" cy="369332"/>
          </a:xfrm>
          <a:prstGeom prst="rect">
            <a:avLst/>
          </a:prstGeom>
          <a:noFill/>
        </p:spPr>
        <p:txBody>
          <a:bodyPr wrap="square" rtlCol="0">
            <a:spAutoFit/>
          </a:bodyPr>
          <a:lstStyle/>
          <a:p>
            <a:r>
              <a:rPr lang="en-US" dirty="0" smtClean="0">
                <a:solidFill>
                  <a:prstClr val="black"/>
                </a:solidFill>
              </a:rPr>
              <a:t>Image credit: Penn State Extension, The Pennsylvania State University</a:t>
            </a:r>
            <a:endParaRPr lang="en-US" dirty="0">
              <a:solidFill>
                <a:prstClr val="black"/>
              </a:solidFill>
            </a:endParaRPr>
          </a:p>
        </p:txBody>
      </p:sp>
    </p:spTree>
    <p:extLst>
      <p:ext uri="{BB962C8B-B14F-4D97-AF65-F5344CB8AC3E}">
        <p14:creationId xmlns:p14="http://schemas.microsoft.com/office/powerpoint/2010/main" val="1104674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a:spLocks noGrp="1" noChangeArrowheads="1"/>
          </p:cNvSpPr>
          <p:nvPr>
            <p:ph type="title"/>
          </p:nvPr>
        </p:nvSpPr>
        <p:spPr>
          <a:xfrm>
            <a:off x="838200" y="365125"/>
            <a:ext cx="8293100" cy="1325563"/>
          </a:xfrm>
        </p:spPr>
        <p:txBody>
          <a:bodyPr/>
          <a:lstStyle/>
          <a:p>
            <a:r>
              <a:rPr lang="en-US" altLang="en-US" dirty="0"/>
              <a:t>At </a:t>
            </a:r>
            <a:r>
              <a:rPr lang="en-US" altLang="en-US" dirty="0" smtClean="0"/>
              <a:t>Work</a:t>
            </a:r>
            <a:r>
              <a:rPr lang="en-US" altLang="en-US" dirty="0"/>
              <a:t>, Pesticides and Pesticide Residues May be Found:</a:t>
            </a:r>
          </a:p>
        </p:txBody>
      </p:sp>
      <p:sp>
        <p:nvSpPr>
          <p:cNvPr id="9" name="Content Placeholder 8"/>
          <p:cNvSpPr>
            <a:spLocks noGrp="1"/>
          </p:cNvSpPr>
          <p:nvPr>
            <p:ph idx="1"/>
          </p:nvPr>
        </p:nvSpPr>
        <p:spPr>
          <a:xfrm>
            <a:off x="838200" y="1825624"/>
            <a:ext cx="10515600" cy="4692403"/>
          </a:xfrm>
        </p:spPr>
        <p:txBody>
          <a:bodyPr>
            <a:normAutofit lnSpcReduction="10000"/>
          </a:bodyPr>
          <a:lstStyle/>
          <a:p>
            <a:r>
              <a:rPr lang="en-US" dirty="0" smtClean="0"/>
              <a:t>In or on treated </a:t>
            </a:r>
            <a:r>
              <a:rPr lang="en-US" dirty="0"/>
              <a:t>plants (leaves, stems, fruit and vegetables)</a:t>
            </a:r>
          </a:p>
          <a:p>
            <a:r>
              <a:rPr lang="en-US" dirty="0"/>
              <a:t>In or on the soil where pesticides were applied</a:t>
            </a:r>
          </a:p>
          <a:p>
            <a:r>
              <a:rPr lang="en-US" dirty="0"/>
              <a:t>Tractors, sprayers, and other application equipment</a:t>
            </a:r>
          </a:p>
          <a:p>
            <a:r>
              <a:rPr lang="en-US" dirty="0"/>
              <a:t>Used work clothing, shoes, and personal protective equipment (including gloves)</a:t>
            </a:r>
          </a:p>
          <a:p>
            <a:r>
              <a:rPr lang="en-US" dirty="0"/>
              <a:t>Pesticide mixing and loading areas</a:t>
            </a:r>
          </a:p>
          <a:p>
            <a:r>
              <a:rPr lang="en-US" dirty="0"/>
              <a:t>In the air as drift from a nearby application</a:t>
            </a:r>
          </a:p>
          <a:p>
            <a:r>
              <a:rPr lang="en-US" dirty="0"/>
              <a:t>In the irrigation water or irrigation equipment, if the irrigation system is used to apply pesticides, called chemigation</a:t>
            </a:r>
          </a:p>
          <a:p>
            <a:r>
              <a:rPr lang="en-US" dirty="0" smtClean="0"/>
              <a:t>In or on pesticide </a:t>
            </a:r>
            <a:r>
              <a:rPr lang="en-US" dirty="0"/>
              <a:t>containers (including empty pesticide containers)</a:t>
            </a:r>
          </a:p>
          <a:p>
            <a:endParaRPr lang="en-US" dirty="0"/>
          </a:p>
          <a:p>
            <a:endParaRPr lang="en-US" dirty="0"/>
          </a:p>
          <a:p>
            <a:endParaRPr lang="en-US" dirty="0"/>
          </a:p>
          <a:p>
            <a:endParaRPr lang="en-US" dirty="0"/>
          </a:p>
          <a:p>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91652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70425" y="1687852"/>
            <a:ext cx="1891505" cy="3636707"/>
          </a:xfrm>
          <a:prstGeom prst="rect">
            <a:avLst/>
          </a:prstGeom>
        </p:spPr>
      </p:pic>
      <p:sp>
        <p:nvSpPr>
          <p:cNvPr id="2" name="Title 1"/>
          <p:cNvSpPr>
            <a:spLocks noGrp="1"/>
          </p:cNvSpPr>
          <p:nvPr>
            <p:ph type="title"/>
          </p:nvPr>
        </p:nvSpPr>
        <p:spPr>
          <a:xfrm>
            <a:off x="838200" y="365125"/>
            <a:ext cx="8110728" cy="1325563"/>
          </a:xfrm>
        </p:spPr>
        <p:txBody>
          <a:bodyPr>
            <a:normAutofit/>
          </a:bodyPr>
          <a:lstStyle/>
          <a:p>
            <a:r>
              <a:rPr lang="en-US" dirty="0"/>
              <a:t>There are Four Routes of Pesticide Entry into the Body:</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6" name="Picture 25"/>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38064" y="1687852"/>
            <a:ext cx="1891505" cy="3636707"/>
          </a:xfrm>
          <a:prstGeom prst="rect">
            <a:avLst/>
          </a:prstGeom>
        </p:spPr>
      </p:pic>
      <p:pic>
        <p:nvPicPr>
          <p:cNvPr id="27" name="Picture 26"/>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005703" y="1687852"/>
            <a:ext cx="1891505" cy="3636707"/>
          </a:xfrm>
          <a:prstGeom prst="rect">
            <a:avLst/>
          </a:prstGeom>
        </p:spPr>
      </p:pic>
      <p:pic>
        <p:nvPicPr>
          <p:cNvPr id="28" name="Picture 27"/>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73342" y="1687852"/>
            <a:ext cx="1891505" cy="3636707"/>
          </a:xfrm>
          <a:prstGeom prst="rect">
            <a:avLst/>
          </a:prstGeom>
        </p:spPr>
      </p:pic>
      <p:pic>
        <p:nvPicPr>
          <p:cNvPr id="29" name="Picture 28"/>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799619" y="2906443"/>
            <a:ext cx="438950" cy="361220"/>
          </a:xfrm>
          <a:prstGeom prst="rect">
            <a:avLst/>
          </a:prstGeom>
        </p:spPr>
      </p:pic>
      <p:pic>
        <p:nvPicPr>
          <p:cNvPr id="30" name="Picture 29"/>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97687" y="2367568"/>
            <a:ext cx="507536" cy="548687"/>
          </a:xfrm>
          <a:prstGeom prst="rect">
            <a:avLst/>
          </a:prstGeom>
        </p:spPr>
      </p:pic>
      <p:pic>
        <p:nvPicPr>
          <p:cNvPr id="32" name="Picture 31"/>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94694" y="2301976"/>
            <a:ext cx="65133" cy="52106"/>
          </a:xfrm>
          <a:prstGeom prst="rect">
            <a:avLst/>
          </a:prstGeom>
        </p:spPr>
      </p:pic>
      <p:sp>
        <p:nvSpPr>
          <p:cNvPr id="33" name="Explosion 1 32"/>
          <p:cNvSpPr/>
          <p:nvPr/>
        </p:nvSpPr>
        <p:spPr>
          <a:xfrm>
            <a:off x="4740941" y="1699331"/>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4" name="Explosion 2 33"/>
          <p:cNvSpPr/>
          <p:nvPr/>
        </p:nvSpPr>
        <p:spPr>
          <a:xfrm rot="7982508">
            <a:off x="3273903" y="2936540"/>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5" name="TextBox 34"/>
          <p:cNvSpPr txBox="1"/>
          <p:nvPr/>
        </p:nvSpPr>
        <p:spPr>
          <a:xfrm>
            <a:off x="1870425" y="5294499"/>
            <a:ext cx="1562413" cy="954107"/>
          </a:xfrm>
          <a:prstGeom prst="rect">
            <a:avLst/>
          </a:prstGeom>
          <a:noFill/>
        </p:spPr>
        <p:txBody>
          <a:bodyPr wrap="square" rtlCol="0">
            <a:spAutoFit/>
          </a:bodyPr>
          <a:lstStyle/>
          <a:p>
            <a:pPr algn="ctr" defTabSz="685800"/>
            <a:r>
              <a:rPr lang="en-US" sz="2800" dirty="0">
                <a:solidFill>
                  <a:prstClr val="black"/>
                </a:solidFill>
              </a:rPr>
              <a:t> Skin (Dermal)</a:t>
            </a:r>
          </a:p>
        </p:txBody>
      </p:sp>
      <p:sp>
        <p:nvSpPr>
          <p:cNvPr id="36" name="TextBox 35"/>
          <p:cNvSpPr txBox="1"/>
          <p:nvPr/>
        </p:nvSpPr>
        <p:spPr>
          <a:xfrm>
            <a:off x="3868480" y="5289303"/>
            <a:ext cx="1923011" cy="1384995"/>
          </a:xfrm>
          <a:prstGeom prst="rect">
            <a:avLst/>
          </a:prstGeom>
          <a:noFill/>
        </p:spPr>
        <p:txBody>
          <a:bodyPr wrap="square" rtlCol="0">
            <a:spAutoFit/>
          </a:bodyPr>
          <a:lstStyle/>
          <a:p>
            <a:pPr algn="ctr" defTabSz="685800"/>
            <a:r>
              <a:rPr lang="en-US" sz="2800" dirty="0">
                <a:solidFill>
                  <a:prstClr val="black"/>
                </a:solidFill>
              </a:rPr>
              <a:t>Eyes (Ocular)</a:t>
            </a:r>
          </a:p>
          <a:p>
            <a:pPr algn="ctr" defTabSz="685800"/>
            <a:r>
              <a:rPr lang="en-US" sz="2800" dirty="0">
                <a:solidFill>
                  <a:prstClr val="black"/>
                </a:solidFill>
              </a:rPr>
              <a:t> </a:t>
            </a:r>
          </a:p>
        </p:txBody>
      </p:sp>
      <p:sp>
        <p:nvSpPr>
          <p:cNvPr id="37" name="TextBox 36"/>
          <p:cNvSpPr txBox="1"/>
          <p:nvPr/>
        </p:nvSpPr>
        <p:spPr>
          <a:xfrm>
            <a:off x="6005703" y="5294499"/>
            <a:ext cx="1891505" cy="954107"/>
          </a:xfrm>
          <a:prstGeom prst="rect">
            <a:avLst/>
          </a:prstGeom>
          <a:noFill/>
        </p:spPr>
        <p:txBody>
          <a:bodyPr wrap="square" rtlCol="0">
            <a:spAutoFit/>
          </a:bodyPr>
          <a:lstStyle/>
          <a:p>
            <a:pPr algn="ctr" defTabSz="685800"/>
            <a:r>
              <a:rPr lang="en-US" sz="2800" dirty="0">
                <a:solidFill>
                  <a:prstClr val="black"/>
                </a:solidFill>
              </a:rPr>
              <a:t>Nose (Inhalation)</a:t>
            </a:r>
          </a:p>
        </p:txBody>
      </p:sp>
      <p:sp>
        <p:nvSpPr>
          <p:cNvPr id="38" name="TextBox 37"/>
          <p:cNvSpPr txBox="1"/>
          <p:nvPr/>
        </p:nvSpPr>
        <p:spPr>
          <a:xfrm>
            <a:off x="8402434" y="5296662"/>
            <a:ext cx="1562413" cy="954107"/>
          </a:xfrm>
          <a:prstGeom prst="rect">
            <a:avLst/>
          </a:prstGeom>
          <a:noFill/>
        </p:spPr>
        <p:txBody>
          <a:bodyPr wrap="square" rtlCol="0">
            <a:spAutoFit/>
          </a:bodyPr>
          <a:lstStyle/>
          <a:p>
            <a:pPr algn="ctr" defTabSz="685800"/>
            <a:r>
              <a:rPr lang="en-US" sz="2800" dirty="0">
                <a:solidFill>
                  <a:prstClr val="black"/>
                </a:solidFill>
              </a:rPr>
              <a:t>Mouth (Oral)</a:t>
            </a:r>
          </a:p>
        </p:txBody>
      </p:sp>
      <p:cxnSp>
        <p:nvCxnSpPr>
          <p:cNvPr id="4" name="Straight Connector 3"/>
          <p:cNvCxnSpPr/>
          <p:nvPr/>
        </p:nvCxnSpPr>
        <p:spPr>
          <a:xfrm>
            <a:off x="6951455" y="202874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29" idx="0"/>
          </p:cNvCxnSpPr>
          <p:nvPr/>
        </p:nvCxnSpPr>
        <p:spPr>
          <a:xfrm>
            <a:off x="9019094" y="1976639"/>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716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t>Routes of Entry: Dermal</a:t>
            </a:r>
          </a:p>
        </p:txBody>
      </p:sp>
      <p:sp>
        <p:nvSpPr>
          <p:cNvPr id="10" name="Rectangle 9"/>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4705" y="2462237"/>
            <a:ext cx="3898813"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Some pesticides when contacted can pass through the skin into the blood stream</a:t>
            </a:r>
          </a:p>
        </p:txBody>
      </p:sp>
      <p:pic>
        <p:nvPicPr>
          <p:cNvPr id="8" name="Picture 7"/>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28537" y="1898418"/>
            <a:ext cx="1891505" cy="3636707"/>
          </a:xfrm>
          <a:prstGeom prst="rect">
            <a:avLst/>
          </a:prstGeom>
        </p:spPr>
      </p:pic>
      <p:sp>
        <p:nvSpPr>
          <p:cNvPr id="11" name="Explosion 2 10"/>
          <p:cNvSpPr/>
          <p:nvPr/>
        </p:nvSpPr>
        <p:spPr>
          <a:xfrm rot="7982508">
            <a:off x="4932015" y="3147106"/>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102917931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Ocular</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13875" y="1980975"/>
            <a:ext cx="3898813"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Significant amounts of pesticide can penetrate the outer tissues of the eye and enter the blood </a:t>
            </a:r>
            <a:r>
              <a:rPr lang="en-US" sz="3600" dirty="0" smtClean="0">
                <a:solidFill>
                  <a:prstClr val="black"/>
                </a:solidFill>
              </a:rPr>
              <a:t>stream</a:t>
            </a:r>
            <a:endParaRPr lang="en-US" sz="4000" dirty="0">
              <a:solidFill>
                <a:prstClr val="black"/>
              </a:solidFill>
            </a:endParaRPr>
          </a:p>
        </p:txBody>
      </p:sp>
      <p:pic>
        <p:nvPicPr>
          <p:cNvPr id="10" name="Picture 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135186" y="1870781"/>
            <a:ext cx="1891505" cy="3636707"/>
          </a:xfrm>
          <a:prstGeom prst="rect">
            <a:avLst/>
          </a:prstGeom>
        </p:spPr>
      </p:pic>
      <p:sp>
        <p:nvSpPr>
          <p:cNvPr id="11" name="Explosion 1 10"/>
          <p:cNvSpPr/>
          <p:nvPr/>
        </p:nvSpPr>
        <p:spPr>
          <a:xfrm>
            <a:off x="3938063" y="1966249"/>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42057146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p:txBody>
          <a:bodyPr/>
          <a:lstStyle/>
          <a:p>
            <a:r>
              <a:rPr lang="en-US" dirty="0"/>
              <a:t>Routes of Entry: Inhalation</a:t>
            </a:r>
          </a:p>
        </p:txBody>
      </p:sp>
      <p:sp>
        <p:nvSpPr>
          <p:cNvPr id="5" name="Rectangle 4"/>
          <p:cNvSpPr/>
          <p:nvPr/>
        </p:nvSpPr>
        <p:spPr>
          <a:xfrm>
            <a:off x="0" y="6514657"/>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6052742" y="2284319"/>
            <a:ext cx="3812011"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Once pesticides have been inhaled, they enter the lungs and bloodstream</a:t>
            </a:r>
            <a:endParaRPr lang="en-US" sz="3200" dirty="0">
              <a:solidFill>
                <a:prstClr val="black"/>
              </a:solidFill>
            </a:endParaRPr>
          </a:p>
        </p:txBody>
      </p:sp>
      <p:pic>
        <p:nvPicPr>
          <p:cNvPr id="45" name="Picture 4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7443" y="1897127"/>
            <a:ext cx="1891505" cy="3636707"/>
          </a:xfrm>
          <a:prstGeom prst="rect">
            <a:avLst/>
          </a:prstGeom>
        </p:spPr>
      </p:pic>
      <p:pic>
        <p:nvPicPr>
          <p:cNvPr id="46" name="Picture 45"/>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11687" y="2479307"/>
            <a:ext cx="507536" cy="548687"/>
          </a:xfrm>
          <a:prstGeom prst="rect">
            <a:avLst/>
          </a:prstGeom>
        </p:spPr>
      </p:pic>
      <p:cxnSp>
        <p:nvCxnSpPr>
          <p:cNvPr id="7" name="Straight Connector 6"/>
          <p:cNvCxnSpPr/>
          <p:nvPr/>
        </p:nvCxnSpPr>
        <p:spPr>
          <a:xfrm>
            <a:off x="4665455" y="220048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9504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Oral</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13" name="Picture 12"/>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33118" y="1879968"/>
            <a:ext cx="1891505" cy="3636707"/>
          </a:xfrm>
          <a:prstGeom prst="rect">
            <a:avLst/>
          </a:prstGeom>
        </p:spPr>
      </p:pic>
      <p:pic>
        <p:nvPicPr>
          <p:cNvPr id="14" name="Picture 1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59395" y="3098559"/>
            <a:ext cx="438950" cy="361220"/>
          </a:xfrm>
          <a:prstGeom prst="rect">
            <a:avLst/>
          </a:prstGeom>
        </p:spPr>
      </p:pic>
      <p:sp>
        <p:nvSpPr>
          <p:cNvPr id="15" name="TextBox 14"/>
          <p:cNvSpPr txBox="1"/>
          <p:nvPr/>
        </p:nvSpPr>
        <p:spPr>
          <a:xfrm>
            <a:off x="5516294" y="2116962"/>
            <a:ext cx="4127578"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en-US" sz="3600" dirty="0">
                <a:solidFill>
                  <a:prstClr val="black"/>
                </a:solidFill>
              </a:rPr>
              <a:t>Pesticide illness can occur if pesticide residues are transferred to consumed food from unwashed hands </a:t>
            </a:r>
            <a:endParaRPr lang="en-US" sz="3200" dirty="0">
              <a:solidFill>
                <a:prstClr val="black"/>
              </a:solidFill>
            </a:endParaRPr>
          </a:p>
        </p:txBody>
      </p:sp>
      <p:cxnSp>
        <p:nvCxnSpPr>
          <p:cNvPr id="9" name="Straight Connector 8"/>
          <p:cNvCxnSpPr/>
          <p:nvPr/>
        </p:nvCxnSpPr>
        <p:spPr>
          <a:xfrm>
            <a:off x="4179080" y="2168755"/>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5"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17799252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Section 5: Pesticide-Related Health Effects</a:t>
            </a:r>
          </a:p>
        </p:txBody>
      </p:sp>
      <p:sp>
        <p:nvSpPr>
          <p:cNvPr id="3" name="Subtitle 2"/>
          <p:cNvSpPr>
            <a:spLocks noGrp="1"/>
          </p:cNvSpPr>
          <p:nvPr>
            <p:ph type="subTitle" idx="1"/>
          </p:nvPr>
        </p:nvSpPr>
        <p:spPr/>
        <p:txBody>
          <a:bodyPr/>
          <a:lstStyle/>
          <a:p>
            <a:r>
              <a:rPr lang="en-US" dirty="0"/>
              <a:t>Training Topics for both Workers and </a:t>
            </a:r>
            <a:r>
              <a:rPr lang="en-US" dirty="0" smtClean="0"/>
              <a:t>Handlers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4203933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Section 1: Rules and Regulations</a:t>
            </a:r>
            <a:endParaRPr lang="es-ES" sz="5400" dirty="0"/>
          </a:p>
        </p:txBody>
      </p:sp>
      <p:sp>
        <p:nvSpPr>
          <p:cNvPr id="6" name="Subtitle 5"/>
          <p:cNvSpPr>
            <a:spLocks noGrp="1"/>
          </p:cNvSpPr>
          <p:nvPr>
            <p:ph type="subTitle" idx="1"/>
          </p:nvPr>
        </p:nvSpPr>
        <p:spPr/>
        <p:txBody>
          <a:bodyPr>
            <a:normAutofit/>
          </a:bodyPr>
          <a:lstStyle/>
          <a:p>
            <a:r>
              <a:rPr lang="en-US" sz="2800" dirty="0" smtClean="0"/>
              <a:t>Review and preparation for trainers</a:t>
            </a:r>
            <a:endParaRPr lang="es-ES" sz="28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35868520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Common Signs and </a:t>
            </a:r>
            <a:r>
              <a:rPr lang="en-US" dirty="0"/>
              <a:t>Symptoms</a:t>
            </a:r>
          </a:p>
        </p:txBody>
      </p:sp>
      <p:sp>
        <p:nvSpPr>
          <p:cNvPr id="6" name="Content Placeholder 5"/>
          <p:cNvSpPr>
            <a:spLocks noGrp="1"/>
          </p:cNvSpPr>
          <p:nvPr>
            <p:ph sz="half" idx="1"/>
          </p:nvPr>
        </p:nvSpPr>
        <p:spPr/>
        <p:txBody>
          <a:bodyPr>
            <a:normAutofit lnSpcReduction="10000"/>
          </a:bodyPr>
          <a:lstStyle/>
          <a:p>
            <a:r>
              <a:rPr lang="en-US" dirty="0"/>
              <a:t>Eye irritation</a:t>
            </a:r>
          </a:p>
          <a:p>
            <a:r>
              <a:rPr lang="en-US" dirty="0"/>
              <a:t>Nose and throat pain</a:t>
            </a:r>
          </a:p>
          <a:p>
            <a:r>
              <a:rPr lang="en-US" dirty="0"/>
              <a:t>Skin rash</a:t>
            </a:r>
          </a:p>
          <a:p>
            <a:r>
              <a:rPr lang="en-US" dirty="0"/>
              <a:t>Dizziness</a:t>
            </a:r>
          </a:p>
          <a:p>
            <a:r>
              <a:rPr lang="en-US" dirty="0"/>
              <a:t>Headache</a:t>
            </a:r>
          </a:p>
          <a:p>
            <a:r>
              <a:rPr lang="en-US" dirty="0"/>
              <a:t>Muscle aches or cramps</a:t>
            </a:r>
          </a:p>
          <a:p>
            <a:r>
              <a:rPr lang="en-US" dirty="0"/>
              <a:t>Exhaustion</a:t>
            </a:r>
          </a:p>
          <a:p>
            <a:r>
              <a:rPr lang="en-US" dirty="0"/>
              <a:t>Nausea</a:t>
            </a:r>
          </a:p>
          <a:p>
            <a:r>
              <a:rPr lang="en-US" dirty="0"/>
              <a:t>Diarrhea</a:t>
            </a:r>
          </a:p>
          <a:p>
            <a:endParaRPr lang="en-US" sz="2800" dirty="0"/>
          </a:p>
        </p:txBody>
      </p:sp>
      <p:sp>
        <p:nvSpPr>
          <p:cNvPr id="9" name="Content Placeholder 8"/>
          <p:cNvSpPr>
            <a:spLocks noGrp="1"/>
          </p:cNvSpPr>
          <p:nvPr>
            <p:ph sz="half" idx="2"/>
          </p:nvPr>
        </p:nvSpPr>
        <p:spPr/>
        <p:txBody>
          <a:bodyPr>
            <a:normAutofit lnSpcReduction="10000"/>
          </a:bodyPr>
          <a:lstStyle/>
          <a:p>
            <a:r>
              <a:rPr lang="en-US" dirty="0"/>
              <a:t>Chest pain</a:t>
            </a:r>
          </a:p>
          <a:p>
            <a:r>
              <a:rPr lang="en-US" dirty="0"/>
              <a:t>Breathing difficulties</a:t>
            </a:r>
          </a:p>
          <a:p>
            <a:r>
              <a:rPr lang="en-US" dirty="0"/>
              <a:t>Blurred vision</a:t>
            </a:r>
          </a:p>
          <a:p>
            <a:r>
              <a:rPr lang="en-US" dirty="0"/>
              <a:t>Excessive salivation or drooling</a:t>
            </a:r>
          </a:p>
          <a:p>
            <a:r>
              <a:rPr lang="en-US" dirty="0"/>
              <a:t>Very small, pinpoint pupils</a:t>
            </a:r>
          </a:p>
          <a:p>
            <a:r>
              <a:rPr lang="en-US" dirty="0"/>
              <a:t>Lack of muscle control</a:t>
            </a:r>
          </a:p>
          <a:p>
            <a:r>
              <a:rPr lang="en-US" dirty="0"/>
              <a:t>Convulsions or seizures</a:t>
            </a:r>
          </a:p>
          <a:p>
            <a:r>
              <a:rPr lang="en-US" dirty="0"/>
              <a:t>Unconsciousness</a:t>
            </a:r>
          </a:p>
          <a:p>
            <a:r>
              <a:rPr lang="en-US" dirty="0"/>
              <a:t> Death</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689631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Exposure to Fumigants </a:t>
            </a:r>
          </a:p>
        </p:txBody>
      </p:sp>
      <p:sp>
        <p:nvSpPr>
          <p:cNvPr id="6" name="Content Placeholder 5"/>
          <p:cNvSpPr>
            <a:spLocks noGrp="1"/>
          </p:cNvSpPr>
          <p:nvPr>
            <p:ph sz="half" idx="1"/>
          </p:nvPr>
        </p:nvSpPr>
        <p:spPr/>
        <p:txBody>
          <a:bodyPr/>
          <a:lstStyle/>
          <a:p>
            <a:r>
              <a:rPr lang="en-US" dirty="0"/>
              <a:t>Irrational behavior</a:t>
            </a:r>
          </a:p>
          <a:p>
            <a:r>
              <a:rPr lang="en-US" dirty="0"/>
              <a:t>Elevated body temperatures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030195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Poisoning Symptoms Can </a:t>
            </a:r>
            <a:br>
              <a:rPr lang="en-US" dirty="0"/>
            </a:br>
            <a:r>
              <a:rPr lang="en-US" dirty="0"/>
              <a:t>be Confused with Other Illnesses </a:t>
            </a:r>
          </a:p>
        </p:txBody>
      </p:sp>
      <p:sp>
        <p:nvSpPr>
          <p:cNvPr id="6" name="Content Placeholder 5"/>
          <p:cNvSpPr>
            <a:spLocks noGrp="1"/>
          </p:cNvSpPr>
          <p:nvPr>
            <p:ph idx="1"/>
          </p:nvPr>
        </p:nvSpPr>
        <p:spPr>
          <a:xfrm>
            <a:off x="5375564" y="2369127"/>
            <a:ext cx="5978236" cy="3807836"/>
          </a:xfrm>
        </p:spPr>
        <p:txBody>
          <a:bodyPr/>
          <a:lstStyle/>
          <a:p>
            <a:r>
              <a:rPr lang="en-US" dirty="0"/>
              <a:t>Cold</a:t>
            </a:r>
          </a:p>
          <a:p>
            <a:r>
              <a:rPr lang="en-US" dirty="0"/>
              <a:t>Flu</a:t>
            </a:r>
          </a:p>
          <a:p>
            <a:r>
              <a:rPr lang="en-US" dirty="0"/>
              <a:t>Heat illness</a:t>
            </a:r>
          </a:p>
          <a:p>
            <a:r>
              <a:rPr lang="en-US" dirty="0"/>
              <a:t>Food poisoning</a:t>
            </a:r>
          </a:p>
          <a:p>
            <a:r>
              <a:rPr lang="en-US" dirty="0"/>
              <a:t>Hangover</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6428509"/>
            <a:ext cx="4377307" cy="429491"/>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45878"/>
            <a:ext cx="6248400" cy="4772149"/>
          </a:xfrm>
          <a:prstGeom prst="rect">
            <a:avLst/>
          </a:prstGeom>
        </p:spPr>
      </p:pic>
    </p:spTree>
    <p:extLst>
      <p:ext uri="{BB962C8B-B14F-4D97-AF65-F5344CB8AC3E}">
        <p14:creationId xmlns:p14="http://schemas.microsoft.com/office/powerpoint/2010/main" val="15602297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Mild Symptoms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4402" y="1304084"/>
            <a:ext cx="3119188" cy="1612286"/>
          </a:xfrm>
          <a:prstGeom prst="rect">
            <a:avLst/>
          </a:prstGeom>
        </p:spPr>
      </p:pic>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291480"/>
            <a:ext cx="3413920" cy="422535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6654" y="3849046"/>
            <a:ext cx="5112327" cy="1540372"/>
          </a:xfrm>
          <a:prstGeom prst="rect">
            <a:avLst/>
          </a:prstGeom>
        </p:spPr>
      </p:pic>
      <p:sp>
        <p:nvSpPr>
          <p:cNvPr id="9" name="Content Placeholder 7"/>
          <p:cNvSpPr txBox="1">
            <a:spLocks/>
          </p:cNvSpPr>
          <p:nvPr/>
        </p:nvSpPr>
        <p:spPr>
          <a:xfrm>
            <a:off x="8544789" y="3063259"/>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Eye irritation</a:t>
            </a:r>
          </a:p>
        </p:txBody>
      </p:sp>
      <p:sp>
        <p:nvSpPr>
          <p:cNvPr id="10" name="Content Placeholder 7"/>
          <p:cNvSpPr txBox="1">
            <a:spLocks/>
          </p:cNvSpPr>
          <p:nvPr/>
        </p:nvSpPr>
        <p:spPr>
          <a:xfrm>
            <a:off x="8581281" y="522161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Skin rash</a:t>
            </a:r>
          </a:p>
        </p:txBody>
      </p:sp>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58292" y="1207348"/>
            <a:ext cx="3491345" cy="5435906"/>
          </a:xfrm>
          <a:prstGeom prst="rect">
            <a:avLst/>
          </a:prstGeom>
        </p:spPr>
      </p:pic>
      <p:sp>
        <p:nvSpPr>
          <p:cNvPr id="12" name="Content Placeholder 7"/>
          <p:cNvSpPr txBox="1">
            <a:spLocks/>
          </p:cNvSpPr>
          <p:nvPr/>
        </p:nvSpPr>
        <p:spPr>
          <a:xfrm>
            <a:off x="344372" y="5675602"/>
            <a:ext cx="2436802" cy="8221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white"/>
                </a:solidFill>
              </a:rPr>
              <a:t>Nose and throat pain</a:t>
            </a:r>
          </a:p>
        </p:txBody>
      </p:sp>
      <p:sp>
        <p:nvSpPr>
          <p:cNvPr id="13" name="Content Placeholder 7"/>
          <p:cNvSpPr txBox="1">
            <a:spLocks/>
          </p:cNvSpPr>
          <p:nvPr/>
        </p:nvSpPr>
        <p:spPr>
          <a:xfrm>
            <a:off x="5737636" y="594685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Dizziness</a:t>
            </a: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12547471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Moderate Symptoms</a:t>
            </a:r>
            <a:endParaRPr lang="en-US" dirty="0"/>
          </a:p>
        </p:txBody>
      </p:sp>
      <p:sp>
        <p:nvSpPr>
          <p:cNvPr id="4" name="Content Placeholder 3"/>
          <p:cNvSpPr>
            <a:spLocks noGrp="1"/>
          </p:cNvSpPr>
          <p:nvPr>
            <p:ph idx="1"/>
          </p:nvPr>
        </p:nvSpPr>
        <p:spPr/>
        <p:txBody>
          <a:bodyPr/>
          <a:lstStyle/>
          <a:p>
            <a:r>
              <a:rPr lang="en-US" dirty="0" smtClean="0"/>
              <a:t>Excessive saliva or drool</a:t>
            </a:r>
          </a:p>
          <a:p>
            <a:r>
              <a:rPr lang="en-US" dirty="0" smtClean="0"/>
              <a:t>Breathing difficulties</a:t>
            </a:r>
          </a:p>
          <a:p>
            <a:r>
              <a:rPr lang="en-US" dirty="0" smtClean="0"/>
              <a:t>Blurry vision</a:t>
            </a:r>
          </a:p>
          <a:p>
            <a:endParaRPr lang="en-US" dirty="0"/>
          </a:p>
        </p:txBody>
      </p:sp>
    </p:spTree>
    <p:extLst>
      <p:ext uri="{BB962C8B-B14F-4D97-AF65-F5344CB8AC3E}">
        <p14:creationId xmlns:p14="http://schemas.microsoft.com/office/powerpoint/2010/main" val="17976947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Symptoms</a:t>
            </a:r>
          </a:p>
        </p:txBody>
      </p:sp>
      <p:sp>
        <p:nvSpPr>
          <p:cNvPr id="9" name="Content Placeholder 7"/>
          <p:cNvSpPr txBox="1">
            <a:spLocks/>
          </p:cNvSpPr>
          <p:nvPr/>
        </p:nvSpPr>
        <p:spPr>
          <a:xfrm>
            <a:off x="995658" y="3244073"/>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Pinpoint pupils</a:t>
            </a:r>
          </a:p>
        </p:txBody>
      </p:sp>
      <p:sp>
        <p:nvSpPr>
          <p:cNvPr id="10" name="Content Placeholder 7"/>
          <p:cNvSpPr txBox="1">
            <a:spLocks/>
          </p:cNvSpPr>
          <p:nvPr/>
        </p:nvSpPr>
        <p:spPr>
          <a:xfrm>
            <a:off x="9199419" y="3988033"/>
            <a:ext cx="2737144" cy="822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Trembling, lack of muscle control</a:t>
            </a:r>
          </a:p>
        </p:txBody>
      </p:sp>
      <p:sp>
        <p:nvSpPr>
          <p:cNvPr id="13" name="Content Placeholder 7"/>
          <p:cNvSpPr txBox="1">
            <a:spLocks/>
          </p:cNvSpPr>
          <p:nvPr/>
        </p:nvSpPr>
        <p:spPr>
          <a:xfrm>
            <a:off x="1211277" y="5911725"/>
            <a:ext cx="4884723" cy="5167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Violent convulsions or seizures</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77" y="1516549"/>
            <a:ext cx="3238742" cy="1679076"/>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6" name="Picture 1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5418" y="1258460"/>
            <a:ext cx="4484658" cy="2734398"/>
          </a:xfrm>
          <a:prstGeom prst="rect">
            <a:avLst/>
          </a:prstGeom>
        </p:spPr>
      </p:pic>
      <p:pic>
        <p:nvPicPr>
          <p:cNvPr id="17" name="Picture 1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6814" y="2928807"/>
            <a:ext cx="7297025" cy="3762938"/>
          </a:xfrm>
          <a:prstGeom prst="rect">
            <a:avLst/>
          </a:prstGeom>
        </p:spPr>
      </p:pic>
    </p:spTree>
    <p:extLst>
      <p:ext uri="{BB962C8B-B14F-4D97-AF65-F5344CB8AC3E}">
        <p14:creationId xmlns:p14="http://schemas.microsoft.com/office/powerpoint/2010/main" val="21493348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Type and Severity of Symptoms </a:t>
            </a:r>
            <a:br>
              <a:rPr lang="en-GB" dirty="0"/>
            </a:br>
            <a:r>
              <a:rPr lang="en-GB" dirty="0"/>
              <a:t>Depend on:</a:t>
            </a:r>
            <a:endParaRPr lang="en-US" dirty="0"/>
          </a:p>
        </p:txBody>
      </p:sp>
      <p:sp>
        <p:nvSpPr>
          <p:cNvPr id="6" name="Content Placeholder 5"/>
          <p:cNvSpPr>
            <a:spLocks noGrp="1"/>
          </p:cNvSpPr>
          <p:nvPr>
            <p:ph idx="1"/>
          </p:nvPr>
        </p:nvSpPr>
        <p:spPr/>
        <p:txBody>
          <a:bodyPr/>
          <a:lstStyle/>
          <a:p>
            <a:r>
              <a:rPr lang="en-US" dirty="0"/>
              <a:t>The pesticide</a:t>
            </a:r>
          </a:p>
          <a:p>
            <a:r>
              <a:rPr lang="en-US" dirty="0"/>
              <a:t>The route of exposure</a:t>
            </a:r>
          </a:p>
          <a:p>
            <a:r>
              <a:rPr lang="en-US" dirty="0"/>
              <a:t>The length of exposure</a:t>
            </a:r>
          </a:p>
          <a:p>
            <a:r>
              <a:rPr lang="en-US" dirty="0"/>
              <a:t>How often you are exposed</a:t>
            </a:r>
          </a:p>
          <a:p>
            <a:r>
              <a:rPr lang="en-US" dirty="0"/>
              <a:t>Age of the person</a:t>
            </a:r>
          </a:p>
          <a:p>
            <a:r>
              <a:rPr lang="en-US" dirty="0"/>
              <a:t>Health of the person</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129856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7640782" cy="1325563"/>
          </a:xfrm>
        </p:spPr>
        <p:txBody>
          <a:bodyPr/>
          <a:lstStyle/>
          <a:p>
            <a:r>
              <a:rPr lang="en-US" dirty="0"/>
              <a:t>Hazards to Children and Pregnant Women</a:t>
            </a:r>
          </a:p>
        </p:txBody>
      </p:sp>
      <p:sp>
        <p:nvSpPr>
          <p:cNvPr id="6" name="Content Placeholder 5"/>
          <p:cNvSpPr>
            <a:spLocks noGrp="1"/>
          </p:cNvSpPr>
          <p:nvPr>
            <p:ph idx="1"/>
          </p:nvPr>
        </p:nvSpPr>
        <p:spPr/>
        <p:txBody>
          <a:bodyPr>
            <a:normAutofit/>
          </a:bodyPr>
          <a:lstStyle/>
          <a:p>
            <a:r>
              <a:rPr lang="en-US" dirty="0"/>
              <a:t>Pregnant women</a:t>
            </a:r>
          </a:p>
          <a:p>
            <a:pPr lvl="1"/>
            <a:r>
              <a:rPr lang="en-US" sz="2800" dirty="0"/>
              <a:t>Miscarriage</a:t>
            </a:r>
          </a:p>
          <a:p>
            <a:pPr lvl="1"/>
            <a:r>
              <a:rPr lang="en-US" sz="2800" dirty="0"/>
              <a:t>Birth defects</a:t>
            </a:r>
          </a:p>
          <a:p>
            <a:r>
              <a:rPr lang="en-US" dirty="0"/>
              <a:t>Children</a:t>
            </a:r>
          </a:p>
          <a:p>
            <a:pPr lvl="1"/>
            <a:r>
              <a:rPr lang="en-US" sz="2800" dirty="0"/>
              <a:t>Still small</a:t>
            </a:r>
          </a:p>
          <a:p>
            <a:pPr lvl="1"/>
            <a:r>
              <a:rPr lang="en-US" sz="2800" dirty="0"/>
              <a:t>Still developing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1907" y="1690688"/>
            <a:ext cx="3481118" cy="4352921"/>
          </a:xfrm>
          <a:prstGeom prst="rect">
            <a:avLst/>
          </a:prstGeom>
        </p:spPr>
      </p:pic>
    </p:spTree>
    <p:extLst>
      <p:ext uri="{BB962C8B-B14F-4D97-AF65-F5344CB8AC3E}">
        <p14:creationId xmlns:p14="http://schemas.microsoft.com/office/powerpoint/2010/main" val="2045853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Hazards from Pesticides</a:t>
            </a:r>
          </a:p>
        </p:txBody>
      </p:sp>
      <p:sp>
        <p:nvSpPr>
          <p:cNvPr id="10" name="Text Placeholder 9"/>
          <p:cNvSpPr>
            <a:spLocks noGrp="1"/>
          </p:cNvSpPr>
          <p:nvPr>
            <p:ph type="body" idx="1"/>
          </p:nvPr>
        </p:nvSpPr>
        <p:spPr/>
        <p:txBody>
          <a:bodyPr>
            <a:normAutofit/>
          </a:bodyPr>
          <a:lstStyle/>
          <a:p>
            <a:r>
              <a:rPr lang="en-US" sz="3200" b="0" dirty="0"/>
              <a:t>Acute</a:t>
            </a:r>
          </a:p>
        </p:txBody>
      </p:sp>
      <p:sp>
        <p:nvSpPr>
          <p:cNvPr id="6" name="Content Placeholder 5"/>
          <p:cNvSpPr>
            <a:spLocks noGrp="1"/>
          </p:cNvSpPr>
          <p:nvPr>
            <p:ph sz="half" idx="2"/>
          </p:nvPr>
        </p:nvSpPr>
        <p:spPr/>
        <p:txBody>
          <a:bodyPr/>
          <a:lstStyle/>
          <a:p>
            <a:r>
              <a:rPr lang="en-US" dirty="0"/>
              <a:t>Short-term</a:t>
            </a:r>
          </a:p>
          <a:p>
            <a:r>
              <a:rPr lang="en-US" dirty="0"/>
              <a:t>Symptoms appear shortly after exposure</a:t>
            </a:r>
          </a:p>
          <a:p>
            <a:r>
              <a:rPr lang="en-US" dirty="0"/>
              <a:t>Single exposure </a:t>
            </a:r>
            <a:endParaRPr lang="en-US" dirty="0" smtClean="0"/>
          </a:p>
          <a:p>
            <a:r>
              <a:rPr lang="en-US" dirty="0" smtClean="0"/>
              <a:t>Mild </a:t>
            </a:r>
            <a:r>
              <a:rPr lang="en-US" dirty="0"/>
              <a:t>to serious illnesses</a:t>
            </a:r>
          </a:p>
        </p:txBody>
      </p:sp>
      <p:sp>
        <p:nvSpPr>
          <p:cNvPr id="11" name="Text Placeholder 10"/>
          <p:cNvSpPr>
            <a:spLocks noGrp="1"/>
          </p:cNvSpPr>
          <p:nvPr>
            <p:ph type="body" sz="quarter" idx="3"/>
          </p:nvPr>
        </p:nvSpPr>
        <p:spPr/>
        <p:txBody>
          <a:bodyPr>
            <a:normAutofit/>
          </a:bodyPr>
          <a:lstStyle/>
          <a:p>
            <a:r>
              <a:rPr lang="en-US" sz="3200" b="0" dirty="0"/>
              <a:t>Chronic</a:t>
            </a:r>
          </a:p>
        </p:txBody>
      </p:sp>
      <p:sp>
        <p:nvSpPr>
          <p:cNvPr id="3" name="Content Placeholder 2"/>
          <p:cNvSpPr>
            <a:spLocks noGrp="1"/>
          </p:cNvSpPr>
          <p:nvPr>
            <p:ph sz="quarter" idx="4"/>
          </p:nvPr>
        </p:nvSpPr>
        <p:spPr/>
        <p:txBody>
          <a:bodyPr/>
          <a:lstStyle/>
          <a:p>
            <a:r>
              <a:rPr lang="en-US" dirty="0"/>
              <a:t>Long-term</a:t>
            </a:r>
          </a:p>
          <a:p>
            <a:r>
              <a:rPr lang="en-US" dirty="0"/>
              <a:t>Symptoms appear months or years later</a:t>
            </a:r>
          </a:p>
          <a:p>
            <a:r>
              <a:rPr lang="en-US" dirty="0"/>
              <a:t>Repeated exposures to a small dose</a:t>
            </a:r>
          </a:p>
          <a:p>
            <a:r>
              <a:rPr lang="en-US" dirty="0"/>
              <a:t>Mostly causes serious illnesses</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251761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6127" y="0"/>
            <a:ext cx="2979606" cy="6858000"/>
          </a:xfrm>
          <a:prstGeom prst="rect">
            <a:avLst/>
          </a:prstGeom>
        </p:spPr>
      </p:pic>
      <p:sp>
        <p:nvSpPr>
          <p:cNvPr id="3" name="Oval 2"/>
          <p:cNvSpPr/>
          <p:nvPr/>
        </p:nvSpPr>
        <p:spPr>
          <a:xfrm>
            <a:off x="10489553" y="2209489"/>
            <a:ext cx="540594" cy="4890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054164" y="1415790"/>
            <a:ext cx="336709" cy="35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Oval 4"/>
          <p:cNvSpPr/>
          <p:nvPr/>
        </p:nvSpPr>
        <p:spPr>
          <a:xfrm>
            <a:off x="11604612" y="3791438"/>
            <a:ext cx="276643" cy="27252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9772203" y="6169412"/>
            <a:ext cx="450315" cy="3840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9316270" y="3771465"/>
            <a:ext cx="300631" cy="29111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0656879" y="178602"/>
            <a:ext cx="205941" cy="200722"/>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a:spLocks noChangeAspect="1"/>
          </p:cNvSpPr>
          <p:nvPr/>
        </p:nvSpPr>
        <p:spPr>
          <a:xfrm>
            <a:off x="10565930" y="632911"/>
            <a:ext cx="91440" cy="86625"/>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0227836" y="1767592"/>
            <a:ext cx="452731" cy="44189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0769924" y="4623840"/>
            <a:ext cx="326073" cy="3089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427518" y="3425819"/>
            <a:ext cx="474005" cy="43760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10732033" y="1623331"/>
            <a:ext cx="401856" cy="41634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10197215" y="3717610"/>
            <a:ext cx="223367" cy="19941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flipV="1">
            <a:off x="9978114" y="1841778"/>
            <a:ext cx="164820" cy="1561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a:spLocks noChangeAspect="1"/>
          </p:cNvSpPr>
          <p:nvPr/>
        </p:nvSpPr>
        <p:spPr>
          <a:xfrm>
            <a:off x="10286450" y="2260912"/>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a:spLocks noChangeAspect="1"/>
          </p:cNvSpPr>
          <p:nvPr/>
        </p:nvSpPr>
        <p:spPr>
          <a:xfrm>
            <a:off x="11461816" y="3828547"/>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itle 26"/>
          <p:cNvSpPr>
            <a:spLocks noGrp="1"/>
          </p:cNvSpPr>
          <p:nvPr>
            <p:ph type="title"/>
          </p:nvPr>
        </p:nvSpPr>
        <p:spPr/>
        <p:txBody>
          <a:bodyPr/>
          <a:lstStyle/>
          <a:p>
            <a:r>
              <a:rPr lang="en-US" dirty="0"/>
              <a:t>Chronic Pesticide Hazards</a:t>
            </a:r>
          </a:p>
        </p:txBody>
      </p:sp>
      <p:sp>
        <p:nvSpPr>
          <p:cNvPr id="28" name="Content Placeholder 27"/>
          <p:cNvSpPr>
            <a:spLocks noGrp="1"/>
          </p:cNvSpPr>
          <p:nvPr>
            <p:ph idx="1"/>
          </p:nvPr>
        </p:nvSpPr>
        <p:spPr/>
        <p:txBody>
          <a:bodyPr/>
          <a:lstStyle/>
          <a:p>
            <a:r>
              <a:rPr lang="en-US" dirty="0"/>
              <a:t>Cancer</a:t>
            </a:r>
          </a:p>
          <a:p>
            <a:r>
              <a:rPr lang="en-US" dirty="0"/>
              <a:t>Fertility problems</a:t>
            </a:r>
          </a:p>
          <a:p>
            <a:r>
              <a:rPr lang="en-US" dirty="0"/>
              <a:t>Respiratory illness</a:t>
            </a:r>
          </a:p>
          <a:p>
            <a:r>
              <a:rPr lang="en-US" dirty="0"/>
              <a:t>Nervous system disorders</a:t>
            </a:r>
          </a:p>
          <a:p>
            <a:r>
              <a:rPr lang="en-US" dirty="0"/>
              <a:t>Birth defects</a:t>
            </a:r>
          </a:p>
          <a:p>
            <a:r>
              <a:rPr lang="en-US" dirty="0"/>
              <a:t>Immune system disorders</a:t>
            </a:r>
          </a:p>
        </p:txBody>
      </p:sp>
      <p:sp>
        <p:nvSpPr>
          <p:cNvPr id="7" name="Rectangle 6"/>
          <p:cNvSpPr/>
          <p:nvPr/>
        </p:nvSpPr>
        <p:spPr>
          <a:xfrm>
            <a:off x="12055733" y="0"/>
            <a:ext cx="197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3759544" y="6488668"/>
            <a:ext cx="5316583" cy="369332"/>
          </a:xfrm>
          <a:prstGeom prst="rect">
            <a:avLst/>
          </a:prstGeom>
          <a:noFill/>
        </p:spPr>
        <p:txBody>
          <a:bodyPr wrap="square" rtlCol="0">
            <a:spAutoFit/>
          </a:bodyPr>
          <a:lstStyle/>
          <a:p>
            <a:pPr algn="r"/>
            <a:r>
              <a:rPr lang="en-US" dirty="0" smtClean="0">
                <a:solidFill>
                  <a:prstClr val="black"/>
                </a:solidFill>
              </a:rPr>
              <a:t>Image credit: Sarah Risorto, UC Statewide IPM Program</a:t>
            </a:r>
            <a:endParaRPr lang="en-US" dirty="0">
              <a:solidFill>
                <a:prstClr val="black"/>
              </a:solidFill>
            </a:endParaRPr>
          </a:p>
        </p:txBody>
      </p:sp>
    </p:spTree>
    <p:extLst>
      <p:ext uri="{BB962C8B-B14F-4D97-AF65-F5344CB8AC3E}">
        <p14:creationId xmlns:p14="http://schemas.microsoft.com/office/powerpoint/2010/main" val="39749362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Worker Protection Standard</a:t>
            </a:r>
            <a:br>
              <a:rPr lang="en-US" dirty="0" smtClean="0"/>
            </a:br>
            <a:r>
              <a:rPr lang="en-US" dirty="0" smtClean="0"/>
              <a:t>Federal Laws</a:t>
            </a:r>
            <a:endParaRPr lang="en-US" dirty="0"/>
          </a:p>
        </p:txBody>
      </p:sp>
      <p:sp>
        <p:nvSpPr>
          <p:cNvPr id="3" name="Content Placeholder 2"/>
          <p:cNvSpPr>
            <a:spLocks noGrp="1"/>
          </p:cNvSpPr>
          <p:nvPr>
            <p:ph idx="1"/>
          </p:nvPr>
        </p:nvSpPr>
        <p:spPr/>
        <p:txBody>
          <a:bodyPr/>
          <a:lstStyle/>
          <a:p>
            <a:r>
              <a:rPr lang="en-US" dirty="0" smtClean="0"/>
              <a:t>Federal Insecticide, Fungicide, and Rodenticide Act (FIFRA) governs the registration, sale, and use of pesticide products in the United States </a:t>
            </a:r>
          </a:p>
          <a:p>
            <a:r>
              <a:rPr lang="en-US" dirty="0" smtClean="0"/>
              <a:t>U.S</a:t>
            </a:r>
            <a:r>
              <a:rPr lang="en-US" dirty="0"/>
              <a:t>. Environmental Protection Agency (</a:t>
            </a:r>
            <a:r>
              <a:rPr lang="en-US" dirty="0" smtClean="0"/>
              <a:t>EPA)</a:t>
            </a:r>
            <a:r>
              <a:rPr lang="en-US" dirty="0"/>
              <a:t> </a:t>
            </a:r>
            <a:r>
              <a:rPr lang="en-US" dirty="0" smtClean="0"/>
              <a:t>regulates the use of pesticides</a:t>
            </a:r>
            <a:endParaRPr lang="es-ES" dirty="0" smtClean="0"/>
          </a:p>
          <a:p>
            <a:r>
              <a:rPr lang="en-US" dirty="0" smtClean="0"/>
              <a:t>FIFRA also gives the EPA the authority to write regulations </a:t>
            </a:r>
          </a:p>
          <a:p>
            <a:r>
              <a:rPr lang="en-US" dirty="0" smtClean="0"/>
              <a:t>Worker Protection Standard (WPS) rule reduces the effects of pesticides on farm workers by providing information, protection and mitigation measures</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137945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7427"/>
            <a:ext cx="6791533" cy="5090601"/>
          </a:xfrm>
          <a:prstGeom prst="rect">
            <a:avLst/>
          </a:prstGeom>
        </p:spPr>
      </p:pic>
      <p:sp>
        <p:nvSpPr>
          <p:cNvPr id="2" name="Title 1"/>
          <p:cNvSpPr>
            <a:spLocks noGrp="1"/>
          </p:cNvSpPr>
          <p:nvPr>
            <p:ph type="title"/>
          </p:nvPr>
        </p:nvSpPr>
        <p:spPr/>
        <p:txBody>
          <a:bodyPr/>
          <a:lstStyle/>
          <a:p>
            <a:r>
              <a:rPr lang="en-US" dirty="0"/>
              <a:t>Sensitization</a:t>
            </a:r>
          </a:p>
        </p:txBody>
      </p:sp>
      <p:sp>
        <p:nvSpPr>
          <p:cNvPr id="6" name="Content Placeholder 5"/>
          <p:cNvSpPr>
            <a:spLocks noGrp="1"/>
          </p:cNvSpPr>
          <p:nvPr>
            <p:ph idx="1"/>
          </p:nvPr>
        </p:nvSpPr>
        <p:spPr>
          <a:xfrm>
            <a:off x="7136823" y="1690688"/>
            <a:ext cx="3864429" cy="4351338"/>
          </a:xfrm>
        </p:spPr>
        <p:txBody>
          <a:bodyPr/>
          <a:lstStyle/>
          <a:p>
            <a:r>
              <a:rPr lang="en-US" dirty="0"/>
              <a:t>Not overexposure or poisoning</a:t>
            </a:r>
          </a:p>
          <a:p>
            <a:r>
              <a:rPr lang="en-US" dirty="0"/>
              <a:t>Allergic reaction that develops over time</a:t>
            </a:r>
          </a:p>
          <a:p>
            <a:r>
              <a:rPr lang="en-US" dirty="0"/>
              <a:t>Skin irritation </a:t>
            </a:r>
          </a:p>
          <a:p>
            <a:r>
              <a:rPr lang="en-US" dirty="0"/>
              <a:t>Respiratory problems</a:t>
            </a:r>
          </a:p>
          <a:p>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5976" y="6489782"/>
            <a:ext cx="6379251" cy="369332"/>
          </a:xfrm>
          <a:prstGeom prst="rect">
            <a:avLst/>
          </a:prstGeom>
          <a:noFill/>
        </p:spPr>
        <p:txBody>
          <a:bodyPr wrap="square" rtlCol="0">
            <a:spAutoFit/>
          </a:bodyPr>
          <a:lstStyle/>
          <a:p>
            <a:r>
              <a:rPr lang="en-US" dirty="0">
                <a:solidFill>
                  <a:prstClr val="black"/>
                </a:solidFill>
              </a:rPr>
              <a:t>Image credit: Metere </a:t>
            </a:r>
            <a:r>
              <a:rPr lang="en-US" dirty="0" smtClean="0">
                <a:solidFill>
                  <a:prstClr val="black"/>
                </a:solidFill>
              </a:rPr>
              <a:t>Pinker and Mark Morrison</a:t>
            </a:r>
            <a:endParaRPr lang="en-US" dirty="0">
              <a:solidFill>
                <a:prstClr val="black"/>
              </a:solidFill>
            </a:endParaRPr>
          </a:p>
        </p:txBody>
      </p:sp>
    </p:spTree>
    <p:extLst>
      <p:ext uri="{BB962C8B-B14F-4D97-AF65-F5344CB8AC3E}">
        <p14:creationId xmlns:p14="http://schemas.microsoft.com/office/powerpoint/2010/main" val="18768733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Reduce Pesticide Residue on Clothing</a:t>
            </a:r>
          </a:p>
        </p:txBody>
      </p:sp>
      <p:sp>
        <p:nvSpPr>
          <p:cNvPr id="7" name="Content Placeholder 6"/>
          <p:cNvSpPr>
            <a:spLocks noGrp="1"/>
          </p:cNvSpPr>
          <p:nvPr>
            <p:ph idx="1"/>
          </p:nvPr>
        </p:nvSpPr>
        <p:spPr/>
        <p:txBody>
          <a:bodyPr/>
          <a:lstStyle/>
          <a:p>
            <a:r>
              <a:rPr lang="en-US" dirty="0"/>
              <a:t>Wear work clothes only once</a:t>
            </a:r>
          </a:p>
          <a:p>
            <a:r>
              <a:rPr lang="en-US" dirty="0"/>
              <a:t>Put work clothes in a plastic bag after use</a:t>
            </a:r>
          </a:p>
          <a:p>
            <a:endParaRPr lang="en-US" dirty="0"/>
          </a:p>
          <a:p>
            <a:endParaRPr lang="en-US" dirty="0"/>
          </a:p>
          <a:p>
            <a:pPr lvl="0"/>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10" name="Rectangle 9"/>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35834087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Section 6: Ways to Reduce Pesticide Exposure</a:t>
            </a:r>
          </a:p>
        </p:txBody>
      </p:sp>
      <p:sp>
        <p:nvSpPr>
          <p:cNvPr id="3" name="Subtitle 2"/>
          <p:cNvSpPr>
            <a:spLocks noGrp="1"/>
          </p:cNvSpPr>
          <p:nvPr>
            <p:ph type="subTitle" idx="1"/>
          </p:nvPr>
        </p:nvSpPr>
        <p:spPr>
          <a:xfrm>
            <a:off x="1524000" y="3602038"/>
            <a:ext cx="9144000" cy="993408"/>
          </a:xfrm>
        </p:spPr>
        <p:txBody>
          <a:bodyPr/>
          <a:lstStyle/>
          <a:p>
            <a:r>
              <a:rPr lang="en-US" dirty="0"/>
              <a:t>Training Topics for both Workers and Handlers</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26088072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2371" cy="1325563"/>
          </a:xfrm>
        </p:spPr>
        <p:txBody>
          <a:bodyPr>
            <a:normAutofit/>
          </a:bodyPr>
          <a:lstStyle/>
          <a:p>
            <a:r>
              <a:rPr lang="en-US" sz="4000" dirty="0"/>
              <a:t>Recognize and Understand the Meaning of Posted Warning Signs</a:t>
            </a:r>
          </a:p>
        </p:txBody>
      </p:sp>
      <p:sp>
        <p:nvSpPr>
          <p:cNvPr id="3" name="Content Placeholder 2"/>
          <p:cNvSpPr>
            <a:spLocks noGrp="1"/>
          </p:cNvSpPr>
          <p:nvPr>
            <p:ph idx="1"/>
          </p:nvPr>
        </p:nvSpPr>
        <p:spPr>
          <a:xfrm>
            <a:off x="838200" y="2193673"/>
            <a:ext cx="5405846" cy="3983290"/>
          </a:xfrm>
        </p:spPr>
        <p:txBody>
          <a:bodyPr/>
          <a:lstStyle/>
          <a:p>
            <a:r>
              <a:rPr lang="en-US" altLang="es-MX" dirty="0"/>
              <a:t>If you see this sign- or one similar to this one - Do Not Enter! </a:t>
            </a:r>
          </a:p>
          <a:p>
            <a:r>
              <a:rPr lang="en-US" altLang="es-MX" dirty="0"/>
              <a:t>This sign means that there may be pesticides or pesticide </a:t>
            </a:r>
            <a:r>
              <a:rPr lang="en-US" altLang="es-MX" dirty="0" smtClean="0"/>
              <a:t>residues </a:t>
            </a:r>
            <a:r>
              <a:rPr lang="en-US" altLang="es-MX" dirty="0"/>
              <a:t>present in the area</a:t>
            </a:r>
          </a:p>
          <a:p>
            <a:r>
              <a:rPr lang="en-US" altLang="es-MX" dirty="0"/>
              <a:t>You need to receive training and special protection to enter those areas</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Image credit: Chazzbo Media</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36" y="2193673"/>
            <a:ext cx="4810161" cy="3615241"/>
          </a:xfrm>
          <a:prstGeom prst="rect">
            <a:avLst/>
          </a:prstGeom>
        </p:spPr>
      </p:pic>
    </p:spTree>
    <p:extLst>
      <p:ext uri="{BB962C8B-B14F-4D97-AF65-F5344CB8AC3E}">
        <p14:creationId xmlns:p14="http://schemas.microsoft.com/office/powerpoint/2010/main" val="15930049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18863" cy="1325563"/>
          </a:xfrm>
        </p:spPr>
        <p:txBody>
          <a:bodyPr>
            <a:normAutofit fontScale="90000"/>
          </a:bodyPr>
          <a:lstStyle/>
          <a:p>
            <a:r>
              <a:rPr lang="en-US" dirty="0"/>
              <a:t>Follow Directions and/or Signs About Keeping Out of Pesticide Treated Areas</a:t>
            </a:r>
          </a:p>
        </p:txBody>
      </p:sp>
      <p:sp>
        <p:nvSpPr>
          <p:cNvPr id="3" name="Content Placeholder 2"/>
          <p:cNvSpPr>
            <a:spLocks noGrp="1"/>
          </p:cNvSpPr>
          <p:nvPr>
            <p:ph idx="1"/>
          </p:nvPr>
        </p:nvSpPr>
        <p:spPr>
          <a:xfrm>
            <a:off x="4140678" y="1825625"/>
            <a:ext cx="7213121" cy="4351338"/>
          </a:xfrm>
        </p:spPr>
        <p:txBody>
          <a:bodyPr/>
          <a:lstStyle/>
          <a:p>
            <a:endParaRPr lang="en-US" altLang="es-MX" dirty="0"/>
          </a:p>
          <a:p>
            <a:r>
              <a:rPr lang="en-US" altLang="es-MX" dirty="0"/>
              <a:t>Keep out of treated areas or areas being treated with pesticides</a:t>
            </a:r>
          </a:p>
          <a:p>
            <a:r>
              <a:rPr lang="en-US" altLang="es-MX" dirty="0"/>
              <a:t>Your supervisor will post signs or notify you verbally about what areas are under a </a:t>
            </a:r>
            <a:r>
              <a:rPr lang="en-US" altLang="es-MX" dirty="0" smtClean="0"/>
              <a:t>restricted-entry </a:t>
            </a:r>
            <a:r>
              <a:rPr lang="en-US" altLang="es-MX" dirty="0"/>
              <a:t>i</a:t>
            </a:r>
            <a:r>
              <a:rPr lang="en-US" altLang="es-MX" dirty="0" smtClean="0"/>
              <a:t>nterval </a:t>
            </a:r>
            <a:r>
              <a:rPr lang="en-US" altLang="es-MX" dirty="0"/>
              <a:t>(REI</a:t>
            </a:r>
            <a:r>
              <a:rPr lang="en-US" altLang="es-MX" dirty="0" smtClean="0"/>
              <a:t>)</a:t>
            </a:r>
            <a:endParaRPr lang="en-US" altLang="es-MX" dirty="0"/>
          </a:p>
          <a:p>
            <a:r>
              <a:rPr lang="en-US" dirty="0" smtClean="0"/>
              <a:t>Stay away form the application equipment during pesticide applications</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27" y="2202266"/>
            <a:ext cx="3224784" cy="3212592"/>
          </a:xfrm>
          <a:prstGeom prst="rect">
            <a:avLst/>
          </a:prstGeom>
        </p:spPr>
      </p:pic>
      <p:sp>
        <p:nvSpPr>
          <p:cNvPr id="10" name="TextBox 9"/>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spTree>
    <p:extLst>
      <p:ext uri="{BB962C8B-B14F-4D97-AF65-F5344CB8AC3E}">
        <p14:creationId xmlns:p14="http://schemas.microsoft.com/office/powerpoint/2010/main" val="12329206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s-MX" dirty="0"/>
              <a:t>Using </a:t>
            </a:r>
            <a:r>
              <a:rPr lang="en-US" altLang="es-MX" dirty="0" smtClean="0"/>
              <a:t>Protective </a:t>
            </a:r>
            <a:r>
              <a:rPr lang="en-US" altLang="es-MX" dirty="0"/>
              <a:t>Clothing</a:t>
            </a:r>
            <a:endParaRPr lang="en-US" dirty="0"/>
          </a:p>
        </p:txBody>
      </p:sp>
      <p:sp>
        <p:nvSpPr>
          <p:cNvPr id="4" name="Content Placeholder 3"/>
          <p:cNvSpPr>
            <a:spLocks noGrp="1"/>
          </p:cNvSpPr>
          <p:nvPr>
            <p:ph idx="1"/>
          </p:nvPr>
        </p:nvSpPr>
        <p:spPr/>
        <p:txBody>
          <a:bodyPr/>
          <a:lstStyle/>
          <a:p>
            <a:r>
              <a:rPr lang="en-US" altLang="es-MX" dirty="0"/>
              <a:t>Remember to use </a:t>
            </a:r>
            <a:r>
              <a:rPr lang="en-US" altLang="es-MX" dirty="0" smtClean="0"/>
              <a:t>work clothes </a:t>
            </a:r>
            <a:r>
              <a:rPr lang="en-US" altLang="es-MX" dirty="0"/>
              <a:t>and/or </a:t>
            </a:r>
            <a:r>
              <a:rPr lang="en-US" altLang="es-MX" dirty="0" smtClean="0"/>
              <a:t>personal protective </a:t>
            </a:r>
            <a:r>
              <a:rPr lang="en-US" altLang="es-MX" dirty="0"/>
              <a:t>equipment that protect your skin</a:t>
            </a:r>
          </a:p>
          <a:p>
            <a:r>
              <a:rPr lang="en-US" altLang="es-MX" dirty="0"/>
              <a:t>Keep out of areas indicated by your supervisor</a:t>
            </a:r>
          </a:p>
          <a:p>
            <a:r>
              <a:rPr lang="en-US" altLang="es-MX" dirty="0"/>
              <a:t>Leave the area if pesticides are carried towards the area where you are working</a:t>
            </a:r>
          </a:p>
          <a:p>
            <a:r>
              <a:rPr lang="en-US" altLang="es-MX" dirty="0"/>
              <a:t>Wash with soap and water after working and before eating, chewing tobacco or using the </a:t>
            </a:r>
            <a:r>
              <a:rPr lang="en-US" altLang="es-MX" dirty="0" smtClean="0"/>
              <a:t>bathroom and before you contact your family</a:t>
            </a:r>
            <a:endParaRPr lang="en-US" altLang="es-MX"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7908671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and Change into Clean Clothes</a:t>
            </a:r>
          </a:p>
        </p:txBody>
      </p:sp>
      <p:sp>
        <p:nvSpPr>
          <p:cNvPr id="3" name="Content Placeholder 2"/>
          <p:cNvSpPr>
            <a:spLocks noGrp="1"/>
          </p:cNvSpPr>
          <p:nvPr>
            <p:ph idx="1"/>
          </p:nvPr>
        </p:nvSpPr>
        <p:spPr>
          <a:xfrm>
            <a:off x="3931920" y="2499949"/>
            <a:ext cx="7421880" cy="2563495"/>
          </a:xfrm>
        </p:spPr>
        <p:txBody>
          <a:bodyPr/>
          <a:lstStyle/>
          <a:p>
            <a:r>
              <a:rPr lang="en-US" dirty="0"/>
              <a:t>Wash or shower with soap and water, shampoo </a:t>
            </a:r>
            <a:r>
              <a:rPr lang="en-US" dirty="0" smtClean="0"/>
              <a:t>hair as soon as you can after work</a:t>
            </a:r>
            <a:endParaRPr lang="en-US" dirty="0"/>
          </a:p>
          <a:p>
            <a:r>
              <a:rPr lang="en-US" dirty="0"/>
              <a:t>Change into clean clothes as soon as possible after working with pesticides or in areas treated with pesticides</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9" y="2270620"/>
            <a:ext cx="3218967" cy="3231160"/>
          </a:xfrm>
          <a:prstGeom prst="rect">
            <a:avLst/>
          </a:prstGeom>
        </p:spPr>
      </p:pic>
    </p:spTree>
    <p:extLst>
      <p:ext uri="{BB962C8B-B14F-4D97-AF65-F5344CB8AC3E}">
        <p14:creationId xmlns:p14="http://schemas.microsoft.com/office/powerpoint/2010/main" val="31803565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35091" cy="1325563"/>
          </a:xfrm>
        </p:spPr>
        <p:txBody>
          <a:bodyPr/>
          <a:lstStyle/>
          <a:p>
            <a:r>
              <a:rPr lang="en-US" dirty="0"/>
              <a:t>After Working in Pesticide Treated Areas</a:t>
            </a:r>
          </a:p>
        </p:txBody>
      </p:sp>
      <p:sp>
        <p:nvSpPr>
          <p:cNvPr id="3" name="Content Placeholder 2"/>
          <p:cNvSpPr>
            <a:spLocks noGrp="1"/>
          </p:cNvSpPr>
          <p:nvPr>
            <p:ph idx="1"/>
          </p:nvPr>
        </p:nvSpPr>
        <p:spPr>
          <a:xfrm>
            <a:off x="838200" y="1825625"/>
            <a:ext cx="6176554" cy="4351338"/>
          </a:xfrm>
        </p:spPr>
        <p:txBody>
          <a:bodyPr/>
          <a:lstStyle/>
          <a:p>
            <a:r>
              <a:rPr lang="en-US" dirty="0"/>
              <a:t>Remove work boots or shoes before entering your home </a:t>
            </a:r>
          </a:p>
          <a:p>
            <a:r>
              <a:rPr lang="en-US" dirty="0"/>
              <a:t>Remove work clothes and wash or shower before physical contact with children or family members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487091" y="6506080"/>
            <a:ext cx="7772400"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287" y="957994"/>
            <a:ext cx="4718713" cy="5560034"/>
          </a:xfrm>
          <a:prstGeom prst="rect">
            <a:avLst/>
          </a:prstGeom>
        </p:spPr>
      </p:pic>
    </p:spTree>
    <p:extLst>
      <p:ext uri="{BB962C8B-B14F-4D97-AF65-F5344CB8AC3E}">
        <p14:creationId xmlns:p14="http://schemas.microsoft.com/office/powerpoint/2010/main" val="42131407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Work Clothes </a:t>
            </a:r>
          </a:p>
        </p:txBody>
      </p:sp>
      <p:sp>
        <p:nvSpPr>
          <p:cNvPr id="3" name="Content Placeholder 2"/>
          <p:cNvSpPr>
            <a:spLocks noGrp="1"/>
          </p:cNvSpPr>
          <p:nvPr>
            <p:ph idx="1"/>
          </p:nvPr>
        </p:nvSpPr>
        <p:spPr>
          <a:xfrm>
            <a:off x="838200" y="1825625"/>
            <a:ext cx="6666781" cy="4351338"/>
          </a:xfrm>
        </p:spPr>
        <p:txBody>
          <a:bodyPr/>
          <a:lstStyle/>
          <a:p>
            <a:r>
              <a:rPr lang="en-US" dirty="0"/>
              <a:t>Wash work clothes before wearing them again</a:t>
            </a:r>
          </a:p>
          <a:p>
            <a:r>
              <a:rPr lang="en-US" dirty="0"/>
              <a:t>Wash work clothes separately from other clothes</a:t>
            </a:r>
          </a:p>
          <a:p>
            <a:pPr lvl="0"/>
            <a:r>
              <a:rPr lang="en-US" dirty="0"/>
              <a:t>Wash work clothing separate from family laundry</a:t>
            </a:r>
          </a:p>
          <a:p>
            <a:pPr lvl="0"/>
            <a:r>
              <a:rPr lang="en-US" dirty="0"/>
              <a:t>Use hot water</a:t>
            </a:r>
          </a:p>
          <a:p>
            <a:pPr lvl="0"/>
            <a:r>
              <a:rPr lang="en-US" dirty="0"/>
              <a:t>Decontaminate washing machine</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342873" y="6518028"/>
            <a:ext cx="6849127"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044" y="1378655"/>
            <a:ext cx="4291956" cy="5139373"/>
          </a:xfrm>
          <a:prstGeom prst="rect">
            <a:avLst/>
          </a:prstGeom>
        </p:spPr>
      </p:pic>
    </p:spTree>
    <p:extLst>
      <p:ext uri="{BB962C8B-B14F-4D97-AF65-F5344CB8AC3E}">
        <p14:creationId xmlns:p14="http://schemas.microsoft.com/office/powerpoint/2010/main" val="7943259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11194" cy="1325563"/>
          </a:xfrm>
        </p:spPr>
        <p:txBody>
          <a:bodyPr/>
          <a:lstStyle/>
          <a:p>
            <a:r>
              <a:rPr lang="en-US" dirty="0"/>
              <a:t>Do Not Take Pesticides or Pesticide Containers Used at Work to your Home</a:t>
            </a:r>
          </a:p>
        </p:txBody>
      </p:sp>
      <p:sp>
        <p:nvSpPr>
          <p:cNvPr id="3" name="Content Placeholder 2"/>
          <p:cNvSpPr>
            <a:spLocks noGrp="1"/>
          </p:cNvSpPr>
          <p:nvPr>
            <p:ph idx="1"/>
          </p:nvPr>
        </p:nvSpPr>
        <p:spPr/>
        <p:txBody>
          <a:bodyPr/>
          <a:lstStyle/>
          <a:p>
            <a:r>
              <a:rPr lang="en-US" altLang="es-MX" dirty="0"/>
              <a:t>Never take pesticides or pesticide containers home – they may contain pesticide residues that may harm you and/or your family </a:t>
            </a:r>
          </a:p>
          <a:p>
            <a:r>
              <a:rPr lang="en-US" dirty="0"/>
              <a:t>Typically pesticides used in agriculture are not to be used at home</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988938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Laws</a:t>
            </a:r>
            <a:endParaRPr lang="en-US" dirty="0"/>
          </a:p>
        </p:txBody>
      </p:sp>
      <p:sp>
        <p:nvSpPr>
          <p:cNvPr id="3" name="Content Placeholder 2"/>
          <p:cNvSpPr>
            <a:spLocks noGrp="1"/>
          </p:cNvSpPr>
          <p:nvPr>
            <p:ph idx="1"/>
          </p:nvPr>
        </p:nvSpPr>
        <p:spPr/>
        <p:txBody>
          <a:bodyPr/>
          <a:lstStyle/>
          <a:p>
            <a:r>
              <a:rPr lang="en-US" dirty="0"/>
              <a:t>P</a:t>
            </a:r>
            <a:r>
              <a:rPr lang="en-US" dirty="0" smtClean="0"/>
              <a:t>esticide laws developed at the federal level are the minimum national guidelines that a state must follow for pesticide use and protection of people and the environment </a:t>
            </a:r>
          </a:p>
          <a:p>
            <a:r>
              <a:rPr lang="en-US" dirty="0" smtClean="0"/>
              <a:t>States may enact rules or laws governing parts of the pesticide use that are stricter than the federal regulations </a:t>
            </a:r>
          </a:p>
          <a:p>
            <a:r>
              <a:rPr lang="en-US" dirty="0" smtClean="0"/>
              <a:t>Some local authorities also could establish rules and/or regulations needs for local or a particular situation</a:t>
            </a:r>
            <a:endParaRPr lang="es-E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543410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49046" cy="1325563"/>
          </a:xfrm>
        </p:spPr>
        <p:txBody>
          <a:bodyPr>
            <a:normAutofit/>
          </a:bodyPr>
          <a:lstStyle/>
          <a:p>
            <a:r>
              <a:rPr lang="en-US" dirty="0"/>
              <a:t>Keep Children and Family Members Away from Pesticide Treated Areas</a:t>
            </a:r>
          </a:p>
        </p:txBody>
      </p:sp>
      <p:sp>
        <p:nvSpPr>
          <p:cNvPr id="3" name="Content Placeholder 2"/>
          <p:cNvSpPr>
            <a:spLocks noGrp="1"/>
          </p:cNvSpPr>
          <p:nvPr>
            <p:ph idx="1"/>
          </p:nvPr>
        </p:nvSpPr>
        <p:spPr>
          <a:xfrm>
            <a:off x="4558936" y="1825625"/>
            <a:ext cx="6794863" cy="4351338"/>
          </a:xfrm>
        </p:spPr>
        <p:txBody>
          <a:bodyPr/>
          <a:lstStyle/>
          <a:p>
            <a:r>
              <a:rPr lang="en-US" altLang="es-MX" dirty="0"/>
              <a:t>Keep children out of places where pesticides may be found</a:t>
            </a:r>
          </a:p>
          <a:p>
            <a:r>
              <a:rPr lang="en-US" altLang="es-MX" dirty="0"/>
              <a:t>Nonworking family members should not enter into pesticide treated areas</a:t>
            </a:r>
          </a:p>
          <a:p>
            <a:r>
              <a:rPr lang="en-US" altLang="es-MX" dirty="0"/>
              <a:t>At home – keep pesticide </a:t>
            </a:r>
            <a:r>
              <a:rPr lang="en-US" altLang="es-MX" dirty="0" smtClean="0"/>
              <a:t>out </a:t>
            </a:r>
            <a:r>
              <a:rPr lang="en-US" altLang="es-MX" dirty="0"/>
              <a:t>of reach of children</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506080"/>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Ashley Estes, Arizona Department of Agriculture</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2636"/>
            <a:ext cx="4194412" cy="4828450"/>
          </a:xfrm>
          <a:prstGeom prst="rect">
            <a:avLst/>
          </a:prstGeom>
        </p:spPr>
      </p:pic>
      <p:sp>
        <p:nvSpPr>
          <p:cNvPr id="8" name="Rectangle 7"/>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34970477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Section 7: First Aid for Pesticide Illnesses and Injuries</a:t>
            </a:r>
          </a:p>
        </p:txBody>
      </p:sp>
      <p:sp>
        <p:nvSpPr>
          <p:cNvPr id="3" name="Subtitle 2"/>
          <p:cNvSpPr>
            <a:spLocks noGrp="1"/>
          </p:cNvSpPr>
          <p:nvPr>
            <p:ph type="subTitle" idx="1"/>
          </p:nvPr>
        </p:nvSpPr>
        <p:spPr>
          <a:xfrm>
            <a:off x="1524000" y="3602038"/>
            <a:ext cx="9144000" cy="993408"/>
          </a:xfrm>
        </p:spPr>
        <p:txBody>
          <a:bodyPr/>
          <a:lstStyle/>
          <a:p>
            <a:r>
              <a:rPr lang="en-US" dirty="0"/>
              <a:t>Training Topics for both Workers and Handlers</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5155218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Decontamination?</a:t>
            </a:r>
          </a:p>
        </p:txBody>
      </p:sp>
      <p:sp>
        <p:nvSpPr>
          <p:cNvPr id="3" name="Text Placeholder 2"/>
          <p:cNvSpPr>
            <a:spLocks noGrp="1"/>
          </p:cNvSpPr>
          <p:nvPr>
            <p:ph type="body" idx="1"/>
          </p:nvPr>
        </p:nvSpPr>
        <p:spPr/>
        <p:txBody>
          <a:bodyPr>
            <a:normAutofit/>
          </a:bodyPr>
          <a:lstStyle/>
          <a:p>
            <a:r>
              <a:rPr lang="en-US" sz="3200" b="0" dirty="0"/>
              <a:t>Routine Decontamination</a:t>
            </a:r>
            <a:r>
              <a:rPr lang="en-US" sz="2800" b="0" dirty="0"/>
              <a:t>	</a:t>
            </a:r>
          </a:p>
        </p:txBody>
      </p:sp>
      <p:sp>
        <p:nvSpPr>
          <p:cNvPr id="4" name="Content Placeholder 3"/>
          <p:cNvSpPr>
            <a:spLocks noGrp="1"/>
          </p:cNvSpPr>
          <p:nvPr>
            <p:ph sz="half" idx="2"/>
          </p:nvPr>
        </p:nvSpPr>
        <p:spPr/>
        <p:txBody>
          <a:bodyPr/>
          <a:lstStyle/>
          <a:p>
            <a:r>
              <a:rPr lang="en-US" dirty="0"/>
              <a:t>Cleansing face, hands or the entire human body to minimize exposure to pesticide residues</a:t>
            </a:r>
          </a:p>
          <a:p>
            <a:endParaRPr lang="en-US" dirty="0"/>
          </a:p>
        </p:txBody>
      </p:sp>
      <p:sp>
        <p:nvSpPr>
          <p:cNvPr id="5" name="Text Placeholder 4"/>
          <p:cNvSpPr>
            <a:spLocks noGrp="1"/>
          </p:cNvSpPr>
          <p:nvPr>
            <p:ph type="body" sz="quarter" idx="3"/>
          </p:nvPr>
        </p:nvSpPr>
        <p:spPr/>
        <p:txBody>
          <a:bodyPr>
            <a:normAutofit/>
          </a:bodyPr>
          <a:lstStyle/>
          <a:p>
            <a:r>
              <a:rPr lang="en-US" sz="3200" b="0" dirty="0"/>
              <a:t>Emergency Decontamination</a:t>
            </a:r>
          </a:p>
        </p:txBody>
      </p:sp>
      <p:sp>
        <p:nvSpPr>
          <p:cNvPr id="13" name="Content Placeholder 12"/>
          <p:cNvSpPr>
            <a:spLocks noGrp="1"/>
          </p:cNvSpPr>
          <p:nvPr>
            <p:ph sz="quarter" idx="4"/>
          </p:nvPr>
        </p:nvSpPr>
        <p:spPr/>
        <p:txBody>
          <a:bodyPr/>
          <a:lstStyle/>
          <a:p>
            <a:r>
              <a:rPr lang="en-US" dirty="0"/>
              <a:t>Removing pesticides from eyes, skin or clothes during emergency situations</a:t>
            </a:r>
          </a:p>
        </p:txBody>
      </p:sp>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890658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Agricultural Workers</a:t>
            </a:r>
            <a:br>
              <a:rPr lang="en-US" dirty="0"/>
            </a:br>
            <a:r>
              <a:rPr lang="en-US" dirty="0"/>
              <a:t>Routine Decontamination</a:t>
            </a:r>
          </a:p>
        </p:txBody>
      </p:sp>
      <p:sp>
        <p:nvSpPr>
          <p:cNvPr id="3" name="Content Placeholder 2"/>
          <p:cNvSpPr>
            <a:spLocks noGrp="1"/>
          </p:cNvSpPr>
          <p:nvPr>
            <p:ph idx="1"/>
          </p:nvPr>
        </p:nvSpPr>
        <p:spPr>
          <a:xfrm>
            <a:off x="838200" y="1825625"/>
            <a:ext cx="4827494" cy="4351338"/>
          </a:xfrm>
        </p:spPr>
        <p:txBody>
          <a:bodyPr>
            <a:noAutofit/>
          </a:bodyPr>
          <a:lstStyle/>
          <a:p>
            <a:pPr marL="171450" indent="-171450">
              <a:buFont typeface="Arial" panose="020B0604020202020204" pitchFamily="34" charset="0"/>
              <a:buChar char="•"/>
            </a:pPr>
            <a:r>
              <a:rPr lang="en-US" dirty="0" smtClean="0"/>
              <a:t>Wash hands </a:t>
            </a:r>
            <a:r>
              <a:rPr lang="en-US" dirty="0"/>
              <a:t>before eating, drinking, smoking, </a:t>
            </a:r>
            <a:r>
              <a:rPr lang="en-US" dirty="0" smtClean="0"/>
              <a:t>using </a:t>
            </a:r>
            <a:r>
              <a:rPr lang="en-US" dirty="0"/>
              <a:t>the </a:t>
            </a:r>
            <a:r>
              <a:rPr lang="en-US" dirty="0" smtClean="0"/>
              <a:t>bathroom; before </a:t>
            </a:r>
            <a:r>
              <a:rPr lang="en-US" dirty="0"/>
              <a:t>touching </a:t>
            </a:r>
            <a:r>
              <a:rPr lang="en-US" dirty="0" smtClean="0"/>
              <a:t>eyes </a:t>
            </a:r>
            <a:r>
              <a:rPr lang="en-US" dirty="0"/>
              <a:t>or </a:t>
            </a:r>
            <a:r>
              <a:rPr lang="en-US" dirty="0" smtClean="0"/>
              <a:t>mouth; and </a:t>
            </a:r>
            <a:r>
              <a:rPr lang="en-US" dirty="0"/>
              <a:t>before getting into </a:t>
            </a:r>
            <a:r>
              <a:rPr lang="en-US" dirty="0" smtClean="0"/>
              <a:t>vehicles</a:t>
            </a:r>
            <a:endParaRPr lang="en-US" dirty="0"/>
          </a:p>
          <a:p>
            <a:pPr marL="171450" indent="-171450">
              <a:buFont typeface="Arial" panose="020B0604020202020204" pitchFamily="34" charset="0"/>
              <a:buChar char="•"/>
            </a:pPr>
            <a:r>
              <a:rPr lang="en-US" dirty="0" smtClean="0"/>
              <a:t>Change </a:t>
            </a:r>
            <a:r>
              <a:rPr lang="en-US" dirty="0"/>
              <a:t>into clean clothes and </a:t>
            </a:r>
            <a:r>
              <a:rPr lang="en-US" dirty="0" smtClean="0"/>
              <a:t>shoes</a:t>
            </a:r>
            <a:endParaRPr lang="en-US" dirty="0"/>
          </a:p>
          <a:p>
            <a:pPr marL="171450" indent="-171450">
              <a:buFont typeface="Arial" panose="020B0604020202020204" pitchFamily="34" charset="0"/>
              <a:buChar char="•"/>
            </a:pPr>
            <a:r>
              <a:rPr lang="en-US" dirty="0" smtClean="0"/>
              <a:t>Shower </a:t>
            </a:r>
            <a:r>
              <a:rPr lang="en-US" dirty="0"/>
              <a:t>or </a:t>
            </a:r>
            <a:r>
              <a:rPr lang="en-US" dirty="0" smtClean="0"/>
              <a:t>bathe</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896778" y="6476943"/>
            <a:ext cx="8295222"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024" y="1878570"/>
            <a:ext cx="6187976" cy="4639458"/>
          </a:xfrm>
          <a:prstGeom prst="rect">
            <a:avLst/>
          </a:prstGeom>
        </p:spPr>
      </p:pic>
    </p:spTree>
    <p:extLst>
      <p:ext uri="{BB962C8B-B14F-4D97-AF65-F5344CB8AC3E}">
        <p14:creationId xmlns:p14="http://schemas.microsoft.com/office/powerpoint/2010/main" val="9425391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Handlers</a:t>
            </a:r>
            <a:br>
              <a:rPr lang="en-US" dirty="0"/>
            </a:br>
            <a:r>
              <a:rPr lang="en-US" dirty="0"/>
              <a:t>Routine Decontamination</a:t>
            </a:r>
          </a:p>
        </p:txBody>
      </p:sp>
      <p:sp>
        <p:nvSpPr>
          <p:cNvPr id="6" name="Content Placeholder 5"/>
          <p:cNvSpPr>
            <a:spLocks noGrp="1"/>
          </p:cNvSpPr>
          <p:nvPr>
            <p:ph idx="1"/>
          </p:nvPr>
        </p:nvSpPr>
        <p:spPr>
          <a:xfrm>
            <a:off x="7975600" y="2129120"/>
            <a:ext cx="3378200" cy="4351338"/>
          </a:xfrm>
        </p:spPr>
        <p:txBody>
          <a:bodyPr>
            <a:normAutofit lnSpcReduction="10000"/>
          </a:bodyPr>
          <a:lstStyle/>
          <a:p>
            <a:r>
              <a:rPr lang="en-US" dirty="0"/>
              <a:t>Follow routine procedures for workers</a:t>
            </a:r>
          </a:p>
          <a:p>
            <a:r>
              <a:rPr lang="en-US" dirty="0"/>
              <a:t>Decontaminate pesticide application equipment</a:t>
            </a:r>
          </a:p>
          <a:p>
            <a:r>
              <a:rPr lang="en-US" dirty="0"/>
              <a:t>Decontaminate re-usable personal protective </a:t>
            </a:r>
            <a:r>
              <a:rPr lang="en-US" dirty="0" smtClean="0"/>
              <a:t>equipment (PPE)</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34624"/>
            <a:ext cx="7797460" cy="4383404"/>
          </a:xfrm>
          <a:prstGeom prst="rect">
            <a:avLst/>
          </a:prstGeom>
        </p:spPr>
      </p:pic>
      <p:sp>
        <p:nvSpPr>
          <p:cNvPr id="11" name="TextBox 10"/>
          <p:cNvSpPr txBox="1"/>
          <p:nvPr/>
        </p:nvSpPr>
        <p:spPr>
          <a:xfrm>
            <a:off x="0" y="6476943"/>
            <a:ext cx="5316583" cy="369332"/>
          </a:xfrm>
          <a:prstGeom prst="rect">
            <a:avLst/>
          </a:prstGeom>
          <a:noFill/>
        </p:spPr>
        <p:txBody>
          <a:bodyPr wrap="square" rtlCol="0">
            <a:spAutoFit/>
          </a:bodyPr>
          <a:lstStyle/>
          <a:p>
            <a:r>
              <a:rPr lang="en-US" dirty="0">
                <a:solidFill>
                  <a:prstClr val="black"/>
                </a:solidFill>
              </a:rPr>
              <a:t>Image credit: Betsy </a:t>
            </a:r>
            <a:r>
              <a:rPr lang="en-US" dirty="0" smtClean="0">
                <a:solidFill>
                  <a:prstClr val="black"/>
                </a:solidFill>
              </a:rPr>
              <a:t>Buffington, Iowa State University</a:t>
            </a:r>
            <a:endParaRPr lang="en-US" dirty="0">
              <a:solidFill>
                <a:prstClr val="black"/>
              </a:solidFill>
            </a:endParaRPr>
          </a:p>
        </p:txBody>
      </p:sp>
    </p:spTree>
    <p:extLst>
      <p:ext uri="{BB962C8B-B14F-4D97-AF65-F5344CB8AC3E}">
        <p14:creationId xmlns:p14="http://schemas.microsoft.com/office/powerpoint/2010/main" val="12704822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p:txBody>
          <a:bodyPr/>
          <a:lstStyle/>
          <a:p>
            <a:r>
              <a:rPr lang="en-US" altLang="en-US" dirty="0"/>
              <a:t>Emergency Decontamination Procedures</a:t>
            </a:r>
          </a:p>
        </p:txBody>
      </p:sp>
      <p:sp>
        <p:nvSpPr>
          <p:cNvPr id="2" name="Content Placeholder 1"/>
          <p:cNvSpPr>
            <a:spLocks noGrp="1"/>
          </p:cNvSpPr>
          <p:nvPr>
            <p:ph idx="1"/>
          </p:nvPr>
        </p:nvSpPr>
        <p:spPr/>
        <p:txBody>
          <a:bodyPr/>
          <a:lstStyle/>
          <a:p>
            <a:r>
              <a:rPr lang="en-US" dirty="0"/>
              <a:t>Remove any PPE as quickly as possible or remove contaminated clothing as quickly as possible</a:t>
            </a:r>
          </a:p>
          <a:p>
            <a:r>
              <a:rPr lang="en-US" dirty="0"/>
              <a:t>Rinse the pesticide from the skin immediately with clean water</a:t>
            </a:r>
          </a:p>
          <a:p>
            <a:r>
              <a:rPr lang="en-US" dirty="0"/>
              <a:t>Wash with soap and water </a:t>
            </a:r>
            <a:r>
              <a:rPr lang="en-US" dirty="0" smtClean="0"/>
              <a:t>and shampoo hair as </a:t>
            </a:r>
            <a:r>
              <a:rPr lang="en-US" dirty="0"/>
              <a:t>soon as possible</a:t>
            </a:r>
          </a:p>
          <a:p>
            <a:r>
              <a:rPr lang="en-US" dirty="0"/>
              <a:t>Put on clean, uncontaminated clothes</a:t>
            </a:r>
          </a:p>
          <a:p>
            <a:r>
              <a:rPr lang="en-US" dirty="0"/>
              <a:t>Report to supervisor or person in charge </a:t>
            </a:r>
          </a:p>
          <a:p>
            <a:r>
              <a:rPr lang="en-US" dirty="0"/>
              <a:t>Get medical care immediately if symptoms of pesticide poisoning develop or are suspected</a:t>
            </a:r>
          </a:p>
          <a:p>
            <a:endParaRPr lang="en-US" dirty="0"/>
          </a:p>
        </p:txBody>
      </p:sp>
    </p:spTree>
    <p:extLst>
      <p:ext uri="{BB962C8B-B14F-4D97-AF65-F5344CB8AC3E}">
        <p14:creationId xmlns:p14="http://schemas.microsoft.com/office/powerpoint/2010/main" val="21244527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Data Sheets</a:t>
            </a:r>
            <a:endParaRPr lang="en-US" dirty="0"/>
          </a:p>
        </p:txBody>
      </p:sp>
      <p:sp>
        <p:nvSpPr>
          <p:cNvPr id="7" name="Content Placeholder 6"/>
          <p:cNvSpPr>
            <a:spLocks noGrp="1"/>
          </p:cNvSpPr>
          <p:nvPr>
            <p:ph idx="1"/>
          </p:nvPr>
        </p:nvSpPr>
        <p:spPr/>
        <p:txBody>
          <a:bodyPr/>
          <a:lstStyle/>
          <a:p>
            <a:r>
              <a:rPr lang="en-US" dirty="0" smtClean="0"/>
              <a:t>Provides information about the pesticide product</a:t>
            </a:r>
          </a:p>
          <a:p>
            <a:r>
              <a:rPr lang="en-US" dirty="0" smtClean="0"/>
              <a:t>Refer to the SDS if there is an exposure</a:t>
            </a:r>
          </a:p>
          <a:p>
            <a:r>
              <a:rPr lang="en-US" dirty="0" smtClean="0"/>
              <a:t>SDS for all pesticides used on the establishment are located at central location</a:t>
            </a:r>
          </a:p>
          <a:p>
            <a:r>
              <a:rPr lang="en-US" dirty="0" smtClean="0"/>
              <a:t>SDS should match up with the pesticide application records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698878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05800" cy="1325563"/>
          </a:xfrm>
        </p:spPr>
        <p:txBody>
          <a:bodyPr/>
          <a:lstStyle/>
          <a:p>
            <a:r>
              <a:rPr lang="en-US" dirty="0"/>
              <a:t>How and When to Obtain Emergency Medical Care</a:t>
            </a:r>
          </a:p>
        </p:txBody>
      </p:sp>
      <p:sp>
        <p:nvSpPr>
          <p:cNvPr id="6" name="Content Placeholder 5"/>
          <p:cNvSpPr>
            <a:spLocks noGrp="1"/>
          </p:cNvSpPr>
          <p:nvPr>
            <p:ph idx="1"/>
          </p:nvPr>
        </p:nvSpPr>
        <p:spPr>
          <a:xfrm>
            <a:off x="838200" y="2223247"/>
            <a:ext cx="3321424" cy="3953716"/>
          </a:xfrm>
        </p:spPr>
        <p:txBody>
          <a:bodyPr>
            <a:normAutofit/>
          </a:bodyPr>
          <a:lstStyle/>
          <a:p>
            <a:r>
              <a:rPr lang="en-US" dirty="0" smtClean="0"/>
              <a:t>Seek medical attention immediately</a:t>
            </a:r>
          </a:p>
          <a:p>
            <a:r>
              <a:rPr lang="en-US" dirty="0" smtClean="0"/>
              <a:t>Employer will provide transportation</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9129" y="6503893"/>
            <a:ext cx="6382871"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3988" y="1825624"/>
            <a:ext cx="7868012" cy="4692403"/>
          </a:xfrm>
          <a:prstGeom prst="rect">
            <a:avLst/>
          </a:prstGeom>
        </p:spPr>
      </p:pic>
    </p:spTree>
    <p:extLst>
      <p:ext uri="{BB962C8B-B14F-4D97-AF65-F5344CB8AC3E}">
        <p14:creationId xmlns:p14="http://schemas.microsoft.com/office/powerpoint/2010/main" val="1058504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First Aid for Skin </a:t>
            </a:r>
            <a:r>
              <a:rPr lang="en-US" altLang="en-US" dirty="0" smtClean="0"/>
              <a:t>Exposure</a:t>
            </a:r>
            <a:endParaRPr lang="en-US" altLang="en-US" dirty="0"/>
          </a:p>
        </p:txBody>
      </p:sp>
      <p:sp>
        <p:nvSpPr>
          <p:cNvPr id="48131" name="Rectangle 3"/>
          <p:cNvSpPr>
            <a:spLocks noGrp="1" noChangeArrowheads="1"/>
          </p:cNvSpPr>
          <p:nvPr>
            <p:ph idx="1"/>
          </p:nvPr>
        </p:nvSpPr>
        <p:spPr>
          <a:xfrm>
            <a:off x="6874932" y="1825625"/>
            <a:ext cx="4478867" cy="4351338"/>
          </a:xfrm>
        </p:spPr>
        <p:txBody>
          <a:bodyPr/>
          <a:lstStyle/>
          <a:p>
            <a:r>
              <a:rPr lang="en-US" altLang="en-US" dirty="0"/>
              <a:t>Help the victim to:</a:t>
            </a:r>
          </a:p>
          <a:p>
            <a:pPr lvl="1"/>
            <a:r>
              <a:rPr lang="en-US" altLang="en-US" sz="2800" dirty="0"/>
              <a:t>Rinse with water</a:t>
            </a:r>
          </a:p>
          <a:p>
            <a:pPr lvl="1"/>
            <a:r>
              <a:rPr lang="en-US" altLang="en-US" sz="2800" dirty="0"/>
              <a:t>Remove contaminated </a:t>
            </a:r>
            <a:r>
              <a:rPr lang="en-US" altLang="en-US" sz="2800" dirty="0" smtClean="0"/>
              <a:t>PPE or </a:t>
            </a:r>
            <a:r>
              <a:rPr lang="en-US" altLang="en-US" sz="2800" dirty="0"/>
              <a:t>contaminated clothing</a:t>
            </a:r>
          </a:p>
          <a:p>
            <a:pPr lvl="1"/>
            <a:r>
              <a:rPr lang="en-US" altLang="en-US" sz="2800" dirty="0"/>
              <a:t>Wash with plenty of soap and water</a:t>
            </a:r>
          </a:p>
        </p:txBody>
      </p:sp>
      <p:sp>
        <p:nvSpPr>
          <p:cNvPr id="48132" name="Text Box 4"/>
          <p:cNvSpPr txBox="1">
            <a:spLocks noChangeArrowheads="1"/>
          </p:cNvSpPr>
          <p:nvPr/>
        </p:nvSpPr>
        <p:spPr bwMode="auto">
          <a:xfrm>
            <a:off x="6461125" y="344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dirty="0">
              <a:solidFill>
                <a:prstClr val="black"/>
              </a:solidFill>
            </a:endParaRPr>
          </a:p>
        </p:txBody>
      </p:sp>
      <p:sp>
        <p:nvSpPr>
          <p:cNvPr id="6" name="TextBox 5"/>
          <p:cNvSpPr txBox="1"/>
          <p:nvPr/>
        </p:nvSpPr>
        <p:spPr>
          <a:xfrm>
            <a:off x="0" y="6488668"/>
            <a:ext cx="6382871"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66308"/>
            <a:ext cx="6462320" cy="4846740"/>
          </a:xfrm>
          <a:prstGeom prst="rect">
            <a:avLst/>
          </a:prstGeom>
        </p:spPr>
      </p:pic>
    </p:spTree>
    <p:custDataLst>
      <p:tags r:id="rId1"/>
    </p:custDataLst>
    <p:extLst>
      <p:ext uri="{BB962C8B-B14F-4D97-AF65-F5344CB8AC3E}">
        <p14:creationId xmlns:p14="http://schemas.microsoft.com/office/powerpoint/2010/main" val="41990095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altLang="en-US" dirty="0"/>
              <a:t>First Aid for Eye Exposure</a:t>
            </a:r>
          </a:p>
        </p:txBody>
      </p:sp>
      <p:sp>
        <p:nvSpPr>
          <p:cNvPr id="51203" name="Rectangle 3"/>
          <p:cNvSpPr>
            <a:spLocks noGrp="1" noChangeArrowheads="1"/>
          </p:cNvSpPr>
          <p:nvPr>
            <p:ph idx="1"/>
          </p:nvPr>
        </p:nvSpPr>
        <p:spPr>
          <a:xfrm>
            <a:off x="6790266" y="1825625"/>
            <a:ext cx="4563533" cy="4351338"/>
          </a:xfrm>
        </p:spPr>
        <p:txBody>
          <a:bodyPr>
            <a:normAutofit lnSpcReduction="10000"/>
          </a:bodyPr>
          <a:lstStyle/>
          <a:p>
            <a:r>
              <a:rPr lang="en-US" altLang="en-US" dirty="0"/>
              <a:t>Help the victim to:</a:t>
            </a:r>
          </a:p>
          <a:p>
            <a:pPr lvl="1"/>
            <a:r>
              <a:rPr lang="en-US" altLang="en-US" sz="2800" dirty="0" smtClean="0"/>
              <a:t>Immediately, using a gentle stream of water, flush </a:t>
            </a:r>
            <a:r>
              <a:rPr lang="en-US" altLang="en-US" sz="2800" dirty="0"/>
              <a:t>the </a:t>
            </a:r>
            <a:r>
              <a:rPr lang="en-US" altLang="en-US" sz="2800" dirty="0" smtClean="0"/>
              <a:t>eye</a:t>
            </a:r>
            <a:endParaRPr lang="en-US" altLang="en-US" sz="2800" dirty="0"/>
          </a:p>
          <a:p>
            <a:pPr lvl="1"/>
            <a:r>
              <a:rPr lang="en-US" altLang="en-US" sz="2800" dirty="0"/>
              <a:t>Keep the eye open and as wide as possible while flushing</a:t>
            </a:r>
          </a:p>
          <a:p>
            <a:pPr lvl="1"/>
            <a:r>
              <a:rPr lang="en-US" altLang="en-US" sz="2800" dirty="0"/>
              <a:t>Continue flushing for at least 15+ minutes</a:t>
            </a:r>
          </a:p>
          <a:p>
            <a:pPr lvl="1"/>
            <a:r>
              <a:rPr lang="en-US" altLang="en-US" sz="2800" dirty="0"/>
              <a:t>Report to supervisor and get medical attention</a:t>
            </a:r>
          </a:p>
        </p:txBody>
      </p:sp>
      <p:sp>
        <p:nvSpPr>
          <p:cNvPr id="14" name="TextBox 13"/>
          <p:cNvSpPr txBox="1"/>
          <p:nvPr/>
        </p:nvSpPr>
        <p:spPr>
          <a:xfrm>
            <a:off x="0" y="6508803"/>
            <a:ext cx="5316583" cy="369332"/>
          </a:xfrm>
          <a:prstGeom prst="rect">
            <a:avLst/>
          </a:prstGeom>
          <a:noFill/>
        </p:spPr>
        <p:txBody>
          <a:bodyPr wrap="square" rtlCol="0">
            <a:spAutoFit/>
          </a:bodyPr>
          <a:lstStyle/>
          <a:p>
            <a:r>
              <a:rPr lang="en-US" dirty="0">
                <a:solidFill>
                  <a:prstClr val="black"/>
                </a:solidFill>
              </a:rPr>
              <a:t>Image credit: Chazzbo Media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60173"/>
            <a:ext cx="6583693" cy="5082242"/>
          </a:xfrm>
          <a:prstGeom prst="rect">
            <a:avLst/>
          </a:prstGeom>
        </p:spPr>
      </p:pic>
    </p:spTree>
    <p:custDataLst>
      <p:tags r:id="rId1"/>
    </p:custDataLst>
    <p:extLst>
      <p:ext uri="{BB962C8B-B14F-4D97-AF65-F5344CB8AC3E}">
        <p14:creationId xmlns:p14="http://schemas.microsoft.com/office/powerpoint/2010/main" val="1593575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WPS?</a:t>
            </a:r>
            <a:endParaRPr lang="en-US" dirty="0"/>
          </a:p>
        </p:txBody>
      </p:sp>
      <p:sp>
        <p:nvSpPr>
          <p:cNvPr id="3" name="Content Placeholder 2"/>
          <p:cNvSpPr>
            <a:spLocks noGrp="1"/>
          </p:cNvSpPr>
          <p:nvPr>
            <p:ph idx="1"/>
          </p:nvPr>
        </p:nvSpPr>
        <p:spPr/>
        <p:txBody>
          <a:bodyPr/>
          <a:lstStyle/>
          <a:p>
            <a:r>
              <a:rPr lang="en-US" dirty="0" smtClean="0"/>
              <a:t>Adopted </a:t>
            </a:r>
            <a:r>
              <a:rPr lang="en-US" dirty="0"/>
              <a:t>into the Code of Federal </a:t>
            </a:r>
            <a:r>
              <a:rPr lang="en-US" dirty="0" smtClean="0"/>
              <a:t>Regulations in 1992; Significantly revised, with most requirements effective January 2, 2017. The remainder are effective January 2, 2018.</a:t>
            </a:r>
          </a:p>
          <a:p>
            <a:r>
              <a:rPr lang="en-US" dirty="0" smtClean="0"/>
              <a:t>A regulation developed by the U.S. EPA to protect agricultural employees from the harmful effects of pesticides and their residues</a:t>
            </a:r>
            <a:endParaRPr lang="es-ES" dirty="0" smtClean="0"/>
          </a:p>
          <a:p>
            <a:r>
              <a:rPr lang="en-US" dirty="0" smtClean="0"/>
              <a:t>Covers agricultural workers and pesticide handlers who are employed on any farm, forestry operation or nursery engaged in the outdoor or enclosed space production of agricultural plants </a:t>
            </a:r>
            <a:endParaRPr lang="es-E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45019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r>
              <a:rPr lang="en-US" altLang="en-US" dirty="0"/>
              <a:t>First Aid for Inhalation Exposure</a:t>
            </a:r>
          </a:p>
        </p:txBody>
      </p:sp>
      <p:sp>
        <p:nvSpPr>
          <p:cNvPr id="50179" name="Rectangle 3"/>
          <p:cNvSpPr>
            <a:spLocks noGrp="1" noChangeArrowheads="1"/>
          </p:cNvSpPr>
          <p:nvPr>
            <p:ph idx="1"/>
          </p:nvPr>
        </p:nvSpPr>
        <p:spPr/>
        <p:txBody>
          <a:bodyPr/>
          <a:lstStyle/>
          <a:p>
            <a:r>
              <a:rPr lang="en-US" altLang="en-US" dirty="0" smtClean="0"/>
              <a:t>Move the exposed person into fresh </a:t>
            </a:r>
            <a:r>
              <a:rPr lang="en-US" altLang="en-US" dirty="0"/>
              <a:t>air</a:t>
            </a:r>
          </a:p>
          <a:p>
            <a:r>
              <a:rPr lang="en-US" altLang="en-US" dirty="0"/>
              <a:t>Loosen tight clothing </a:t>
            </a:r>
          </a:p>
          <a:p>
            <a:r>
              <a:rPr lang="en-US" altLang="en-US" dirty="0"/>
              <a:t>Keep air passages clear</a:t>
            </a:r>
          </a:p>
          <a:p>
            <a:r>
              <a:rPr lang="en-US" altLang="en-US" dirty="0"/>
              <a:t>Perform artificial respiration if </a:t>
            </a:r>
            <a:r>
              <a:rPr lang="en-US" altLang="en-US" dirty="0" smtClean="0"/>
              <a:t>necessary</a:t>
            </a:r>
          </a:p>
          <a:p>
            <a:r>
              <a:rPr lang="en-US" altLang="en-US" dirty="0" smtClean="0"/>
              <a:t>Get medical attention as soon as possible</a:t>
            </a:r>
            <a:endParaRPr lang="en-US" altLang="en-US" dirty="0"/>
          </a:p>
        </p:txBody>
      </p:sp>
    </p:spTree>
    <p:custDataLst>
      <p:tags r:id="rId1"/>
    </p:custDataLst>
    <p:extLst>
      <p:ext uri="{BB962C8B-B14F-4D97-AF65-F5344CB8AC3E}">
        <p14:creationId xmlns:p14="http://schemas.microsoft.com/office/powerpoint/2010/main" val="35432004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r>
              <a:rPr lang="en-US" altLang="en-US" dirty="0"/>
              <a:t>First Aid for Oral </a:t>
            </a:r>
            <a:r>
              <a:rPr lang="en-US" altLang="en-US" dirty="0" smtClean="0"/>
              <a:t>Exposure</a:t>
            </a:r>
            <a:endParaRPr lang="en-US" altLang="en-US" dirty="0"/>
          </a:p>
        </p:txBody>
      </p:sp>
      <p:sp>
        <p:nvSpPr>
          <p:cNvPr id="49155" name="Content Placeholder 8"/>
          <p:cNvSpPr>
            <a:spLocks noGrp="1"/>
          </p:cNvSpPr>
          <p:nvPr>
            <p:ph idx="1"/>
          </p:nvPr>
        </p:nvSpPr>
        <p:spPr>
          <a:xfrm>
            <a:off x="5702300" y="1825625"/>
            <a:ext cx="5901267" cy="4351338"/>
          </a:xfrm>
        </p:spPr>
        <p:txBody>
          <a:bodyPr/>
          <a:lstStyle/>
          <a:p>
            <a:pPr lvl="0"/>
            <a:r>
              <a:rPr lang="en-US" altLang="en-US" dirty="0"/>
              <a:t>Never induce vomiting i</a:t>
            </a:r>
            <a:r>
              <a:rPr lang="en-US" dirty="0"/>
              <a:t>f the person is not fully conscious, or suffering </a:t>
            </a:r>
            <a:r>
              <a:rPr lang="en-US" dirty="0" smtClean="0"/>
              <a:t>convulsions</a:t>
            </a:r>
          </a:p>
          <a:p>
            <a:pPr lvl="0"/>
            <a:r>
              <a:rPr lang="en-US" dirty="0" smtClean="0"/>
              <a:t>Never induce vomiting without specific instructions from the label or a medical professional</a:t>
            </a:r>
            <a:endParaRPr lang="en-US" dirty="0"/>
          </a:p>
          <a:p>
            <a:pPr lvl="0"/>
            <a:r>
              <a:rPr lang="en-US" dirty="0"/>
              <a:t>Get person to a medical facility as quickly as possible</a:t>
            </a:r>
          </a:p>
        </p:txBody>
      </p:sp>
      <p:sp>
        <p:nvSpPr>
          <p:cNvPr id="13" name="TextBox 12"/>
          <p:cNvSpPr txBox="1"/>
          <p:nvPr/>
        </p:nvSpPr>
        <p:spPr>
          <a:xfrm>
            <a:off x="0" y="6480928"/>
            <a:ext cx="6134100" cy="369332"/>
          </a:xfrm>
          <a:prstGeom prst="rect">
            <a:avLst/>
          </a:prstGeom>
          <a:noFill/>
        </p:spPr>
        <p:txBody>
          <a:bodyPr wrap="square" rtlCol="0">
            <a:spAutoFit/>
          </a:bodyPr>
          <a:lstStyle/>
          <a:p>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4893"/>
          <a:stretch/>
        </p:blipFill>
        <p:spPr>
          <a:xfrm>
            <a:off x="0" y="1511300"/>
            <a:ext cx="5145024" cy="4985874"/>
          </a:xfrm>
          <a:prstGeom prst="rect">
            <a:avLst/>
          </a:prstGeom>
        </p:spPr>
      </p:pic>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5" action="ppaction://hlinksldjump"/>
              </a:rPr>
              <a:t>Return to Table of Contents</a:t>
            </a:r>
            <a:endParaRPr lang="en-US" b="1" dirty="0">
              <a:solidFill>
                <a:prstClr val="white"/>
              </a:solidFill>
            </a:endParaRPr>
          </a:p>
        </p:txBody>
      </p:sp>
    </p:spTree>
    <p:custDataLst>
      <p:tags r:id="rId1"/>
    </p:custDataLst>
    <p:extLst>
      <p:ext uri="{BB962C8B-B14F-4D97-AF65-F5344CB8AC3E}">
        <p14:creationId xmlns:p14="http://schemas.microsoft.com/office/powerpoint/2010/main" val="33643898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Section 8: </a:t>
            </a:r>
            <a:r>
              <a:rPr lang="en-US" sz="5400" dirty="0" smtClean="0"/>
              <a:t>Additional Employer Responsibilities</a:t>
            </a:r>
            <a:endParaRPr lang="en-US" sz="5400" dirty="0"/>
          </a:p>
        </p:txBody>
      </p:sp>
      <p:sp>
        <p:nvSpPr>
          <p:cNvPr id="3" name="Subtitle 2"/>
          <p:cNvSpPr>
            <a:spLocks noGrp="1"/>
          </p:cNvSpPr>
          <p:nvPr>
            <p:ph type="subTitle" idx="1"/>
          </p:nvPr>
        </p:nvSpPr>
        <p:spPr/>
        <p:txBody>
          <a:bodyPr/>
          <a:lstStyle/>
          <a:p>
            <a:r>
              <a:rPr lang="en-US" dirty="0"/>
              <a:t>Training Topics for both Workers and Handlers</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9296400" y="6518028"/>
            <a:ext cx="2895600" cy="339972"/>
          </a:xfrm>
          <a:prstGeom prst="rect">
            <a:avLst/>
          </a:prstGeom>
          <a:solidFill>
            <a:srgbClr val="56B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hlinkClick r:id="rId4" action="ppaction://hlinksldjump"/>
              </a:rPr>
              <a:t>Return to Table of Contents</a:t>
            </a:r>
            <a:endParaRPr lang="en-US" b="1" dirty="0">
              <a:solidFill>
                <a:prstClr val="white"/>
              </a:solidFill>
            </a:endParaRPr>
          </a:p>
        </p:txBody>
      </p:sp>
    </p:spTree>
    <p:extLst>
      <p:ext uri="{BB962C8B-B14F-4D97-AF65-F5344CB8AC3E}">
        <p14:creationId xmlns:p14="http://schemas.microsoft.com/office/powerpoint/2010/main" val="2996578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546224"/>
            <a:ext cx="10515600" cy="4879976"/>
          </a:xfrm>
        </p:spPr>
        <p:txBody>
          <a:bodyPr>
            <a:normAutofit fontScale="92500" lnSpcReduction="10000"/>
          </a:bodyPr>
          <a:lstStyle/>
          <a:p>
            <a:pPr lvl="0"/>
            <a:r>
              <a:rPr lang="en-US" dirty="0"/>
              <a:t>The employer’s responsibility to make sure the worker or handler gets annual pesticide safety training before they begin their work to remind them of the basic steps they can take to protect themselves, their families, and in the case of a handler, other people and the environment, from pesticides that can cause </a:t>
            </a:r>
            <a:r>
              <a:rPr lang="en-US" dirty="0" smtClean="0"/>
              <a:t>harm</a:t>
            </a:r>
            <a:endParaRPr lang="en-US" dirty="0"/>
          </a:p>
          <a:p>
            <a:pPr lvl="0"/>
            <a:r>
              <a:rPr lang="en-US" dirty="0"/>
              <a:t>The agricultural employer needs to provide pesticide application and hazard information, for the worker or handler to refer to if they wish to know about pesticides used on the establishment, what kinds of risks those pesticides pose, and where those restrictions on entry into an area are on the </a:t>
            </a:r>
            <a:r>
              <a:rPr lang="en-US" dirty="0" smtClean="0"/>
              <a:t>establishment  </a:t>
            </a:r>
            <a:endParaRPr lang="en-US" dirty="0"/>
          </a:p>
          <a:p>
            <a:pPr lvl="0"/>
            <a:r>
              <a:rPr lang="en-US" dirty="0"/>
              <a:t>A worker or handler can ask their employer for a copy of the application information and the </a:t>
            </a:r>
            <a:r>
              <a:rPr lang="en-US" dirty="0" smtClean="0"/>
              <a:t>safety </a:t>
            </a:r>
            <a:r>
              <a:rPr lang="en-US" dirty="0"/>
              <a:t>d</a:t>
            </a:r>
            <a:r>
              <a:rPr lang="en-US" dirty="0" smtClean="0"/>
              <a:t>ata sheets</a:t>
            </a:r>
            <a:r>
              <a:rPr lang="en-US" dirty="0"/>
              <a:t>, or they may designate a representative to ask for them on their behalf. The designation of a representative must be in </a:t>
            </a:r>
            <a:r>
              <a:rPr lang="en-US" dirty="0" smtClean="0"/>
              <a:t>writing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1871264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00200"/>
            <a:ext cx="10515600" cy="4917827"/>
          </a:xfrm>
        </p:spPr>
        <p:txBody>
          <a:bodyPr>
            <a:normAutofit fontScale="92500" lnSpcReduction="20000"/>
          </a:bodyPr>
          <a:lstStyle/>
          <a:p>
            <a:r>
              <a:rPr lang="en-US" dirty="0"/>
              <a:t>Your employer must tell workers and handlers where the central location is and where the decontamination supplies are on the establishment</a:t>
            </a:r>
          </a:p>
          <a:p>
            <a:r>
              <a:rPr lang="en-US" dirty="0"/>
              <a:t>The safety information display at the central location and at some places with supplies for washing up (decontamination supplies) is a reminder about the steps workers and handlers can take to reduce exposures. It has the name and address of a nearby medical facility, in case of an emergency where a worker or handler is made sick from a pesticide. In case a worker or handler needs to report a violation involving a pesticide, contact information for </a:t>
            </a:r>
            <a:r>
              <a:rPr lang="en-US" dirty="0" smtClean="0"/>
              <a:t>enforcement </a:t>
            </a:r>
            <a:r>
              <a:rPr lang="en-US" dirty="0"/>
              <a:t>is on the display</a:t>
            </a:r>
          </a:p>
          <a:p>
            <a:pPr lvl="0"/>
            <a:r>
              <a:rPr lang="en-US" dirty="0" smtClean="0"/>
              <a:t>The </a:t>
            </a:r>
            <a:r>
              <a:rPr lang="en-US" dirty="0"/>
              <a:t>employer must provide water, soap, and towels near where workers and handlers are working so they can wash up when they leave the work area, and if there is an accidental exposure like a spill on a handler, the supplies may be used in an emergency to remove pesticides and reduce their effect. Handlers using products that require eye protection, or are under pressure, must have access to water for emergency eye flushing, </a:t>
            </a:r>
            <a:r>
              <a:rPr lang="en-US" dirty="0" smtClean="0"/>
              <a:t>too </a:t>
            </a:r>
          </a:p>
          <a:p>
            <a:pPr lvl="0"/>
            <a:endParaRPr lang="en-US" dirty="0" smtClean="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0065654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normAutofit/>
          </a:bodyPr>
          <a:lstStyle/>
          <a:p>
            <a:r>
              <a:rPr lang="en-US" dirty="0"/>
              <a:t>If a worker or handler is made sick, and pesticides may have been the cause, the employer needs to be told so he can make sure they are taken to a medical facility, and provide the medical personnel with information about the exposure</a:t>
            </a:r>
          </a:p>
          <a:p>
            <a:pPr lvl="0"/>
            <a:r>
              <a:rPr lang="en-US" dirty="0" smtClean="0"/>
              <a:t>Workers </a:t>
            </a:r>
            <a:r>
              <a:rPr lang="en-US" dirty="0"/>
              <a:t>have to be notified by the employer of restrictions on areas where applications are taking place and where an REI is in effect. </a:t>
            </a:r>
            <a:r>
              <a:rPr lang="en-US" dirty="0" smtClean="0"/>
              <a:t>Those </a:t>
            </a:r>
            <a:r>
              <a:rPr lang="en-US" dirty="0"/>
              <a:t>notifications may be in the form of oral warnings or the posted warning </a:t>
            </a:r>
            <a:r>
              <a:rPr lang="en-US" dirty="0" smtClean="0"/>
              <a:t>signs </a:t>
            </a:r>
            <a:r>
              <a:rPr lang="en-US" dirty="0"/>
              <a:t>that will be around the treated </a:t>
            </a:r>
            <a:r>
              <a:rPr lang="en-US" dirty="0" smtClean="0"/>
              <a:t>area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718007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Training</a:t>
            </a:r>
            <a:endParaRPr lang="en-US" dirty="0"/>
          </a:p>
        </p:txBody>
      </p:sp>
      <p:sp>
        <p:nvSpPr>
          <p:cNvPr id="3" name="Content Placeholder 2"/>
          <p:cNvSpPr>
            <a:spLocks noGrp="1"/>
          </p:cNvSpPr>
          <p:nvPr>
            <p:ph idx="1"/>
          </p:nvPr>
        </p:nvSpPr>
        <p:spPr/>
        <p:txBody>
          <a:bodyPr>
            <a:normAutofit/>
          </a:bodyPr>
          <a:lstStyle/>
          <a:p>
            <a:pPr lvl="0"/>
            <a:r>
              <a:rPr lang="en-US" dirty="0"/>
              <a:t>Annual training is required</a:t>
            </a:r>
          </a:p>
          <a:p>
            <a:pPr lvl="0"/>
            <a:r>
              <a:rPr lang="en-US" dirty="0" smtClean="0"/>
              <a:t>Training must be provided to a</a:t>
            </a:r>
          </a:p>
          <a:p>
            <a:pPr lvl="1"/>
            <a:r>
              <a:rPr lang="en-US" dirty="0" smtClean="0"/>
              <a:t>Worker before starting work in a treated area</a:t>
            </a:r>
          </a:p>
          <a:p>
            <a:pPr lvl="1"/>
            <a:r>
              <a:rPr lang="en-US" dirty="0" smtClean="0"/>
              <a:t>Handler before performing any handling task</a:t>
            </a:r>
            <a:endParaRPr lang="en-US" dirty="0"/>
          </a:p>
          <a:p>
            <a:pPr lvl="0"/>
            <a:r>
              <a:rPr lang="en-US" dirty="0"/>
              <a:t>A worker or handler can ask for a record of the training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324347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Information </a:t>
            </a:r>
            <a:endParaRPr lang="es-US" dirty="0"/>
          </a:p>
        </p:txBody>
      </p:sp>
      <p:sp>
        <p:nvSpPr>
          <p:cNvPr id="3" name="Content Placeholder 2"/>
          <p:cNvSpPr>
            <a:spLocks noGrp="1"/>
          </p:cNvSpPr>
          <p:nvPr>
            <p:ph idx="1"/>
          </p:nvPr>
        </p:nvSpPr>
        <p:spPr>
          <a:xfrm>
            <a:off x="838200" y="1825625"/>
            <a:ext cx="5912062" cy="4351338"/>
          </a:xfrm>
        </p:spPr>
        <p:txBody>
          <a:bodyPr>
            <a:normAutofit/>
          </a:bodyPr>
          <a:lstStyle/>
          <a:p>
            <a:r>
              <a:rPr lang="en-US" dirty="0" smtClean="0"/>
              <a:t>Pesticide safety information must be displayed at:</a:t>
            </a:r>
          </a:p>
          <a:p>
            <a:pPr lvl="1"/>
            <a:r>
              <a:rPr lang="en-US" sz="2800" dirty="0" smtClean="0"/>
              <a:t>Central location</a:t>
            </a:r>
          </a:p>
          <a:p>
            <a:pPr lvl="1"/>
            <a:r>
              <a:rPr lang="en-US" sz="2800" dirty="0" smtClean="0"/>
              <a:t>Permanent decontamination supply sites</a:t>
            </a:r>
          </a:p>
          <a:p>
            <a:pPr lvl="1"/>
            <a:r>
              <a:rPr lang="en-US" sz="2800" dirty="0" smtClean="0"/>
              <a:t>Other decontamination locations where supplies are provided for 11 or more workers or handlers</a:t>
            </a:r>
          </a:p>
          <a:p>
            <a:endParaRPr lang="en-US" dirty="0" smtClean="0"/>
          </a:p>
          <a:p>
            <a:endParaRPr lang="es-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096001" y="6465382"/>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285" y="1961134"/>
            <a:ext cx="4328535" cy="3353091"/>
          </a:xfrm>
          <a:prstGeom prst="rect">
            <a:avLst/>
          </a:prstGeom>
        </p:spPr>
      </p:pic>
    </p:spTree>
    <p:extLst>
      <p:ext uri="{BB962C8B-B14F-4D97-AF65-F5344CB8AC3E}">
        <p14:creationId xmlns:p14="http://schemas.microsoft.com/office/powerpoint/2010/main" val="20476923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84308" cy="1325563"/>
          </a:xfrm>
        </p:spPr>
        <p:txBody>
          <a:bodyPr/>
          <a:lstStyle/>
          <a:p>
            <a:r>
              <a:rPr lang="en-US" dirty="0" smtClean="0"/>
              <a:t>Pesticide Application Information and Safety Data Sheets</a:t>
            </a:r>
            <a:endParaRPr lang="en-US" dirty="0"/>
          </a:p>
        </p:txBody>
      </p:sp>
      <p:sp>
        <p:nvSpPr>
          <p:cNvPr id="3" name="Content Placeholder 2"/>
          <p:cNvSpPr>
            <a:spLocks noGrp="1"/>
          </p:cNvSpPr>
          <p:nvPr>
            <p:ph idx="1"/>
          </p:nvPr>
        </p:nvSpPr>
        <p:spPr>
          <a:xfrm>
            <a:off x="6375042" y="1825625"/>
            <a:ext cx="5306096" cy="4351338"/>
          </a:xfrm>
        </p:spPr>
        <p:txBody>
          <a:bodyPr>
            <a:normAutofit lnSpcReduction="10000"/>
          </a:bodyPr>
          <a:lstStyle/>
          <a:p>
            <a:r>
              <a:rPr lang="en-US" dirty="0" smtClean="0"/>
              <a:t>Name, EPA registration number and active ingredient</a:t>
            </a:r>
          </a:p>
          <a:p>
            <a:r>
              <a:rPr lang="en-US" dirty="0" smtClean="0"/>
              <a:t>Crop or site treated and location and a description of treated area</a:t>
            </a:r>
          </a:p>
          <a:p>
            <a:pPr lvl="0"/>
            <a:r>
              <a:rPr lang="en-US" dirty="0" smtClean="0"/>
              <a:t>Date(s) and times the pesticide application started and ended</a:t>
            </a:r>
          </a:p>
          <a:p>
            <a:pPr lvl="0"/>
            <a:r>
              <a:rPr lang="en-US" dirty="0"/>
              <a:t>D</a:t>
            </a:r>
            <a:r>
              <a:rPr lang="en-US" dirty="0" smtClean="0"/>
              <a:t>uration of the restricted-entry interval (REI) for that application</a:t>
            </a:r>
          </a:p>
          <a:p>
            <a:pPr lvl="0"/>
            <a:r>
              <a:rPr lang="en-US" dirty="0" smtClean="0"/>
              <a:t>A copy of the Safety </a:t>
            </a:r>
            <a:r>
              <a:rPr lang="en-US" dirty="0"/>
              <a:t>D</a:t>
            </a:r>
            <a:r>
              <a:rPr lang="en-US" dirty="0" smtClean="0"/>
              <a:t>ata Sheets (SDS)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1" y="6534834"/>
            <a:ext cx="6175782" cy="369332"/>
          </a:xfrm>
          <a:prstGeom prst="rect">
            <a:avLst/>
          </a:prstGeom>
          <a:noFill/>
        </p:spPr>
        <p:txBody>
          <a:bodyPr wrap="square" rtlCol="0">
            <a:spAutoFit/>
          </a:bodyPr>
          <a:lstStyle/>
          <a:p>
            <a:r>
              <a:rPr lang="en-US" dirty="0" smtClean="0">
                <a:solidFill>
                  <a:prstClr val="black"/>
                </a:solidFill>
              </a:rPr>
              <a:t>Image credit: Ed Crow, Penn State Pesticide Education Program</a:t>
            </a:r>
            <a:endParaRPr lang="en-US" dirty="0">
              <a:solidFill>
                <a:prstClr val="black"/>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0763"/>
            <a:ext cx="6175783" cy="4627265"/>
          </a:xfrm>
          <a:prstGeom prst="rect">
            <a:avLst/>
          </a:prstGeom>
        </p:spPr>
      </p:pic>
    </p:spTree>
    <p:extLst>
      <p:ext uri="{BB962C8B-B14F-4D97-AF65-F5344CB8AC3E}">
        <p14:creationId xmlns:p14="http://schemas.microsoft.com/office/powerpoint/2010/main" val="5641445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44346" cy="1325563"/>
          </a:xfrm>
        </p:spPr>
        <p:txBody>
          <a:bodyPr>
            <a:normAutofit/>
          </a:bodyPr>
          <a:lstStyle/>
          <a:p>
            <a:r>
              <a:rPr lang="en-US" dirty="0" smtClean="0"/>
              <a:t>Requesting Pesticide Application Information and Safety Data Sheets </a:t>
            </a:r>
            <a:endParaRPr lang="es-US" dirty="0"/>
          </a:p>
        </p:txBody>
      </p:sp>
      <p:sp>
        <p:nvSpPr>
          <p:cNvPr id="3" name="Content Placeholder 2"/>
          <p:cNvSpPr>
            <a:spLocks noGrp="1"/>
          </p:cNvSpPr>
          <p:nvPr>
            <p:ph idx="1"/>
          </p:nvPr>
        </p:nvSpPr>
        <p:spPr/>
        <p:txBody>
          <a:bodyPr/>
          <a:lstStyle/>
          <a:p>
            <a:r>
              <a:rPr lang="en-US" dirty="0"/>
              <a:t>Workers and handlers can request the pesticide application information and SDS from their employer, or they may designate a representative to do so on their </a:t>
            </a:r>
            <a:r>
              <a:rPr lang="en-US" dirty="0" smtClean="0"/>
              <a:t>behalf</a:t>
            </a:r>
          </a:p>
          <a:p>
            <a:pPr lvl="1"/>
            <a:r>
              <a:rPr lang="en-US" dirty="0" smtClean="0"/>
              <a:t>A treating medical person can also request access to or a copy of the application information and SDS</a:t>
            </a:r>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785130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Pesticide?</a:t>
            </a:r>
            <a:endParaRPr lang="en-US" dirty="0"/>
          </a:p>
        </p:txBody>
      </p:sp>
      <p:sp>
        <p:nvSpPr>
          <p:cNvPr id="3" name="Content Placeholder 2"/>
          <p:cNvSpPr>
            <a:spLocks noGrp="1"/>
          </p:cNvSpPr>
          <p:nvPr>
            <p:ph idx="1"/>
          </p:nvPr>
        </p:nvSpPr>
        <p:spPr>
          <a:xfrm>
            <a:off x="838200" y="1825625"/>
            <a:ext cx="4986403" cy="4351338"/>
          </a:xfrm>
        </p:spPr>
        <p:txBody>
          <a:bodyPr/>
          <a:lstStyle/>
          <a:p>
            <a:r>
              <a:rPr lang="en-US" dirty="0" smtClean="0"/>
              <a:t>Any substance used to prevent, destroy, repel, or mitigate insects, weeds, fungi, rodents, nematodes, or any other organism considered a pest</a:t>
            </a:r>
          </a:p>
          <a:p>
            <a:r>
              <a:rPr lang="en-US" dirty="0" smtClean="0"/>
              <a:t>Plant growth regulators</a:t>
            </a:r>
          </a:p>
          <a:p>
            <a:r>
              <a:rPr lang="en-US" dirty="0" smtClean="0"/>
              <a:t>Defoliants</a:t>
            </a:r>
          </a:p>
          <a:p>
            <a:r>
              <a:rPr lang="en-US" dirty="0" smtClean="0"/>
              <a:t>Desiccants</a:t>
            </a:r>
          </a:p>
          <a:p>
            <a:r>
              <a:rPr lang="en-US" dirty="0" smtClean="0"/>
              <a:t>Insect repellents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0537" y="1784187"/>
            <a:ext cx="5912286" cy="4434214"/>
          </a:xfrm>
          <a:prstGeom prst="rect">
            <a:avLst/>
          </a:prstGeom>
        </p:spPr>
      </p:pic>
      <p:sp>
        <p:nvSpPr>
          <p:cNvPr id="9" name="TextBox 8"/>
          <p:cNvSpPr txBox="1"/>
          <p:nvPr/>
        </p:nvSpPr>
        <p:spPr>
          <a:xfrm>
            <a:off x="6065293" y="6488668"/>
            <a:ext cx="6126707"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spTree>
    <p:extLst>
      <p:ext uri="{BB962C8B-B14F-4D97-AF65-F5344CB8AC3E}">
        <p14:creationId xmlns:p14="http://schemas.microsoft.com/office/powerpoint/2010/main" val="24222940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Employer </a:t>
            </a:r>
            <a:r>
              <a:rPr lang="en-US" dirty="0"/>
              <a:t>R</a:t>
            </a:r>
            <a:r>
              <a:rPr lang="en-US" dirty="0" smtClean="0"/>
              <a:t>esponsibilities</a:t>
            </a:r>
            <a:br>
              <a:rPr lang="en-US" dirty="0" smtClean="0"/>
            </a:br>
            <a:r>
              <a:rPr lang="en-US" dirty="0" smtClean="0"/>
              <a:t>in Relation to Pesticide Information</a:t>
            </a:r>
            <a:endParaRPr lang="en-US" dirty="0"/>
          </a:p>
        </p:txBody>
      </p:sp>
      <p:sp>
        <p:nvSpPr>
          <p:cNvPr id="3" name="Content Placeholder 2"/>
          <p:cNvSpPr>
            <a:spLocks noGrp="1"/>
          </p:cNvSpPr>
          <p:nvPr>
            <p:ph idx="1"/>
          </p:nvPr>
        </p:nvSpPr>
        <p:spPr/>
        <p:txBody>
          <a:bodyPr/>
          <a:lstStyle/>
          <a:p>
            <a:r>
              <a:rPr lang="en-US" dirty="0" smtClean="0"/>
              <a:t>Employers must inform workers and handlers where the pesticide safety, application and hazard information is located </a:t>
            </a:r>
          </a:p>
          <a:p>
            <a:r>
              <a:rPr lang="en-US" dirty="0" smtClean="0"/>
              <a:t>Allow workers and handlers unrestricted access to the posted information</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676842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 </a:t>
            </a:r>
            <a:br>
              <a:rPr lang="en-US" dirty="0" smtClean="0"/>
            </a:br>
            <a:r>
              <a:rPr lang="en-US" dirty="0" smtClean="0"/>
              <a:t>Agricultural Workers</a:t>
            </a:r>
            <a:br>
              <a:rPr lang="en-US" dirty="0" smtClean="0"/>
            </a:br>
            <a:endParaRPr lang="en-US" dirty="0"/>
          </a:p>
        </p:txBody>
      </p:sp>
      <p:sp>
        <p:nvSpPr>
          <p:cNvPr id="12" name="Content Placeholder 2"/>
          <p:cNvSpPr>
            <a:spLocks noGrp="1"/>
          </p:cNvSpPr>
          <p:nvPr>
            <p:ph idx="1"/>
          </p:nvPr>
        </p:nvSpPr>
        <p:spPr>
          <a:xfrm>
            <a:off x="838200" y="1825625"/>
            <a:ext cx="5659195" cy="4351338"/>
          </a:xfrm>
        </p:spPr>
        <p:txBody>
          <a:bodyPr/>
          <a:lstStyle/>
          <a:p>
            <a:endParaRPr lang="en-US" dirty="0" smtClean="0"/>
          </a:p>
          <a:p>
            <a:r>
              <a:rPr lang="en-US" dirty="0" smtClean="0"/>
              <a:t>Water</a:t>
            </a:r>
          </a:p>
          <a:p>
            <a:r>
              <a:rPr lang="en-US" dirty="0" smtClean="0"/>
              <a:t>Soap</a:t>
            </a:r>
          </a:p>
          <a:p>
            <a:r>
              <a:rPr lang="en-US" dirty="0" smtClean="0"/>
              <a:t>Single use towels</a:t>
            </a:r>
          </a:p>
          <a:p>
            <a:endParaRPr lang="en-US" dirty="0" smtClean="0"/>
          </a:p>
          <a:p>
            <a:endParaRPr lang="en-US" dirty="0" smtClean="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096001" y="6462169"/>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827" y="1650010"/>
            <a:ext cx="5316173" cy="4852837"/>
          </a:xfrm>
          <a:prstGeom prst="rect">
            <a:avLst/>
          </a:prstGeom>
        </p:spPr>
      </p:pic>
    </p:spTree>
    <p:extLst>
      <p:ext uri="{BB962C8B-B14F-4D97-AF65-F5344CB8AC3E}">
        <p14:creationId xmlns:p14="http://schemas.microsoft.com/office/powerpoint/2010/main" val="26655994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a:t>
            </a:r>
            <a:br>
              <a:rPr lang="en-US" dirty="0" smtClean="0"/>
            </a:br>
            <a:r>
              <a:rPr lang="en-US" dirty="0" smtClean="0"/>
              <a:t>Pesticide Handlers</a:t>
            </a:r>
            <a:br>
              <a:rPr lang="en-US" dirty="0" smtClean="0"/>
            </a:br>
            <a:endParaRPr lang="en-US" dirty="0"/>
          </a:p>
        </p:txBody>
      </p:sp>
      <p:sp>
        <p:nvSpPr>
          <p:cNvPr id="5" name="Content Placeholder 4"/>
          <p:cNvSpPr>
            <a:spLocks noGrp="1"/>
          </p:cNvSpPr>
          <p:nvPr>
            <p:ph idx="1"/>
          </p:nvPr>
        </p:nvSpPr>
        <p:spPr>
          <a:xfrm>
            <a:off x="838200" y="1825624"/>
            <a:ext cx="10515600" cy="2395855"/>
          </a:xfrm>
        </p:spPr>
        <p:txBody>
          <a:bodyPr>
            <a:normAutofit/>
          </a:bodyPr>
          <a:lstStyle/>
          <a:p>
            <a:r>
              <a:rPr lang="en-US" dirty="0"/>
              <a:t>Water</a:t>
            </a:r>
          </a:p>
          <a:p>
            <a:r>
              <a:rPr lang="en-US" dirty="0"/>
              <a:t>Soap</a:t>
            </a:r>
          </a:p>
          <a:p>
            <a:r>
              <a:rPr lang="en-US" dirty="0"/>
              <a:t>Single </a:t>
            </a:r>
            <a:r>
              <a:rPr lang="en-US" dirty="0" smtClean="0"/>
              <a:t>use </a:t>
            </a:r>
            <a:r>
              <a:rPr lang="en-US" dirty="0"/>
              <a:t>t</a:t>
            </a:r>
            <a:r>
              <a:rPr lang="en-US" dirty="0" smtClean="0"/>
              <a:t>owels</a:t>
            </a:r>
            <a:endParaRPr lang="en-US" dirty="0"/>
          </a:p>
          <a:p>
            <a:r>
              <a:rPr lang="en-US" dirty="0"/>
              <a:t>Clean change of </a:t>
            </a:r>
            <a:r>
              <a:rPr lang="en-US" dirty="0" smtClean="0"/>
              <a:t>clothes </a:t>
            </a:r>
            <a:r>
              <a:rPr lang="en-US" dirty="0"/>
              <a:t>to be used in case the handler’s clothes or PPE become contaminated</a:t>
            </a:r>
          </a:p>
          <a:p>
            <a:endParaRPr lang="en-US" dirty="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Content Placeholder 2"/>
          <p:cNvSpPr txBox="1">
            <a:spLocks/>
          </p:cNvSpPr>
          <p:nvPr/>
        </p:nvSpPr>
        <p:spPr>
          <a:xfrm>
            <a:off x="562049" y="5261131"/>
            <a:ext cx="11067901" cy="948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prstClr val="black"/>
                </a:solidFill>
              </a:rPr>
              <a:t>Decontamination supplies must be located within ¼ mile of the pesticide handler, at mixing and loading site, and at the site where PPE is removed</a:t>
            </a:r>
            <a:endParaRPr lang="en-US" dirty="0">
              <a:solidFill>
                <a:prstClr val="black"/>
              </a:solidFill>
            </a:endParaRPr>
          </a:p>
        </p:txBody>
      </p:sp>
    </p:spTree>
    <p:extLst>
      <p:ext uri="{BB962C8B-B14F-4D97-AF65-F5344CB8AC3E}">
        <p14:creationId xmlns:p14="http://schemas.microsoft.com/office/powerpoint/2010/main" val="27874244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a:t>
            </a:r>
            <a:br>
              <a:rPr lang="en-US" dirty="0" smtClean="0"/>
            </a:br>
            <a:r>
              <a:rPr lang="en-US" dirty="0" smtClean="0"/>
              <a:t>Pesticide Handlers</a:t>
            </a:r>
            <a:br>
              <a:rPr lang="en-US" dirty="0" smtClean="0"/>
            </a:br>
            <a:endParaRPr lang="en-US" dirty="0"/>
          </a:p>
        </p:txBody>
      </p:sp>
      <p:sp>
        <p:nvSpPr>
          <p:cNvPr id="3" name="Content Placeholder 2"/>
          <p:cNvSpPr>
            <a:spLocks noGrp="1"/>
          </p:cNvSpPr>
          <p:nvPr>
            <p:ph idx="1"/>
          </p:nvPr>
        </p:nvSpPr>
        <p:spPr>
          <a:xfrm>
            <a:off x="838200" y="1825625"/>
            <a:ext cx="7772400" cy="4351338"/>
          </a:xfrm>
        </p:spPr>
        <p:txBody>
          <a:bodyPr>
            <a:normAutofit lnSpcReduction="10000"/>
          </a:bodyPr>
          <a:lstStyle/>
          <a:p>
            <a:r>
              <a:rPr lang="en-US" dirty="0" smtClean="0"/>
              <a:t>Emergency eye flushing station: </a:t>
            </a:r>
            <a:r>
              <a:rPr lang="en-US" dirty="0"/>
              <a:t>a</a:t>
            </a:r>
            <a:r>
              <a:rPr lang="en-US" dirty="0" smtClean="0"/>
              <a:t> system or container of water that can provide a gentle stream to rinse the pesticide from the eye</a:t>
            </a:r>
          </a:p>
          <a:p>
            <a:r>
              <a:rPr lang="en-US" dirty="0" smtClean="0"/>
              <a:t>Located at any site where handlers are mixing or loading a pesticide that requires protective eyewear or are using a closed system that is under pressure</a:t>
            </a:r>
          </a:p>
          <a:p>
            <a:r>
              <a:rPr lang="en-US" dirty="0" smtClean="0"/>
              <a:t>Applicators using products that require protective eyewear must be provided a pint of water that they need to keep close by so they have ready access in case of an exposure to their eyes</a:t>
            </a:r>
          </a:p>
          <a:p>
            <a:endParaRPr lang="en-US" dirty="0"/>
          </a:p>
        </p:txBody>
      </p:sp>
      <p:sp>
        <p:nvSpPr>
          <p:cNvPr id="45066" name="AutoShape 10" descr="data:image/jpeg;base64,/9j/4AAQSkZJRgABAQAAAQABAAD/2wCEAAkGBw8PDw8PDw8NDw8PDQ8PDw8PDQ8NDQ0PFBEWFhQRFRQYHCggGBomHBQVITEhJSkrLi4uFx8zODMsNzQtLisBCgoKDg0OFxAQGiwkHRwsLCwsLCw3LCwrLDcsLCwsLCwsLi8uLiwsLCwsNywsLCwsLCwuLCwsLCwrLCwsLCwrK//AABEIAOEA4QMBIgACEQEDEQH/xAAbAAEBAAMBAQEAAAAAAAAAAAAAAQMEBQIGB//EADoQAAICAQMCBAUBBwIFBQAAAAABAgMRBBIhBTETIjJBBlFhcYGhIzOCkbHB8BRCUmJy0fEVFlOSsv/EABgBAQEBAQEAAAAAAAAAAAAAAAABAgQD/8QAJhEBAQACAQEGBwAAAAAAAAAAAAECERIxAxQyUYHwBBMhUmGh0f/aAAwDAQACEQMRAD8A/cCkKAAAEKCACggAoAAEAFBG8GOVqX1Aygx+LH5ntPIFBCgQpCgAAABABSFAAEKAAAAAAQoAEKQoEBQBCgAAABgvfK+xibMmo9jFkA2Z9P2/JrM2NM1jjv7gZyFAAAACFAAAAQFAAEKAAAAgAFBCgACAAABQRACkMU7ku3JjlZJ++PsAuXmefweGRxfzb+5NpBT3po85/D+piwFEDfKaaskvfP3MsNQnw+P6FGcEAFBABSAoAAAACAUAACFAEBQAAIBQQADWuuzwn27me14Tf0Oau4Rniz1kw7iqYGUHnePEA9EZ58RFcwPLZ4kz1NmNsDY0t3O19vb6G4clnUreUn80gR7AIFUAAAQoAAAAAABABSAAAUgFAAGLUPyv7HOSOjqV5Wc1hK9GSKMWSpkR7cjw2RsgHrJ7TMaLkK9s8jJMkEaOlR6Y/Y5rZ0dM/JH7f3KRlIUFVAUgFIUgAFAAAACFAEBQAICgAABi1Ppf2PlfivXW6fSytpbU1bSsqCsezet6Saa5Say/mfU6r0M5oSvl6PjrTvKspvrflhFrZfCy5uCVUHBubbdkeXFcfyOlofiTTWU6a2dkKJapLZVZPMlJyjFRbxxzOCWceuPzMus6Fo7nmzTUOXHnjBVWrGMNThiSaajhp8YRoav4M0FkaoquytUtyrdV01JS3wnGTcsuTTrhhvOEsduCH0bnTviCjUWRrh4sZyje1Gde39xf4Nqym1lT/nnJ08nE6X8OV6a2NsLdRLZHURUbHTKL8e7xrG2oJ5389zs5A9pmG/Vwg8S35x/tqsn+qWDJFnO1kIuck5JNpeV12y/28PKeMZWf0JSNp6+Pfba+P/il9fn9if8AqEMrKwnnLcoLbjPdZzk50qYt5345cYpaWUkljlebjDT7mSxRy/32W1nHg0bm18+/t+qCupOXCa93HHt3aOppH5F+f6nz2lszDjG1OLX7SVkuZLu2fQaF+T8ssSM4KCqEKAAAAhQAAAAAhQBAUCFAAhQANfWeh/dHOOhrvT+TnBKuT0YZWxTScoxcntim0t0uXtXzeE3j6GTIRGyFbPLILE1L9HKU5PdHbJx4zZ7Y+Use3sbWff6Gl0/rGm1E7K6LoWSpwrVHP7NttKL475i+PoRSHTeZNyi3JNNqMuc9+7M2m0ih/wAL7Y/Zxil9Vhf5g2ckLo28Xen8x/8A0jq6D0/n+xyb/T3948/xI6fTn5X9/wCxSNspAFUAAAQoAgKAAAEKQoAAgFIUgAFAGtrvT+TmnR1/p/JzJrKks4yms/LKwEr4breut1te6qMZOMtTqNLHanZTTpMyhq3PvF2W1Ril7wm+/OO/L4jjBW22pLTLS6PUUSr81l3+o3RVe3/jc0kl77kX4T6Y9NpqtM6YVqvTV1XS/Z51FygoyszF8xeJcyw+Vwj5Lp+mnbV0fxJyoorudbtkopZ0VVqpk96ceZuzG7h7U/kQfVXfEka5qq2qS1EtRRRXTXZCzdO2G+KlN4UWl6u+OMbsow/+89JGhXWeNCUtVbpI6bYrNVZqKp7ZQhGLany1znHK7HA+LdPpbqb9LWrdPdpqJdWp1dstivkpOM5eLJ7nJ7Vy+2INcJHJ6HrXqus6TUa+UKpUdEr1K8VqqCtkubUnwm/ElJ/ZfIg+80PxTpbdRLSrx46iumd9tVlLrlRCDSkrPZPmPz4kmfCdB6pCvQ6jVT1N+lu6j1RWK6mh3zhUrcuM+UopvxY988PCeGaUev1uHX+pNuNmqlHQ6SG1+KqtuJTlHvBbVDLePNhd8I3bPB2dC6cpRVatjq9ZYnFV2OqvxJx3Z83Lth/1RaI0+7u+K9OtTdpYw1E7qqlOMYVRxqHnbsqbktzz3bxFYbzhPGtoPi6vU1aWVEJRt1dl0YQuaUaYUfvr7HFvMEsdu7klxy18xPWJ39e6nCKj/pNItFpVhJ02OtRccLs1LH/2Zo9B0lUNRoY3Qvs0z6Kq6Y1QnOvXaiVznbV5VzFyk08tJqKy9r5u00/ROi6uzU6OnUTTjPUV1XeGk9tedvCzy08bueeT6Xpr4l9zluclBN7VLEU1DmKeUml9PY6nTn6vujSN0ABQAAQFIBQCAUAAQAoAgAAFIBQABq6/0/k5rOnr/R+TmBK5utr1bnCFTgqpxkrb96hZR2xshte9tZ5bWHh89jaq0MIQjWt2yMYxit8sKMVhL9DPn/PkUzwjLU1HT67NviR8TbzHxP2m1/Nbuxg1XRtNbZC22quyyvHhzsrhZOvnPlck8HSPBOGPkunHfwzpGr06anHVT3aleBT+3lu3bpNRy+ee/fk2F0OjdTLwtPnTJR07enhmiK9oY7HQieicJ7tVrLRQUZQUaVCxuU4xogo2OXqcl2k39T3DT4STlLalhRW2EVHHbEUuPoZkGy8IjFfBbMLCWYcJcepHV6b2l90cnUvy/wAUPz50dfpy4l9zUI2wygrSFBAABQIUhQAAAhQABCgAAAIUhQNbXej8o5h1Nd6H90cthK+X6pCn/V3uU7IWOuiKcaZuaS88nXOLbx4cbE/Ksc8vHGCyvVwhvq1dSzZqbI79TKcZwVqVaW9JRW57H7c8Nn0eq6ZRa3Kdac33nFyrs7Yxvi08NcPnlcPgwR6LWnXtlao12eJGG6LjjxY2qHKyo74Rlw/p24Jo25VWv1+IOOy1S1CalVKi2LolhKuUl2mts5PHDz6uMPpdDv1U4S/1dcKrE60lFylFp01yk8uK53uaxjjGMvualnwvDMHGxeSqFXmqjOUYx2eeDytlvkWJe2XwZ/h/o70kJwdsrlLw9u5YcFGGHHu+HJya+SePYDx1fqOoptjCurfW6uZKm2xwbbzN7WltilnasyecccMww61qNkl4MnYrZRjjTahRnW9NKVdqTXG63YsZ8qlz2bPoInI6l0vUWu2Mb4V12XVXxkna7YOuuCVeFhbXOuMnzym008kGpfrNdJLEJwXnc2qNnhTgk4V5lLzw3JKU+FhvHzWHU26vwoxv1VWmsbueVJZnX4VbhiMXltbrHhZ5XHeLWav4anu3S1OWsLa6d9UoRsjKEZxcsy4qoi+eVB/PjYj8N142zttmnXGtxxVGEoRgowTW325++ecoDz03pVlcnfbd4kpN+WC8mbbK23l894Qx24TznjH2HTvS/v8A2OVXWlGMUuIpJLLeEu3fudXp3of/AFP+iLCNoApVAABCkKABCgAAAAAAAgAoAAhQBr6z0P8AByzpa5+X8nF1erVW3cniWVle2Mf9zOWUxm70Zyumcxw1NcnJRnBuDcZJSWYNNppr25X6HLtsulKUqNVTtk4tVXVtYwsNKWc4f/c19R0yc1ZOej0ttj5jKqyUfEcppT7tc4y8/RdiTOZeG7JqvoH/AJ9TycXTauWngoR0OrUd8nxJ37U+X5n9c8fY6ej1PixctlteJOO22Hhy7LnHy5/Q1tWaJ6Z5Ry9X1itOyp1atyTdb8Ohvvlboy7Pjkg6/wD5ImfLaTTRexbOrtbYLzy2xwsLD47Lvz359u+3oqdRVuVGkhWpN77bdTKT4zt4fL7/AG5GzTvI6nT/AEfxM49N8cqDlFzxyk0+Uuex2dB6F92WWXoRsAAqqAABCkApCgAAAAAAAhQAAAgAAwaz0/lHG1emjYsSzx2aeGjtaxeR/g5ZnLGZTV6JZtyLOjv/AGzT+kk1+qMD6fdH0rn/AJZJHdZ6OTL4Hsr03Hn8uPjb31SN0tsbfBbm4tqMo/u+Fw8+r3+/0MC6t1GFUHZTZO3c42KMdiUecSSw88Y/zB9rrZbabHvjXiuX7SSzGt7Xib+i7/g09NbN27Zammf71+DDCmtslhLjOI5af1x+Ndz8sr79V4fl8jP4h6go1baJuycN1lbg24SUoJwT2rPrfLxxHOD1R17qklY5aWScUvCr4jvbnteZpNcLnhe31R9R1G3URsl4d2jgltey6TjJRSjlvHblv+aPNE9U8p3aKUsdqpS4xKOZNPntlY+vt7O65fff3/TjfNxNDr+oWNK2q2Gd7eI5Sxs2rclz3l7LjBvLSaifqjL+Of8AZs79e7Ed2HJRjux2csctfTOSmb8FL4srffqnDfWuf07p0q5Kc5JvDWFn3+p9Lol5F+f6nLR1tJ6I/bP6nT2XZY9njxxbxknRmBAejSgAAQoAAhQAAAAACFAAhSFAAADxdHMWvmmcc7ZyNfDw5Zfok+/tF/UJWJFPGT0EWWHFxlGMoyTi4ySakn3TXujFDT1xk5xhGMm+ZJYb+5kyArWt0NUpTlKHmmsSalKLksJc4fLwv6k0vTqKnuqprrk8puKw8NptZ/CNrAAAg+w2gdquOEl8kkfP06lTtVcPO0/PJcxgvln5n0SCxSFAUAAEKAABCgAABAABSFAAAgApCgDzOCaaaymeiYA5V3Rveqcof8vEo/yZqz0uqh7V2L6Zg/7nfAHzbusjndRZ/C4yX9jxLX+yqucvaOzGfyfT4I4L5L+QNPnFZcuZ0TivnGXifphGN69dlXdJ+2K8fqz6hoigvkv5AfMxlqJvyUYT95z/ALJGaPR77P3tijF94Vran9G+59DgoGrotDCmO2CS4+RtAAAQAACgAQoAiKAAAAAAAAAAAAAAAAAAAAAAAAAAAAAAAAABGABQAAAAAAAf/9k="/>
          <p:cNvSpPr>
            <a:spLocks noChangeAspect="1" noChangeArrowheads="1"/>
          </p:cNvSpPr>
          <p:nvPr/>
        </p:nvSpPr>
        <p:spPr bwMode="auto">
          <a:xfrm>
            <a:off x="1587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dirty="0">
              <a:solidFill>
                <a:prstClr val="black"/>
              </a:solidFill>
            </a:endParaRPr>
          </a:p>
        </p:txBody>
      </p:sp>
      <p:sp>
        <p:nvSpPr>
          <p:cNvPr id="8" name="TextBox 7"/>
          <p:cNvSpPr txBox="1"/>
          <p:nvPr/>
        </p:nvSpPr>
        <p:spPr>
          <a:xfrm>
            <a:off x="4021712" y="6488668"/>
            <a:ext cx="8170288"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9115" y="926934"/>
            <a:ext cx="3262885" cy="5561734"/>
          </a:xfrm>
          <a:prstGeom prst="rect">
            <a:avLst/>
          </a:prstGeom>
        </p:spPr>
      </p:pic>
    </p:spTree>
    <p:extLst>
      <p:ext uri="{BB962C8B-B14F-4D97-AF65-F5344CB8AC3E}">
        <p14:creationId xmlns:p14="http://schemas.microsoft.com/office/powerpoint/2010/main" val="32625670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Emergency Medical Assistance</a:t>
            </a:r>
            <a:endParaRPr lang="en-US" dirty="0"/>
          </a:p>
        </p:txBody>
      </p:sp>
      <p:sp>
        <p:nvSpPr>
          <p:cNvPr id="6" name="Content Placeholder 5"/>
          <p:cNvSpPr>
            <a:spLocks noGrp="1"/>
          </p:cNvSpPr>
          <p:nvPr>
            <p:ph idx="1"/>
          </p:nvPr>
        </p:nvSpPr>
        <p:spPr/>
        <p:txBody>
          <a:bodyPr/>
          <a:lstStyle/>
          <a:p>
            <a:r>
              <a:rPr lang="en-US" dirty="0" smtClean="0"/>
              <a:t>If a worker or handler has been made ill and it is reasonable to think it was from pesticides, they should:</a:t>
            </a:r>
          </a:p>
          <a:p>
            <a:pPr lvl="1"/>
            <a:r>
              <a:rPr lang="en-US" sz="2800" dirty="0" smtClean="0"/>
              <a:t>Inform their employer, who must make transportation available to a medical facility </a:t>
            </a:r>
          </a:p>
          <a:p>
            <a:pPr lvl="1"/>
            <a:r>
              <a:rPr lang="en-US" sz="2800" dirty="0" smtClean="0"/>
              <a:t>Get first aid, if there is time, but do not delay getting to medical personnel!</a:t>
            </a:r>
          </a:p>
          <a:p>
            <a:pPr lvl="1"/>
            <a:r>
              <a:rPr lang="en-US" sz="2800" dirty="0" smtClean="0"/>
              <a:t>The employer needs to give this information to the medical personnel: </a:t>
            </a:r>
            <a:r>
              <a:rPr lang="en-US" sz="2800" dirty="0"/>
              <a:t>the safety data </a:t>
            </a:r>
            <a:r>
              <a:rPr lang="en-US" sz="2800" dirty="0" smtClean="0"/>
              <a:t>sheet for the product, the name of the product, its registration number and active ingredients, and the circumstances of the use of the product and of the exposure </a:t>
            </a:r>
            <a:endParaRPr lang="en-US" altLang="en-US" sz="2800" dirty="0" smtClean="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769829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and Posted Notification of Treated Areas</a:t>
            </a:r>
            <a:endParaRPr lang="en-US" dirty="0"/>
          </a:p>
        </p:txBody>
      </p:sp>
      <p:sp>
        <p:nvSpPr>
          <p:cNvPr id="6" name="Content Placeholder 5"/>
          <p:cNvSpPr>
            <a:spLocks noGrp="1"/>
          </p:cNvSpPr>
          <p:nvPr>
            <p:ph idx="1"/>
          </p:nvPr>
        </p:nvSpPr>
        <p:spPr>
          <a:xfrm>
            <a:off x="800100" y="1574877"/>
            <a:ext cx="10515600" cy="4351338"/>
          </a:xfrm>
        </p:spPr>
        <p:txBody>
          <a:bodyPr/>
          <a:lstStyle/>
          <a:p>
            <a:r>
              <a:rPr lang="en-US" dirty="0" smtClean="0"/>
              <a:t>Workers must be notified by the employer of restrictions on areas where applications are taking place and where an REI is in effect  </a:t>
            </a:r>
          </a:p>
          <a:p>
            <a:r>
              <a:rPr lang="en-US" dirty="0" smtClean="0"/>
              <a:t>Notifications may be in the form of oral warnings or the posted warning sign that will be around the treated area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1970250" cy="369332"/>
          </a:xfrm>
          <a:prstGeom prst="rect">
            <a:avLst/>
          </a:prstGeom>
          <a:noFill/>
        </p:spPr>
        <p:txBody>
          <a:bodyPr wrap="square" rtlCol="0">
            <a:spAutoFit/>
          </a:bodyPr>
          <a:lstStyle/>
          <a:p>
            <a:r>
              <a:rPr lang="en-US" dirty="0" smtClean="0">
                <a:solidFill>
                  <a:prstClr val="black"/>
                </a:solidFill>
              </a:rPr>
              <a:t>Image credits: Betsy Buffington, Iowa State University and </a:t>
            </a:r>
            <a:r>
              <a:rPr lang="en-US" dirty="0">
                <a:solidFill>
                  <a:prstClr val="black"/>
                </a:solidFill>
              </a:rPr>
              <a:t>James Hollyer, Associate Director for Extension, University of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28917952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a:t>
            </a:r>
            <a:br>
              <a:rPr lang="en-US" dirty="0" smtClean="0"/>
            </a:br>
            <a:r>
              <a:rPr lang="en-US" dirty="0" smtClean="0"/>
              <a:t>Outdoor Production</a:t>
            </a:r>
            <a:endParaRPr lang="en-US" dirty="0"/>
          </a:p>
        </p:txBody>
      </p:sp>
      <p:sp>
        <p:nvSpPr>
          <p:cNvPr id="3" name="Content Placeholder 2"/>
          <p:cNvSpPr>
            <a:spLocks noGrp="1"/>
          </p:cNvSpPr>
          <p:nvPr>
            <p:ph idx="1"/>
          </p:nvPr>
        </p:nvSpPr>
        <p:spPr/>
        <p:txBody>
          <a:bodyPr>
            <a:normAutofit/>
          </a:bodyPr>
          <a:lstStyle/>
          <a:p>
            <a:r>
              <a:rPr lang="en-US" dirty="0" smtClean="0"/>
              <a:t>Drift can result in contact that can make workers ill or contaminate their clothes worn home</a:t>
            </a:r>
          </a:p>
          <a:p>
            <a:r>
              <a:rPr lang="en-US" dirty="0" smtClean="0"/>
              <a:t>If workers feel drift contacting them, leave the area immediately and wash up as soon as is practical</a:t>
            </a:r>
          </a:p>
          <a:p>
            <a:r>
              <a:rPr lang="en-US" dirty="0" smtClean="0"/>
              <a:t>Agricultural employers must keep workers and other persons out of application exclusion zones (AEZs)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98413419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6149611" cy="1325563"/>
          </a:xfrm>
        </p:spPr>
        <p:txBody>
          <a:bodyPr>
            <a:normAutofit/>
          </a:bodyPr>
          <a:lstStyle/>
          <a:p>
            <a:r>
              <a:rPr lang="en-US" dirty="0">
                <a:solidFill>
                  <a:srgbClr val="000000"/>
                </a:solidFill>
              </a:rPr>
              <a:t>Application Exclusion Zone in Outdoor </a:t>
            </a:r>
            <a:r>
              <a:rPr lang="en-US" dirty="0" smtClean="0">
                <a:solidFill>
                  <a:srgbClr val="000000"/>
                </a:solidFill>
              </a:rPr>
              <a:t>Production</a:t>
            </a:r>
            <a:endParaRPr lang="en-US" dirty="0"/>
          </a:p>
        </p:txBody>
      </p:sp>
      <p:sp>
        <p:nvSpPr>
          <p:cNvPr id="32" name="Rectangle 31"/>
          <p:cNvSpPr/>
          <p:nvPr/>
        </p:nvSpPr>
        <p:spPr bwMode="auto">
          <a:xfrm>
            <a:off x="2286000" y="2367839"/>
            <a:ext cx="7132320" cy="3042361"/>
          </a:xfrm>
          <a:prstGeom prst="rect">
            <a:avLst/>
          </a:prstGeom>
          <a:pattFill prst="trellis">
            <a:fgClr>
              <a:srgbClr val="00B050"/>
            </a:fgClr>
            <a:bgClr>
              <a:srgbClr val="FFFF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charset="0"/>
              <a:ea typeface="ＭＳ Ｐゴシック" pitchFamily="84" charset="-128"/>
            </a:endParaRPr>
          </a:p>
        </p:txBody>
      </p:sp>
      <p:sp>
        <p:nvSpPr>
          <p:cNvPr id="35" name="Rectangle 34"/>
          <p:cNvSpPr/>
          <p:nvPr/>
        </p:nvSpPr>
        <p:spPr bwMode="auto">
          <a:xfrm>
            <a:off x="2286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6" name="Rectangle 35"/>
          <p:cNvSpPr/>
          <p:nvPr/>
        </p:nvSpPr>
        <p:spPr bwMode="auto">
          <a:xfrm>
            <a:off x="2971800" y="2362200"/>
            <a:ext cx="777240" cy="3108960"/>
          </a:xfrm>
          <a:prstGeom prst="rect">
            <a:avLst/>
          </a:prstGeom>
          <a:pattFill prst="dkUpDiag">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7" name="Rectangle 36"/>
          <p:cNvSpPr/>
          <p:nvPr/>
        </p:nvSpPr>
        <p:spPr bwMode="auto">
          <a:xfrm>
            <a:off x="3749040" y="2362200"/>
            <a:ext cx="79201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8" name="Rectangle 37"/>
          <p:cNvSpPr/>
          <p:nvPr/>
        </p:nvSpPr>
        <p:spPr bwMode="auto">
          <a:xfrm>
            <a:off x="4541050" y="2362200"/>
            <a:ext cx="62484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9" name="Rectangle 38"/>
          <p:cNvSpPr/>
          <p:nvPr/>
        </p:nvSpPr>
        <p:spPr bwMode="auto">
          <a:xfrm>
            <a:off x="516589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0" name="Rectangle 39"/>
          <p:cNvSpPr/>
          <p:nvPr/>
        </p:nvSpPr>
        <p:spPr bwMode="auto">
          <a:xfrm>
            <a:off x="5867165"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1" name="Rectangle 40"/>
          <p:cNvSpPr/>
          <p:nvPr/>
        </p:nvSpPr>
        <p:spPr bwMode="auto">
          <a:xfrm>
            <a:off x="6540872" y="2362200"/>
            <a:ext cx="835288"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2" name="Rectangle 41"/>
          <p:cNvSpPr/>
          <p:nvPr/>
        </p:nvSpPr>
        <p:spPr bwMode="auto">
          <a:xfrm>
            <a:off x="7375925" y="2362200"/>
            <a:ext cx="68580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3" name="Rectangle 42"/>
          <p:cNvSpPr/>
          <p:nvPr/>
        </p:nvSpPr>
        <p:spPr bwMode="auto">
          <a:xfrm>
            <a:off x="803148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grpSp>
        <p:nvGrpSpPr>
          <p:cNvPr id="44" name="Group 43"/>
          <p:cNvGrpSpPr/>
          <p:nvPr/>
        </p:nvGrpSpPr>
        <p:grpSpPr>
          <a:xfrm>
            <a:off x="3379947" y="6008914"/>
            <a:ext cx="1992086" cy="457200"/>
            <a:chOff x="609600" y="6019800"/>
            <a:chExt cx="1992086" cy="457200"/>
          </a:xfrm>
        </p:grpSpPr>
        <p:sp>
          <p:nvSpPr>
            <p:cNvPr id="45" name="Rectangle 44"/>
            <p:cNvSpPr/>
            <p:nvPr/>
          </p:nvSpPr>
          <p:spPr bwMode="auto">
            <a:xfrm>
              <a:off x="609600" y="6019800"/>
              <a:ext cx="419100" cy="457200"/>
            </a:xfrm>
            <a:prstGeom prst="rect">
              <a:avLst/>
            </a:prstGeom>
            <a:pattFill prst="dkDnDiag">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6" name="TextBox 45"/>
            <p:cNvSpPr txBox="1"/>
            <p:nvPr/>
          </p:nvSpPr>
          <p:spPr>
            <a:xfrm>
              <a:off x="1039586" y="6063734"/>
              <a:ext cx="1562100" cy="369332"/>
            </a:xfrm>
            <a:prstGeom prst="rect">
              <a:avLst/>
            </a:prstGeom>
            <a:noFill/>
          </p:spPr>
          <p:txBody>
            <a:bodyPr wrap="square" rtlCol="0">
              <a:spAutoFit/>
            </a:bodyPr>
            <a:lstStyle/>
            <a:p>
              <a:r>
                <a:rPr lang="en-US" sz="1800" dirty="0"/>
                <a:t>Field</a:t>
              </a:r>
            </a:p>
          </p:txBody>
        </p:sp>
      </p:grpSp>
      <p:grpSp>
        <p:nvGrpSpPr>
          <p:cNvPr id="47" name="Group 46"/>
          <p:cNvGrpSpPr/>
          <p:nvPr/>
        </p:nvGrpSpPr>
        <p:grpSpPr>
          <a:xfrm>
            <a:off x="4511043" y="5986101"/>
            <a:ext cx="1709873" cy="457200"/>
            <a:chOff x="3700327" y="6008914"/>
            <a:chExt cx="1709873" cy="457200"/>
          </a:xfrm>
        </p:grpSpPr>
        <p:sp>
          <p:nvSpPr>
            <p:cNvPr id="48" name="Rectangle 47"/>
            <p:cNvSpPr/>
            <p:nvPr/>
          </p:nvSpPr>
          <p:spPr bwMode="auto">
            <a:xfrm>
              <a:off x="3700327" y="6008914"/>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9" name="TextBox 48"/>
            <p:cNvSpPr txBox="1"/>
            <p:nvPr/>
          </p:nvSpPr>
          <p:spPr>
            <a:xfrm>
              <a:off x="4119427" y="6063734"/>
              <a:ext cx="1290773" cy="369332"/>
            </a:xfrm>
            <a:prstGeom prst="rect">
              <a:avLst/>
            </a:prstGeom>
            <a:noFill/>
          </p:spPr>
          <p:txBody>
            <a:bodyPr wrap="square" rtlCol="0">
              <a:spAutoFit/>
            </a:bodyPr>
            <a:lstStyle/>
            <a:p>
              <a:r>
                <a:rPr lang="en-US" sz="1800" dirty="0"/>
                <a:t>AEZ</a:t>
              </a:r>
            </a:p>
          </p:txBody>
        </p:sp>
      </p:grpSp>
      <p:grpSp>
        <p:nvGrpSpPr>
          <p:cNvPr id="50" name="Group 49"/>
          <p:cNvGrpSpPr/>
          <p:nvPr/>
        </p:nvGrpSpPr>
        <p:grpSpPr>
          <a:xfrm>
            <a:off x="7380516" y="5964980"/>
            <a:ext cx="2269673" cy="457200"/>
            <a:chOff x="5959927" y="6008914"/>
            <a:chExt cx="2269673" cy="457200"/>
          </a:xfrm>
        </p:grpSpPr>
        <p:sp>
          <p:nvSpPr>
            <p:cNvPr id="51" name="Rectangle 50"/>
            <p:cNvSpPr/>
            <p:nvPr/>
          </p:nvSpPr>
          <p:spPr bwMode="auto">
            <a:xfrm>
              <a:off x="5959927" y="6008914"/>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2" name="TextBox 51"/>
            <p:cNvSpPr txBox="1"/>
            <p:nvPr/>
          </p:nvSpPr>
          <p:spPr>
            <a:xfrm>
              <a:off x="6379027" y="6052457"/>
              <a:ext cx="1850573" cy="369332"/>
            </a:xfrm>
            <a:prstGeom prst="rect">
              <a:avLst/>
            </a:prstGeom>
            <a:noFill/>
          </p:spPr>
          <p:txBody>
            <a:bodyPr wrap="square" rtlCol="0">
              <a:spAutoFit/>
            </a:bodyPr>
            <a:lstStyle/>
            <a:p>
              <a:r>
                <a:rPr lang="en-US" sz="1800" dirty="0"/>
                <a:t>Treated Area</a:t>
              </a:r>
            </a:p>
          </p:txBody>
        </p:sp>
      </p:grpSp>
      <p:sp>
        <p:nvSpPr>
          <p:cNvPr id="53" name="Rectangle 52"/>
          <p:cNvSpPr/>
          <p:nvPr/>
        </p:nvSpPr>
        <p:spPr bwMode="auto">
          <a:xfrm>
            <a:off x="870204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00287" y="4632287"/>
            <a:ext cx="1105291" cy="1097280"/>
          </a:xfrm>
          <a:prstGeom prst="rect">
            <a:avLst/>
          </a:prstGeom>
          <a:noFill/>
          <a:ln>
            <a:noFill/>
          </a:ln>
        </p:spPr>
      </p:pic>
      <p:pic>
        <p:nvPicPr>
          <p:cNvPr id="55" name="Picture 54"/>
          <p:cNvPicPr>
            <a:picLocks noChangeAspect="1"/>
          </p:cNvPicPr>
          <p:nvPr/>
        </p:nvPicPr>
        <p:blipFill rotWithShape="1">
          <a:blip r:embed="rId4"/>
          <a:srcRect l="5329" r="7656" b="14186"/>
          <a:stretch/>
        </p:blipFill>
        <p:spPr>
          <a:xfrm>
            <a:off x="8926087" y="4779177"/>
            <a:ext cx="512064" cy="501621"/>
          </a:xfrm>
          <a:prstGeom prst="rect">
            <a:avLst/>
          </a:prstGeom>
        </p:spPr>
      </p:pic>
      <p:sp>
        <p:nvSpPr>
          <p:cNvPr id="56" name="TextBox 55"/>
          <p:cNvSpPr txBox="1"/>
          <p:nvPr/>
        </p:nvSpPr>
        <p:spPr>
          <a:xfrm>
            <a:off x="2286000" y="5520963"/>
            <a:ext cx="8223089" cy="400110"/>
          </a:xfrm>
          <a:prstGeom prst="rect">
            <a:avLst/>
          </a:prstGeom>
          <a:noFill/>
        </p:spPr>
        <p:txBody>
          <a:bodyPr wrap="square" rtlCol="0">
            <a:spAutoFit/>
          </a:bodyPr>
          <a:lstStyle/>
          <a:p>
            <a:r>
              <a:rPr lang="en-US" sz="2000" b="1" dirty="0"/>
              <a:t>When the application is concluded, the AEZ no longer exists.</a:t>
            </a:r>
          </a:p>
        </p:txBody>
      </p:sp>
      <p:grpSp>
        <p:nvGrpSpPr>
          <p:cNvPr id="57" name="Group 56"/>
          <p:cNvGrpSpPr/>
          <p:nvPr/>
        </p:nvGrpSpPr>
        <p:grpSpPr>
          <a:xfrm>
            <a:off x="5603769" y="5964980"/>
            <a:ext cx="1808254" cy="457200"/>
            <a:chOff x="3700327" y="6008914"/>
            <a:chExt cx="1808254" cy="457200"/>
          </a:xfrm>
        </p:grpSpPr>
        <p:sp>
          <p:nvSpPr>
            <p:cNvPr id="58" name="Rectangle 57"/>
            <p:cNvSpPr/>
            <p:nvPr/>
          </p:nvSpPr>
          <p:spPr bwMode="auto">
            <a:xfrm>
              <a:off x="3700327" y="6008914"/>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9" name="TextBox 58"/>
            <p:cNvSpPr txBox="1"/>
            <p:nvPr/>
          </p:nvSpPr>
          <p:spPr>
            <a:xfrm>
              <a:off x="4119427" y="60637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31513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208 -0.01643 L 0.00209 -0.36898 " pathEditMode="fixed" rAng="0" ptsTypes="AA">
                                      <p:cBhvr>
                                        <p:cTn id="6" dur="2000" fill="hold"/>
                                        <p:tgtEl>
                                          <p:spTgt spid="54"/>
                                        </p:tgtEl>
                                        <p:attrNameLst>
                                          <p:attrName>ppt_x</p:attrName>
                                          <p:attrName>ppt_y</p:attrName>
                                        </p:attrNameLst>
                                      </p:cBhvr>
                                      <p:rCtr x="208" y="-17639"/>
                                    </p:animMotion>
                                  </p:childTnLst>
                                </p:cTn>
                              </p:par>
                              <p:par>
                                <p:cTn id="7" presetID="22" presetClass="entr" presetSubtype="4" fill="hold" grpId="0" nodeType="withEffect">
                                  <p:stCondLst>
                                    <p:cond delay="200"/>
                                  </p:stCondLst>
                                  <p:childTnLst>
                                    <p:set>
                                      <p:cBhvr>
                                        <p:cTn id="8" dur="1" fill="hold">
                                          <p:stCondLst>
                                            <p:cond delay="0"/>
                                          </p:stCondLst>
                                        </p:cTn>
                                        <p:tgtEl>
                                          <p:spTgt spid="35"/>
                                        </p:tgtEl>
                                        <p:attrNameLst>
                                          <p:attrName>style.visibility</p:attrName>
                                        </p:attrNameLst>
                                      </p:cBhvr>
                                      <p:to>
                                        <p:strVal val="visible"/>
                                      </p:to>
                                    </p:set>
                                    <p:animEffect transition="in" filter="wipe(down)">
                                      <p:cBhvr>
                                        <p:cTn id="9" dur="1500"/>
                                        <p:tgtEl>
                                          <p:spTgt spid="35"/>
                                        </p:tgtEl>
                                      </p:cBhvr>
                                    </p:animEffec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500" fill="hold"/>
                                        <p:tgtEl>
                                          <p:spTgt spid="54"/>
                                        </p:tgtEl>
                                        <p:attrNameLst>
                                          <p:attrName>r</p:attrName>
                                        </p:attrNameLst>
                                      </p:cBhvr>
                                    </p:animRot>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0.00209 -0.36898 L 0.06875 -0.36898 " pathEditMode="fixed" rAng="0" ptsTypes="AA">
                                      <p:cBhvr>
                                        <p:cTn id="15" dur="750" fill="hold"/>
                                        <p:tgtEl>
                                          <p:spTgt spid="54"/>
                                        </p:tgtEl>
                                        <p:attrNameLst>
                                          <p:attrName>ppt_x</p:attrName>
                                          <p:attrName>ppt_y</p:attrName>
                                        </p:attrNameLst>
                                      </p:cBhvr>
                                      <p:rCtr x="3750" y="0"/>
                                    </p:animMotion>
                                  </p:childTnLst>
                                </p:cTn>
                              </p:par>
                            </p:childTnLst>
                          </p:cTn>
                        </p:par>
                        <p:par>
                          <p:cTn id="16" fill="hold">
                            <p:stCondLst>
                              <p:cond delay="3250"/>
                            </p:stCondLst>
                            <p:childTnLst>
                              <p:par>
                                <p:cTn id="17" presetID="8" presetClass="emph" presetSubtype="0" fill="hold" nodeType="afterEffect">
                                  <p:stCondLst>
                                    <p:cond delay="0"/>
                                  </p:stCondLst>
                                  <p:childTnLst>
                                    <p:animRot by="5400000">
                                      <p:cBhvr>
                                        <p:cTn id="18" dur="500" fill="hold"/>
                                        <p:tgtEl>
                                          <p:spTgt spid="54"/>
                                        </p:tgtEl>
                                        <p:attrNameLst>
                                          <p:attrName>r</p:attrName>
                                        </p:attrNameLst>
                                      </p:cBhvr>
                                    </p:animRot>
                                  </p:childTnLst>
                                </p:cTn>
                              </p:par>
                            </p:childTnLst>
                          </p:cTn>
                        </p:par>
                        <p:par>
                          <p:cTn id="19" fill="hold">
                            <p:stCondLst>
                              <p:cond delay="3750"/>
                            </p:stCondLst>
                            <p:childTnLst>
                              <p:par>
                                <p:cTn id="20" presetID="42" presetClass="path" presetSubtype="0" accel="50000" decel="50000" fill="hold" nodeType="afterEffect">
                                  <p:stCondLst>
                                    <p:cond delay="0"/>
                                  </p:stCondLst>
                                  <p:childTnLst>
                                    <p:animMotion origin="layout" path="M 0.06875 -0.36898 L 0.06876 -0.01088 " pathEditMode="fixed" rAng="0" ptsTypes="AA">
                                      <p:cBhvr>
                                        <p:cTn id="21" dur="2000" fill="hold"/>
                                        <p:tgtEl>
                                          <p:spTgt spid="54"/>
                                        </p:tgtEl>
                                        <p:attrNameLst>
                                          <p:attrName>ppt_x</p:attrName>
                                          <p:attrName>ppt_y</p:attrName>
                                        </p:attrNameLst>
                                      </p:cBhvr>
                                      <p:rCtr x="-417" y="17778"/>
                                    </p:animMotion>
                                  </p:childTnLst>
                                </p:cTn>
                              </p:par>
                              <p:par>
                                <p:cTn id="22" presetID="22" presetClass="entr" presetSubtype="1" fill="hold" grpId="0" nodeType="withEffect">
                                  <p:stCondLst>
                                    <p:cond delay="20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1500"/>
                                        <p:tgtEl>
                                          <p:spTgt spid="36"/>
                                        </p:tgtEl>
                                      </p:cBhvr>
                                    </p:animEffect>
                                  </p:childTnLst>
                                </p:cTn>
                              </p:par>
                            </p:childTnLst>
                          </p:cTn>
                        </p:par>
                        <p:par>
                          <p:cTn id="25" fill="hold">
                            <p:stCondLst>
                              <p:cond delay="5750"/>
                            </p:stCondLst>
                            <p:childTnLst>
                              <p:par>
                                <p:cTn id="26" presetID="8" presetClass="emph" presetSubtype="0" fill="hold" nodeType="afterEffect">
                                  <p:stCondLst>
                                    <p:cond delay="0"/>
                                  </p:stCondLst>
                                  <p:childTnLst>
                                    <p:animRot by="-5400000">
                                      <p:cBhvr>
                                        <p:cTn id="27" dur="500" fill="hold"/>
                                        <p:tgtEl>
                                          <p:spTgt spid="54"/>
                                        </p:tgtEl>
                                        <p:attrNameLst>
                                          <p:attrName>r</p:attrName>
                                        </p:attrNameLst>
                                      </p:cBhvr>
                                    </p:animRot>
                                  </p:childTnLst>
                                </p:cTn>
                              </p:par>
                            </p:childTnLst>
                          </p:cTn>
                        </p:par>
                        <p:par>
                          <p:cTn id="28" fill="hold">
                            <p:stCondLst>
                              <p:cond delay="6250"/>
                            </p:stCondLst>
                            <p:childTnLst>
                              <p:par>
                                <p:cTn id="29" presetID="42" presetClass="path" presetSubtype="0" accel="50000" decel="50000" fill="hold" nodeType="afterEffect">
                                  <p:stCondLst>
                                    <p:cond delay="0"/>
                                  </p:stCondLst>
                                  <p:childTnLst>
                                    <p:animMotion origin="layout" path="M 0.06876 -0.01088 L 0.13074 -0.01088 " pathEditMode="fixed" rAng="0" ptsTypes="AA">
                                      <p:cBhvr>
                                        <p:cTn id="30" dur="750" fill="hold"/>
                                        <p:tgtEl>
                                          <p:spTgt spid="54"/>
                                        </p:tgtEl>
                                        <p:attrNameLst>
                                          <p:attrName>ppt_x</p:attrName>
                                          <p:attrName>ppt_y</p:attrName>
                                        </p:attrNameLst>
                                      </p:cBhvr>
                                      <p:rCtr x="3090" y="0"/>
                                    </p:animMotion>
                                  </p:childTnLst>
                                </p:cTn>
                              </p:par>
                            </p:childTnLst>
                          </p:cTn>
                        </p:par>
                        <p:par>
                          <p:cTn id="31" fill="hold">
                            <p:stCondLst>
                              <p:cond delay="7000"/>
                            </p:stCondLst>
                            <p:childTnLst>
                              <p:par>
                                <p:cTn id="32" presetID="8" presetClass="emph" presetSubtype="0" fill="hold" nodeType="afterEffect">
                                  <p:stCondLst>
                                    <p:cond delay="0"/>
                                  </p:stCondLst>
                                  <p:childTnLst>
                                    <p:animRot by="-5400000">
                                      <p:cBhvr>
                                        <p:cTn id="33" dur="500" fill="hold"/>
                                        <p:tgtEl>
                                          <p:spTgt spid="54"/>
                                        </p:tgtEl>
                                        <p:attrNameLst>
                                          <p:attrName>r</p:attrName>
                                        </p:attrNameLst>
                                      </p:cBhvr>
                                    </p:animRot>
                                  </p:childTnLst>
                                </p:cTn>
                              </p:par>
                            </p:childTnLst>
                          </p:cTn>
                        </p:par>
                        <p:par>
                          <p:cTn id="34" fill="hold">
                            <p:stCondLst>
                              <p:cond delay="7500"/>
                            </p:stCondLst>
                            <p:childTnLst>
                              <p:par>
                                <p:cTn id="35" presetID="42" presetClass="path" presetSubtype="0" accel="50000" decel="50000" fill="hold" nodeType="afterEffect">
                                  <p:stCondLst>
                                    <p:cond delay="0"/>
                                  </p:stCondLst>
                                  <p:childTnLst>
                                    <p:animMotion origin="layout" path="M 0.13074 -0.01088 L 0.13074 -0.36273 " pathEditMode="fixed" rAng="0" ptsTypes="AA">
                                      <p:cBhvr>
                                        <p:cTn id="36" dur="2000" fill="hold"/>
                                        <p:tgtEl>
                                          <p:spTgt spid="54"/>
                                        </p:tgtEl>
                                        <p:attrNameLst>
                                          <p:attrName>ppt_x</p:attrName>
                                          <p:attrName>ppt_y</p:attrName>
                                        </p:attrNameLst>
                                      </p:cBhvr>
                                      <p:rCtr x="0" y="-17593"/>
                                    </p:animMotion>
                                  </p:childTnLst>
                                </p:cTn>
                              </p:par>
                              <p:par>
                                <p:cTn id="37" presetID="22" presetClass="entr" presetSubtype="4" fill="hold" grpId="0" nodeType="withEffect">
                                  <p:stCondLst>
                                    <p:cond delay="20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1500"/>
                                        <p:tgtEl>
                                          <p:spTgt spid="37"/>
                                        </p:tgtEl>
                                      </p:cBhvr>
                                    </p:animEffect>
                                  </p:childTnLst>
                                </p:cTn>
                              </p:par>
                            </p:childTnLst>
                          </p:cTn>
                        </p:par>
                        <p:par>
                          <p:cTn id="40" fill="hold">
                            <p:stCondLst>
                              <p:cond delay="9500"/>
                            </p:stCondLst>
                            <p:childTnLst>
                              <p:par>
                                <p:cTn id="41" presetID="8" presetClass="emph" presetSubtype="0" fill="hold" nodeType="afterEffect">
                                  <p:stCondLst>
                                    <p:cond delay="0"/>
                                  </p:stCondLst>
                                  <p:childTnLst>
                                    <p:animRot by="5400000">
                                      <p:cBhvr>
                                        <p:cTn id="42" dur="500" fill="hold"/>
                                        <p:tgtEl>
                                          <p:spTgt spid="54"/>
                                        </p:tgtEl>
                                        <p:attrNameLst>
                                          <p:attrName>r</p:attrName>
                                        </p:attrNameLst>
                                      </p:cBhvr>
                                    </p:animRot>
                                  </p:childTnLst>
                                </p:cTn>
                              </p:par>
                            </p:childTnLst>
                          </p:cTn>
                        </p:par>
                        <p:par>
                          <p:cTn id="43" fill="hold">
                            <p:stCondLst>
                              <p:cond delay="10000"/>
                            </p:stCondLst>
                            <p:childTnLst>
                              <p:par>
                                <p:cTn id="44" presetID="42" presetClass="path" presetSubtype="0" accel="50000" decel="50000" fill="hold" nodeType="afterEffect">
                                  <p:stCondLst>
                                    <p:cond delay="0"/>
                                  </p:stCondLst>
                                  <p:childTnLst>
                                    <p:animMotion origin="layout" path="M 0.13074 -0.36273 L 0.1816 -0.36273 " pathEditMode="fixed" rAng="0" ptsTypes="AA">
                                      <p:cBhvr>
                                        <p:cTn id="45" dur="750" fill="hold"/>
                                        <p:tgtEl>
                                          <p:spTgt spid="54"/>
                                        </p:tgtEl>
                                        <p:attrNameLst>
                                          <p:attrName>ppt_x</p:attrName>
                                          <p:attrName>ppt_y</p:attrName>
                                        </p:attrNameLst>
                                      </p:cBhvr>
                                      <p:rCtr x="2535" y="0"/>
                                    </p:animMotion>
                                  </p:childTnLst>
                                </p:cTn>
                              </p:par>
                            </p:childTnLst>
                          </p:cTn>
                        </p:par>
                        <p:par>
                          <p:cTn id="46" fill="hold">
                            <p:stCondLst>
                              <p:cond delay="10750"/>
                            </p:stCondLst>
                            <p:childTnLst>
                              <p:par>
                                <p:cTn id="47" presetID="8" presetClass="emph" presetSubtype="0" fill="hold" nodeType="afterEffect">
                                  <p:stCondLst>
                                    <p:cond delay="0"/>
                                  </p:stCondLst>
                                  <p:childTnLst>
                                    <p:animRot by="5400000">
                                      <p:cBhvr>
                                        <p:cTn id="48" dur="500" fill="hold"/>
                                        <p:tgtEl>
                                          <p:spTgt spid="54"/>
                                        </p:tgtEl>
                                        <p:attrNameLst>
                                          <p:attrName>r</p:attrName>
                                        </p:attrNameLst>
                                      </p:cBhvr>
                                    </p:animRot>
                                  </p:childTnLst>
                                </p:cTn>
                              </p:par>
                            </p:childTnLst>
                          </p:cTn>
                        </p:par>
                        <p:par>
                          <p:cTn id="49" fill="hold">
                            <p:stCondLst>
                              <p:cond delay="11250"/>
                            </p:stCondLst>
                            <p:childTnLst>
                              <p:par>
                                <p:cTn id="50" presetID="42" presetClass="path" presetSubtype="0" accel="50000" decel="50000" fill="hold" nodeType="afterEffect">
                                  <p:stCondLst>
                                    <p:cond delay="0"/>
                                  </p:stCondLst>
                                  <p:childTnLst>
                                    <p:animMotion origin="layout" path="M 0.1816 -0.36273 L 0.18386 -0.01088 " pathEditMode="fixed" rAng="0" ptsTypes="AA">
                                      <p:cBhvr>
                                        <p:cTn id="51" dur="2000" fill="hold"/>
                                        <p:tgtEl>
                                          <p:spTgt spid="54"/>
                                        </p:tgtEl>
                                        <p:attrNameLst>
                                          <p:attrName>ppt_x</p:attrName>
                                          <p:attrName>ppt_y</p:attrName>
                                        </p:attrNameLst>
                                      </p:cBhvr>
                                      <p:rCtr x="104" y="17593"/>
                                    </p:animMotion>
                                  </p:childTnLst>
                                </p:cTn>
                              </p:par>
                              <p:par>
                                <p:cTn id="52" presetID="22" presetClass="entr" presetSubtype="1" fill="hold" grpId="0" nodeType="withEffect">
                                  <p:stCondLst>
                                    <p:cond delay="20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1500"/>
                                        <p:tgtEl>
                                          <p:spTgt spid="38"/>
                                        </p:tgtEl>
                                      </p:cBhvr>
                                    </p:animEffect>
                                  </p:childTnLst>
                                </p:cTn>
                              </p:par>
                            </p:childTnLst>
                          </p:cTn>
                        </p:par>
                        <p:par>
                          <p:cTn id="55" fill="hold">
                            <p:stCondLst>
                              <p:cond delay="13250"/>
                            </p:stCondLst>
                            <p:childTnLst>
                              <p:par>
                                <p:cTn id="56" presetID="8" presetClass="emph" presetSubtype="0" fill="hold" nodeType="afterEffect">
                                  <p:stCondLst>
                                    <p:cond delay="0"/>
                                  </p:stCondLst>
                                  <p:childTnLst>
                                    <p:animRot by="-5400000">
                                      <p:cBhvr>
                                        <p:cTn id="57" dur="500" fill="hold"/>
                                        <p:tgtEl>
                                          <p:spTgt spid="54"/>
                                        </p:tgtEl>
                                        <p:attrNameLst>
                                          <p:attrName>r</p:attrName>
                                        </p:attrNameLst>
                                      </p:cBhvr>
                                    </p:animRot>
                                  </p:childTnLst>
                                </p:cTn>
                              </p:par>
                            </p:childTnLst>
                          </p:cTn>
                        </p:par>
                        <p:par>
                          <p:cTn id="58" fill="hold">
                            <p:stCondLst>
                              <p:cond delay="13750"/>
                            </p:stCondLst>
                            <p:childTnLst>
                              <p:par>
                                <p:cTn id="59" presetID="42" presetClass="path" presetSubtype="0" accel="50000" decel="50000" fill="hold" nodeType="afterEffect">
                                  <p:stCondLst>
                                    <p:cond delay="0"/>
                                  </p:stCondLst>
                                  <p:childTnLst>
                                    <p:animMotion origin="layout" path="M 0.18386 -0.01088 L 0.23942 -0.01088 " pathEditMode="fixed" rAng="0" ptsTypes="AA">
                                      <p:cBhvr>
                                        <p:cTn id="60" dur="750" fill="hold"/>
                                        <p:tgtEl>
                                          <p:spTgt spid="54"/>
                                        </p:tgtEl>
                                        <p:attrNameLst>
                                          <p:attrName>ppt_x</p:attrName>
                                          <p:attrName>ppt_y</p:attrName>
                                        </p:attrNameLst>
                                      </p:cBhvr>
                                      <p:rCtr x="2778" y="0"/>
                                    </p:animMotion>
                                  </p:childTnLst>
                                </p:cTn>
                              </p:par>
                            </p:childTnLst>
                          </p:cTn>
                        </p:par>
                        <p:par>
                          <p:cTn id="61" fill="hold">
                            <p:stCondLst>
                              <p:cond delay="14500"/>
                            </p:stCondLst>
                            <p:childTnLst>
                              <p:par>
                                <p:cTn id="62" presetID="8" presetClass="emph" presetSubtype="0" fill="hold" nodeType="afterEffect">
                                  <p:stCondLst>
                                    <p:cond delay="0"/>
                                  </p:stCondLst>
                                  <p:childTnLst>
                                    <p:animRot by="-5400000">
                                      <p:cBhvr>
                                        <p:cTn id="63" dur="500" fill="hold"/>
                                        <p:tgtEl>
                                          <p:spTgt spid="54"/>
                                        </p:tgtEl>
                                        <p:attrNameLst>
                                          <p:attrName>r</p:attrName>
                                        </p:attrNameLst>
                                      </p:cBhvr>
                                    </p:animRot>
                                  </p:childTnLst>
                                </p:cTn>
                              </p:par>
                            </p:childTnLst>
                          </p:cTn>
                        </p:par>
                        <p:par>
                          <p:cTn id="64" fill="hold">
                            <p:stCondLst>
                              <p:cond delay="15000"/>
                            </p:stCondLst>
                            <p:childTnLst>
                              <p:par>
                                <p:cTn id="65" presetID="42" presetClass="path" presetSubtype="0" accel="50000" decel="50000" fill="hold" nodeType="afterEffect">
                                  <p:stCondLst>
                                    <p:cond delay="0"/>
                                  </p:stCondLst>
                                  <p:childTnLst>
                                    <p:animMotion origin="layout" path="M 0.23942 -0.01088 L 0.23942 -0.36643 " pathEditMode="fixed" rAng="0" ptsTypes="AA">
                                      <p:cBhvr>
                                        <p:cTn id="66" dur="2000" fill="hold"/>
                                        <p:tgtEl>
                                          <p:spTgt spid="54"/>
                                        </p:tgtEl>
                                        <p:attrNameLst>
                                          <p:attrName>ppt_x</p:attrName>
                                          <p:attrName>ppt_y</p:attrName>
                                        </p:attrNameLst>
                                      </p:cBhvr>
                                      <p:rCtr x="0" y="-17778"/>
                                    </p:animMotion>
                                  </p:childTnLst>
                                </p:cTn>
                              </p:par>
                              <p:par>
                                <p:cTn id="67" presetID="22" presetClass="entr" presetSubtype="4" fill="hold" grpId="0" nodeType="withEffect">
                                  <p:stCondLst>
                                    <p:cond delay="200"/>
                                  </p:stCondLst>
                                  <p:childTnLst>
                                    <p:set>
                                      <p:cBhvr>
                                        <p:cTn id="68" dur="1" fill="hold">
                                          <p:stCondLst>
                                            <p:cond delay="0"/>
                                          </p:stCondLst>
                                        </p:cTn>
                                        <p:tgtEl>
                                          <p:spTgt spid="39"/>
                                        </p:tgtEl>
                                        <p:attrNameLst>
                                          <p:attrName>style.visibility</p:attrName>
                                        </p:attrNameLst>
                                      </p:cBhvr>
                                      <p:to>
                                        <p:strVal val="visible"/>
                                      </p:to>
                                    </p:set>
                                    <p:animEffect transition="in" filter="wipe(down)">
                                      <p:cBhvr>
                                        <p:cTn id="69" dur="1500"/>
                                        <p:tgtEl>
                                          <p:spTgt spid="39"/>
                                        </p:tgtEl>
                                      </p:cBhvr>
                                    </p:animEffect>
                                  </p:childTnLst>
                                </p:cTn>
                              </p:par>
                            </p:childTnLst>
                          </p:cTn>
                        </p:par>
                        <p:par>
                          <p:cTn id="70" fill="hold">
                            <p:stCondLst>
                              <p:cond delay="17000"/>
                            </p:stCondLst>
                            <p:childTnLst>
                              <p:par>
                                <p:cTn id="71" presetID="8" presetClass="emph" presetSubtype="0" fill="hold" nodeType="afterEffect">
                                  <p:stCondLst>
                                    <p:cond delay="0"/>
                                  </p:stCondLst>
                                  <p:childTnLst>
                                    <p:animRot by="5400000">
                                      <p:cBhvr>
                                        <p:cTn id="72" dur="500" fill="hold"/>
                                        <p:tgtEl>
                                          <p:spTgt spid="54"/>
                                        </p:tgtEl>
                                        <p:attrNameLst>
                                          <p:attrName>r</p:attrName>
                                        </p:attrNameLst>
                                      </p:cBhvr>
                                    </p:animRot>
                                  </p:childTnLst>
                                </p:cTn>
                              </p:par>
                            </p:childTnLst>
                          </p:cTn>
                        </p:par>
                        <p:par>
                          <p:cTn id="73" fill="hold">
                            <p:stCondLst>
                              <p:cond delay="17500"/>
                            </p:stCondLst>
                            <p:childTnLst>
                              <p:par>
                                <p:cTn id="74" presetID="42" presetClass="path" presetSubtype="0" accel="50000" decel="50000" fill="hold" nodeType="afterEffect">
                                  <p:stCondLst>
                                    <p:cond delay="0"/>
                                  </p:stCondLst>
                                  <p:childTnLst>
                                    <p:animMotion origin="layout" path="M 0.23942 -0.36643 L 0.29376 -0.36643 " pathEditMode="fixed" rAng="0" ptsTypes="AA">
                                      <p:cBhvr>
                                        <p:cTn id="75" dur="750" fill="hold"/>
                                        <p:tgtEl>
                                          <p:spTgt spid="54"/>
                                        </p:tgtEl>
                                        <p:attrNameLst>
                                          <p:attrName>ppt_x</p:attrName>
                                          <p:attrName>ppt_y</p:attrName>
                                        </p:attrNameLst>
                                      </p:cBhvr>
                                      <p:rCtr x="2569" y="0"/>
                                    </p:animMotion>
                                  </p:childTnLst>
                                </p:cTn>
                              </p:par>
                            </p:childTnLst>
                          </p:cTn>
                        </p:par>
                        <p:par>
                          <p:cTn id="76" fill="hold">
                            <p:stCondLst>
                              <p:cond delay="18250"/>
                            </p:stCondLst>
                            <p:childTnLst>
                              <p:par>
                                <p:cTn id="77" presetID="8" presetClass="emph" presetSubtype="0" fill="hold" nodeType="afterEffect">
                                  <p:stCondLst>
                                    <p:cond delay="0"/>
                                  </p:stCondLst>
                                  <p:childTnLst>
                                    <p:animRot by="5400000">
                                      <p:cBhvr>
                                        <p:cTn id="78" dur="500" fill="hold"/>
                                        <p:tgtEl>
                                          <p:spTgt spid="54"/>
                                        </p:tgtEl>
                                        <p:attrNameLst>
                                          <p:attrName>r</p:attrName>
                                        </p:attrNameLst>
                                      </p:cBhvr>
                                    </p:animRot>
                                  </p:childTnLst>
                                </p:cTn>
                              </p:par>
                            </p:childTnLst>
                          </p:cTn>
                        </p:par>
                        <p:par>
                          <p:cTn id="79" fill="hold">
                            <p:stCondLst>
                              <p:cond delay="18750"/>
                            </p:stCondLst>
                            <p:childTnLst>
                              <p:par>
                                <p:cTn id="80" presetID="42" presetClass="path" presetSubtype="0" accel="50000" decel="50000" fill="hold" nodeType="afterEffect">
                                  <p:stCondLst>
                                    <p:cond delay="0"/>
                                  </p:stCondLst>
                                  <p:childTnLst>
                                    <p:animMotion origin="layout" path="M 0.29376 -0.36643 L 0.29376 -0.01088 " pathEditMode="fixed" rAng="0" ptsTypes="AA">
                                      <p:cBhvr>
                                        <p:cTn id="81" dur="2000" fill="hold"/>
                                        <p:tgtEl>
                                          <p:spTgt spid="54"/>
                                        </p:tgtEl>
                                        <p:attrNameLst>
                                          <p:attrName>ppt_x</p:attrName>
                                          <p:attrName>ppt_y</p:attrName>
                                        </p:attrNameLst>
                                      </p:cBhvr>
                                      <p:rCtr x="0" y="17778"/>
                                    </p:animMotion>
                                  </p:childTnLst>
                                </p:cTn>
                              </p:par>
                              <p:par>
                                <p:cTn id="82" presetID="22" presetClass="entr" presetSubtype="1" fill="hold" grpId="0" nodeType="withEffect">
                                  <p:stCondLst>
                                    <p:cond delay="200"/>
                                  </p:stCondLst>
                                  <p:childTnLst>
                                    <p:set>
                                      <p:cBhvr>
                                        <p:cTn id="83" dur="1" fill="hold">
                                          <p:stCondLst>
                                            <p:cond delay="0"/>
                                          </p:stCondLst>
                                        </p:cTn>
                                        <p:tgtEl>
                                          <p:spTgt spid="40"/>
                                        </p:tgtEl>
                                        <p:attrNameLst>
                                          <p:attrName>style.visibility</p:attrName>
                                        </p:attrNameLst>
                                      </p:cBhvr>
                                      <p:to>
                                        <p:strVal val="visible"/>
                                      </p:to>
                                    </p:set>
                                    <p:animEffect transition="in" filter="wipe(up)">
                                      <p:cBhvr>
                                        <p:cTn id="84" dur="1500"/>
                                        <p:tgtEl>
                                          <p:spTgt spid="40"/>
                                        </p:tgtEl>
                                      </p:cBhvr>
                                    </p:animEffect>
                                  </p:childTnLst>
                                </p:cTn>
                              </p:par>
                            </p:childTnLst>
                          </p:cTn>
                        </p:par>
                        <p:par>
                          <p:cTn id="85" fill="hold">
                            <p:stCondLst>
                              <p:cond delay="20750"/>
                            </p:stCondLst>
                            <p:childTnLst>
                              <p:par>
                                <p:cTn id="86" presetID="8" presetClass="emph" presetSubtype="0" fill="hold" nodeType="afterEffect">
                                  <p:stCondLst>
                                    <p:cond delay="0"/>
                                  </p:stCondLst>
                                  <p:childTnLst>
                                    <p:animRot by="-5400000">
                                      <p:cBhvr>
                                        <p:cTn id="87" dur="500" fill="hold"/>
                                        <p:tgtEl>
                                          <p:spTgt spid="54"/>
                                        </p:tgtEl>
                                        <p:attrNameLst>
                                          <p:attrName>r</p:attrName>
                                        </p:attrNameLst>
                                      </p:cBhvr>
                                    </p:animRot>
                                  </p:childTnLst>
                                </p:cTn>
                              </p:par>
                            </p:childTnLst>
                          </p:cTn>
                        </p:par>
                        <p:par>
                          <p:cTn id="88" fill="hold">
                            <p:stCondLst>
                              <p:cond delay="21250"/>
                            </p:stCondLst>
                            <p:childTnLst>
                              <p:par>
                                <p:cTn id="89" presetID="42" presetClass="path" presetSubtype="0" accel="50000" decel="50000" fill="hold" nodeType="afterEffect">
                                  <p:stCondLst>
                                    <p:cond delay="0"/>
                                  </p:stCondLst>
                                  <p:childTnLst>
                                    <p:animMotion origin="layout" path="M 0.29376 -0.01088 L 0.36042 -0.01088 " pathEditMode="fixed" rAng="0" ptsTypes="AA">
                                      <p:cBhvr>
                                        <p:cTn id="90" dur="750" fill="hold"/>
                                        <p:tgtEl>
                                          <p:spTgt spid="54"/>
                                        </p:tgtEl>
                                        <p:attrNameLst>
                                          <p:attrName>ppt_x</p:attrName>
                                          <p:attrName>ppt_y</p:attrName>
                                        </p:attrNameLst>
                                      </p:cBhvr>
                                      <p:rCtr x="3333" y="0"/>
                                    </p:animMotion>
                                  </p:childTnLst>
                                </p:cTn>
                              </p:par>
                            </p:childTnLst>
                          </p:cTn>
                        </p:par>
                        <p:par>
                          <p:cTn id="91" fill="hold">
                            <p:stCondLst>
                              <p:cond delay="22000"/>
                            </p:stCondLst>
                            <p:childTnLst>
                              <p:par>
                                <p:cTn id="92" presetID="8" presetClass="emph" presetSubtype="0" fill="hold" nodeType="afterEffect">
                                  <p:stCondLst>
                                    <p:cond delay="0"/>
                                  </p:stCondLst>
                                  <p:childTnLst>
                                    <p:animRot by="-5400000">
                                      <p:cBhvr>
                                        <p:cTn id="93" dur="500" fill="hold"/>
                                        <p:tgtEl>
                                          <p:spTgt spid="54"/>
                                        </p:tgtEl>
                                        <p:attrNameLst>
                                          <p:attrName>r</p:attrName>
                                        </p:attrNameLst>
                                      </p:cBhvr>
                                    </p:animRot>
                                  </p:childTnLst>
                                </p:cTn>
                              </p:par>
                            </p:childTnLst>
                          </p:cTn>
                        </p:par>
                        <p:par>
                          <p:cTn id="94" fill="hold">
                            <p:stCondLst>
                              <p:cond delay="22500"/>
                            </p:stCondLst>
                            <p:childTnLst>
                              <p:par>
                                <p:cTn id="95" presetID="42" presetClass="path" presetSubtype="0" accel="50000" decel="50000" fill="hold" nodeType="afterEffect">
                                  <p:stCondLst>
                                    <p:cond delay="0"/>
                                  </p:stCondLst>
                                  <p:childTnLst>
                                    <p:animMotion origin="layout" path="M 0.36042 -0.01088 L 0.36042 -0.36643 " pathEditMode="fixed" rAng="0" ptsTypes="AA">
                                      <p:cBhvr>
                                        <p:cTn id="96" dur="2000" fill="hold"/>
                                        <p:tgtEl>
                                          <p:spTgt spid="54"/>
                                        </p:tgtEl>
                                        <p:attrNameLst>
                                          <p:attrName>ppt_x</p:attrName>
                                          <p:attrName>ppt_y</p:attrName>
                                        </p:attrNameLst>
                                      </p:cBhvr>
                                      <p:rCtr x="0" y="-17778"/>
                                    </p:animMotion>
                                  </p:childTnLst>
                                </p:cTn>
                              </p:par>
                              <p:par>
                                <p:cTn id="97" presetID="22" presetClass="entr" presetSubtype="4" fill="hold" grpId="0" nodeType="withEffect">
                                  <p:stCondLst>
                                    <p:cond delay="200"/>
                                  </p:stCondLst>
                                  <p:childTnLst>
                                    <p:set>
                                      <p:cBhvr>
                                        <p:cTn id="98" dur="1" fill="hold">
                                          <p:stCondLst>
                                            <p:cond delay="0"/>
                                          </p:stCondLst>
                                        </p:cTn>
                                        <p:tgtEl>
                                          <p:spTgt spid="41"/>
                                        </p:tgtEl>
                                        <p:attrNameLst>
                                          <p:attrName>style.visibility</p:attrName>
                                        </p:attrNameLst>
                                      </p:cBhvr>
                                      <p:to>
                                        <p:strVal val="visible"/>
                                      </p:to>
                                    </p:set>
                                    <p:animEffect transition="in" filter="wipe(down)">
                                      <p:cBhvr>
                                        <p:cTn id="99" dur="1500"/>
                                        <p:tgtEl>
                                          <p:spTgt spid="41"/>
                                        </p:tgtEl>
                                      </p:cBhvr>
                                    </p:animEffect>
                                  </p:childTnLst>
                                </p:cTn>
                              </p:par>
                            </p:childTnLst>
                          </p:cTn>
                        </p:par>
                        <p:par>
                          <p:cTn id="100" fill="hold">
                            <p:stCondLst>
                              <p:cond delay="24500"/>
                            </p:stCondLst>
                            <p:childTnLst>
                              <p:par>
                                <p:cTn id="101" presetID="8" presetClass="emph" presetSubtype="0" fill="hold" nodeType="afterEffect">
                                  <p:stCondLst>
                                    <p:cond delay="0"/>
                                  </p:stCondLst>
                                  <p:childTnLst>
                                    <p:animRot by="5400000">
                                      <p:cBhvr>
                                        <p:cTn id="102" dur="500" fill="hold"/>
                                        <p:tgtEl>
                                          <p:spTgt spid="54"/>
                                        </p:tgtEl>
                                        <p:attrNameLst>
                                          <p:attrName>r</p:attrName>
                                        </p:attrNameLst>
                                      </p:cBhvr>
                                    </p:animRot>
                                  </p:childTnLst>
                                </p:cTn>
                              </p:par>
                            </p:childTnLst>
                          </p:cTn>
                        </p:par>
                        <p:par>
                          <p:cTn id="103" fill="hold">
                            <p:stCondLst>
                              <p:cond delay="25000"/>
                            </p:stCondLst>
                            <p:childTnLst>
                              <p:par>
                                <p:cTn id="104" presetID="42" presetClass="path" presetSubtype="0" accel="50000" decel="50000" fill="hold" nodeType="afterEffect">
                                  <p:stCondLst>
                                    <p:cond delay="0"/>
                                  </p:stCondLst>
                                  <p:childTnLst>
                                    <p:animMotion origin="layout" path="M 0.36042 -0.36643 L 0.42049 -0.36643 " pathEditMode="fixed" rAng="0" ptsTypes="AA">
                                      <p:cBhvr>
                                        <p:cTn id="105" dur="750" fill="hold"/>
                                        <p:tgtEl>
                                          <p:spTgt spid="54"/>
                                        </p:tgtEl>
                                        <p:attrNameLst>
                                          <p:attrName>ppt_x</p:attrName>
                                          <p:attrName>ppt_y</p:attrName>
                                        </p:attrNameLst>
                                      </p:cBhvr>
                                      <p:rCtr x="3003" y="0"/>
                                    </p:animMotion>
                                  </p:childTnLst>
                                </p:cTn>
                              </p:par>
                            </p:childTnLst>
                          </p:cTn>
                        </p:par>
                        <p:par>
                          <p:cTn id="106" fill="hold">
                            <p:stCondLst>
                              <p:cond delay="25750"/>
                            </p:stCondLst>
                            <p:childTnLst>
                              <p:par>
                                <p:cTn id="107" presetID="8" presetClass="emph" presetSubtype="0" fill="hold" nodeType="afterEffect">
                                  <p:stCondLst>
                                    <p:cond delay="0"/>
                                  </p:stCondLst>
                                  <p:childTnLst>
                                    <p:animRot by="5400000">
                                      <p:cBhvr>
                                        <p:cTn id="108" dur="500" fill="hold"/>
                                        <p:tgtEl>
                                          <p:spTgt spid="54"/>
                                        </p:tgtEl>
                                        <p:attrNameLst>
                                          <p:attrName>r</p:attrName>
                                        </p:attrNameLst>
                                      </p:cBhvr>
                                    </p:animRot>
                                  </p:childTnLst>
                                </p:cTn>
                              </p:par>
                            </p:childTnLst>
                          </p:cTn>
                        </p:par>
                        <p:par>
                          <p:cTn id="109" fill="hold">
                            <p:stCondLst>
                              <p:cond delay="26250"/>
                            </p:stCondLst>
                            <p:childTnLst>
                              <p:par>
                                <p:cTn id="110" presetID="42" presetClass="path" presetSubtype="0" accel="50000" decel="50000" fill="hold" nodeType="afterEffect">
                                  <p:stCondLst>
                                    <p:cond delay="0"/>
                                  </p:stCondLst>
                                  <p:childTnLst>
                                    <p:animMotion origin="layout" path="M 0.42049 -0.36643 L 0.42049 -0.01088 " pathEditMode="fixed" rAng="0" ptsTypes="AA">
                                      <p:cBhvr>
                                        <p:cTn id="111" dur="2000" fill="hold"/>
                                        <p:tgtEl>
                                          <p:spTgt spid="54"/>
                                        </p:tgtEl>
                                        <p:attrNameLst>
                                          <p:attrName>ppt_x</p:attrName>
                                          <p:attrName>ppt_y</p:attrName>
                                        </p:attrNameLst>
                                      </p:cBhvr>
                                      <p:rCtr x="0" y="17778"/>
                                    </p:animMotion>
                                  </p:childTnLst>
                                </p:cTn>
                              </p:par>
                              <p:par>
                                <p:cTn id="112" presetID="22" presetClass="entr" presetSubtype="1" fill="hold" grpId="0" nodeType="withEffect">
                                  <p:stCondLst>
                                    <p:cond delay="200"/>
                                  </p:stCondLst>
                                  <p:childTnLst>
                                    <p:set>
                                      <p:cBhvr>
                                        <p:cTn id="113" dur="1" fill="hold">
                                          <p:stCondLst>
                                            <p:cond delay="0"/>
                                          </p:stCondLst>
                                        </p:cTn>
                                        <p:tgtEl>
                                          <p:spTgt spid="42"/>
                                        </p:tgtEl>
                                        <p:attrNameLst>
                                          <p:attrName>style.visibility</p:attrName>
                                        </p:attrNameLst>
                                      </p:cBhvr>
                                      <p:to>
                                        <p:strVal val="visible"/>
                                      </p:to>
                                    </p:set>
                                    <p:animEffect transition="in" filter="wipe(up)">
                                      <p:cBhvr>
                                        <p:cTn id="114" dur="1500"/>
                                        <p:tgtEl>
                                          <p:spTgt spid="42"/>
                                        </p:tgtEl>
                                      </p:cBhvr>
                                    </p:animEffect>
                                  </p:childTnLst>
                                </p:cTn>
                              </p:par>
                            </p:childTnLst>
                          </p:cTn>
                        </p:par>
                        <p:par>
                          <p:cTn id="115" fill="hold">
                            <p:stCondLst>
                              <p:cond delay="28250"/>
                            </p:stCondLst>
                            <p:childTnLst>
                              <p:par>
                                <p:cTn id="116" presetID="8" presetClass="emph" presetSubtype="0" fill="hold" nodeType="afterEffect">
                                  <p:stCondLst>
                                    <p:cond delay="0"/>
                                  </p:stCondLst>
                                  <p:childTnLst>
                                    <p:animRot by="-5400000">
                                      <p:cBhvr>
                                        <p:cTn id="117" dur="500" fill="hold"/>
                                        <p:tgtEl>
                                          <p:spTgt spid="54"/>
                                        </p:tgtEl>
                                        <p:attrNameLst>
                                          <p:attrName>r</p:attrName>
                                        </p:attrNameLst>
                                      </p:cBhvr>
                                    </p:animRot>
                                  </p:childTnLst>
                                </p:cTn>
                              </p:par>
                            </p:childTnLst>
                          </p:cTn>
                        </p:par>
                        <p:par>
                          <p:cTn id="118" fill="hold">
                            <p:stCondLst>
                              <p:cond delay="28750"/>
                            </p:stCondLst>
                            <p:childTnLst>
                              <p:par>
                                <p:cTn id="119" presetID="42" presetClass="path" presetSubtype="0" accel="50000" decel="50000" fill="hold" nodeType="afterEffect">
                                  <p:stCondLst>
                                    <p:cond delay="0"/>
                                  </p:stCondLst>
                                  <p:childTnLst>
                                    <p:animMotion origin="layout" path="M 0.42049 -0.01088 L 0.48542 -0.01088 " pathEditMode="fixed" rAng="0" ptsTypes="AA">
                                      <p:cBhvr>
                                        <p:cTn id="120" dur="750" fill="hold"/>
                                        <p:tgtEl>
                                          <p:spTgt spid="54"/>
                                        </p:tgtEl>
                                        <p:attrNameLst>
                                          <p:attrName>ppt_x</p:attrName>
                                          <p:attrName>ppt_y</p:attrName>
                                        </p:attrNameLst>
                                      </p:cBhvr>
                                      <p:rCtr x="3247" y="0"/>
                                    </p:animMotion>
                                  </p:childTnLst>
                                </p:cTn>
                              </p:par>
                            </p:childTnLst>
                          </p:cTn>
                        </p:par>
                        <p:par>
                          <p:cTn id="121" fill="hold">
                            <p:stCondLst>
                              <p:cond delay="29500"/>
                            </p:stCondLst>
                            <p:childTnLst>
                              <p:par>
                                <p:cTn id="122" presetID="8" presetClass="emph" presetSubtype="0" fill="hold" nodeType="afterEffect">
                                  <p:stCondLst>
                                    <p:cond delay="0"/>
                                  </p:stCondLst>
                                  <p:childTnLst>
                                    <p:animRot by="-5400000">
                                      <p:cBhvr>
                                        <p:cTn id="123" dur="500" fill="hold"/>
                                        <p:tgtEl>
                                          <p:spTgt spid="54"/>
                                        </p:tgtEl>
                                        <p:attrNameLst>
                                          <p:attrName>r</p:attrName>
                                        </p:attrNameLst>
                                      </p:cBhvr>
                                    </p:animRot>
                                  </p:childTnLst>
                                </p:cTn>
                              </p:par>
                            </p:childTnLst>
                          </p:cTn>
                        </p:par>
                        <p:par>
                          <p:cTn id="124" fill="hold">
                            <p:stCondLst>
                              <p:cond delay="30000"/>
                            </p:stCondLst>
                            <p:childTnLst>
                              <p:par>
                                <p:cTn id="125" presetID="42" presetClass="path" presetSubtype="0" accel="50000" decel="50000" fill="hold" nodeType="afterEffect">
                                  <p:stCondLst>
                                    <p:cond delay="0"/>
                                  </p:stCondLst>
                                  <p:childTnLst>
                                    <p:animMotion origin="layout" path="M 0.48542 -0.01088 L 0.48542 -0.36643 " pathEditMode="fixed" rAng="0" ptsTypes="AA">
                                      <p:cBhvr>
                                        <p:cTn id="126" dur="2000" fill="hold"/>
                                        <p:tgtEl>
                                          <p:spTgt spid="54"/>
                                        </p:tgtEl>
                                        <p:attrNameLst>
                                          <p:attrName>ppt_x</p:attrName>
                                          <p:attrName>ppt_y</p:attrName>
                                        </p:attrNameLst>
                                      </p:cBhvr>
                                      <p:rCtr x="0" y="-17778"/>
                                    </p:animMotion>
                                  </p:childTnLst>
                                </p:cTn>
                              </p:par>
                              <p:par>
                                <p:cTn id="127" presetID="22" presetClass="entr" presetSubtype="4" fill="hold" grpId="0" nodeType="withEffect">
                                  <p:stCondLst>
                                    <p:cond delay="200"/>
                                  </p:stCondLst>
                                  <p:childTnLst>
                                    <p:set>
                                      <p:cBhvr>
                                        <p:cTn id="128" dur="1" fill="hold">
                                          <p:stCondLst>
                                            <p:cond delay="0"/>
                                          </p:stCondLst>
                                        </p:cTn>
                                        <p:tgtEl>
                                          <p:spTgt spid="43"/>
                                        </p:tgtEl>
                                        <p:attrNameLst>
                                          <p:attrName>style.visibility</p:attrName>
                                        </p:attrNameLst>
                                      </p:cBhvr>
                                      <p:to>
                                        <p:strVal val="visible"/>
                                      </p:to>
                                    </p:set>
                                    <p:animEffect transition="in" filter="wipe(down)">
                                      <p:cBhvr>
                                        <p:cTn id="129" dur="1500"/>
                                        <p:tgtEl>
                                          <p:spTgt spid="43"/>
                                        </p:tgtEl>
                                      </p:cBhvr>
                                    </p:animEffect>
                                  </p:childTnLst>
                                </p:cTn>
                              </p:par>
                            </p:childTnLst>
                          </p:cTn>
                        </p:par>
                        <p:par>
                          <p:cTn id="130" fill="hold">
                            <p:stCondLst>
                              <p:cond delay="32000"/>
                            </p:stCondLst>
                            <p:childTnLst>
                              <p:par>
                                <p:cTn id="131" presetID="8" presetClass="emph" presetSubtype="0" fill="hold" nodeType="afterEffect">
                                  <p:stCondLst>
                                    <p:cond delay="0"/>
                                  </p:stCondLst>
                                  <p:childTnLst>
                                    <p:animRot by="5400000">
                                      <p:cBhvr>
                                        <p:cTn id="132" dur="500" fill="hold"/>
                                        <p:tgtEl>
                                          <p:spTgt spid="54"/>
                                        </p:tgtEl>
                                        <p:attrNameLst>
                                          <p:attrName>r</p:attrName>
                                        </p:attrNameLst>
                                      </p:cBhvr>
                                    </p:animRot>
                                  </p:childTnLst>
                                </p:cTn>
                              </p:par>
                            </p:childTnLst>
                          </p:cTn>
                        </p:par>
                        <p:par>
                          <p:cTn id="133" fill="hold">
                            <p:stCondLst>
                              <p:cond delay="32500"/>
                            </p:stCondLst>
                            <p:childTnLst>
                              <p:par>
                                <p:cTn id="134" presetID="42" presetClass="path" presetSubtype="0" accel="50000" decel="50000" fill="hold" nodeType="afterEffect">
                                  <p:stCondLst>
                                    <p:cond delay="0"/>
                                  </p:stCondLst>
                                  <p:childTnLst>
                                    <p:animMotion origin="layout" path="M 0.48542 -0.36643 L 0.54376 -0.36643 " pathEditMode="fixed" rAng="0" ptsTypes="AA">
                                      <p:cBhvr>
                                        <p:cTn id="135" dur="750" fill="hold"/>
                                        <p:tgtEl>
                                          <p:spTgt spid="54"/>
                                        </p:tgtEl>
                                        <p:attrNameLst>
                                          <p:attrName>ppt_x</p:attrName>
                                          <p:attrName>ppt_y</p:attrName>
                                        </p:attrNameLst>
                                      </p:cBhvr>
                                      <p:rCtr x="2917" y="0"/>
                                    </p:animMotion>
                                  </p:childTnLst>
                                </p:cTn>
                              </p:par>
                            </p:childTnLst>
                          </p:cTn>
                        </p:par>
                        <p:par>
                          <p:cTn id="136" fill="hold">
                            <p:stCondLst>
                              <p:cond delay="33250"/>
                            </p:stCondLst>
                            <p:childTnLst>
                              <p:par>
                                <p:cTn id="137" presetID="8" presetClass="emph" presetSubtype="0" fill="hold" nodeType="afterEffect">
                                  <p:stCondLst>
                                    <p:cond delay="0"/>
                                  </p:stCondLst>
                                  <p:childTnLst>
                                    <p:animRot by="5400000">
                                      <p:cBhvr>
                                        <p:cTn id="138" dur="500" fill="hold"/>
                                        <p:tgtEl>
                                          <p:spTgt spid="54"/>
                                        </p:tgtEl>
                                        <p:attrNameLst>
                                          <p:attrName>r</p:attrName>
                                        </p:attrNameLst>
                                      </p:cBhvr>
                                    </p:animRot>
                                  </p:childTnLst>
                                </p:cTn>
                              </p:par>
                            </p:childTnLst>
                          </p:cTn>
                        </p:par>
                        <p:par>
                          <p:cTn id="139" fill="hold">
                            <p:stCondLst>
                              <p:cond delay="33750"/>
                            </p:stCondLst>
                            <p:childTnLst>
                              <p:par>
                                <p:cTn id="140" presetID="42" presetClass="path" presetSubtype="0" accel="50000" decel="50000" fill="hold" nodeType="afterEffect">
                                  <p:stCondLst>
                                    <p:cond delay="0"/>
                                  </p:stCondLst>
                                  <p:childTnLst>
                                    <p:animMotion origin="layout" path="M 0.54376 -0.36643 L 0.54376 -0.01088 " pathEditMode="fixed" rAng="0" ptsTypes="AA">
                                      <p:cBhvr>
                                        <p:cTn id="141" dur="2000" fill="hold"/>
                                        <p:tgtEl>
                                          <p:spTgt spid="54"/>
                                        </p:tgtEl>
                                        <p:attrNameLst>
                                          <p:attrName>ppt_x</p:attrName>
                                          <p:attrName>ppt_y</p:attrName>
                                        </p:attrNameLst>
                                      </p:cBhvr>
                                      <p:rCtr x="0" y="17778"/>
                                    </p:animMotion>
                                  </p:childTnLst>
                                </p:cTn>
                              </p:par>
                              <p:par>
                                <p:cTn id="142" presetID="22" presetClass="entr" presetSubtype="1" fill="hold" grpId="0" nodeType="withEffect">
                                  <p:stCondLst>
                                    <p:cond delay="200"/>
                                  </p:stCondLst>
                                  <p:childTnLst>
                                    <p:set>
                                      <p:cBhvr>
                                        <p:cTn id="143" dur="1" fill="hold">
                                          <p:stCondLst>
                                            <p:cond delay="0"/>
                                          </p:stCondLst>
                                        </p:cTn>
                                        <p:tgtEl>
                                          <p:spTgt spid="53"/>
                                        </p:tgtEl>
                                        <p:attrNameLst>
                                          <p:attrName>style.visibility</p:attrName>
                                        </p:attrNameLst>
                                      </p:cBhvr>
                                      <p:to>
                                        <p:strVal val="visible"/>
                                      </p:to>
                                    </p:set>
                                    <p:animEffect transition="in" filter="wipe(up)">
                                      <p:cBhvr>
                                        <p:cTn id="144" dur="1500"/>
                                        <p:tgtEl>
                                          <p:spTgt spid="53"/>
                                        </p:tgtEl>
                                      </p:cBhvr>
                                    </p:animEffect>
                                  </p:childTnLst>
                                </p:cTn>
                              </p:par>
                            </p:childTnLst>
                          </p:cTn>
                        </p:par>
                        <p:par>
                          <p:cTn id="145" fill="hold">
                            <p:stCondLst>
                              <p:cond delay="35750"/>
                            </p:stCondLst>
                            <p:childTnLst>
                              <p:par>
                                <p:cTn id="146" presetID="1" presetClass="exit" presetSubtype="0" fill="hold" nodeType="afterEffect">
                                  <p:stCondLst>
                                    <p:cond delay="0"/>
                                  </p:stCondLst>
                                  <p:childTnLst>
                                    <p:set>
                                      <p:cBhvr>
                                        <p:cTn id="147" dur="1" fill="hold">
                                          <p:stCondLst>
                                            <p:cond delay="0"/>
                                          </p:stCondLst>
                                        </p:cTn>
                                        <p:tgtEl>
                                          <p:spTgt spid="54"/>
                                        </p:tgtEl>
                                        <p:attrNameLst>
                                          <p:attrName>style.visibility</p:attrName>
                                        </p:attrNameLst>
                                      </p:cBhvr>
                                      <p:to>
                                        <p:strVal val="hidden"/>
                                      </p:to>
                                    </p:set>
                                  </p:childTnLst>
                                </p:cTn>
                              </p:par>
                            </p:childTnLst>
                          </p:cTn>
                        </p:par>
                        <p:par>
                          <p:cTn id="148" fill="hold">
                            <p:stCondLst>
                              <p:cond delay="35750"/>
                            </p:stCondLst>
                            <p:childTnLst>
                              <p:par>
                                <p:cTn id="149" presetID="1" presetClass="entr" presetSubtype="0" fill="hold" nodeType="afterEffect">
                                  <p:stCondLst>
                                    <p:cond delay="0"/>
                                  </p:stCondLst>
                                  <p:childTnLst>
                                    <p:set>
                                      <p:cBhvr>
                                        <p:cTn id="150" dur="1" fill="hold">
                                          <p:stCondLst>
                                            <p:cond delay="0"/>
                                          </p:stCondLst>
                                        </p:cTn>
                                        <p:tgtEl>
                                          <p:spTgt spid="55"/>
                                        </p:tgtEl>
                                        <p:attrNameLst>
                                          <p:attrName>style.visibility</p:attrName>
                                        </p:attrNameLst>
                                      </p:cBhvr>
                                      <p:to>
                                        <p:strVal val="visible"/>
                                      </p:to>
                                    </p:set>
                                  </p:childTnLst>
                                </p:cTn>
                              </p:par>
                            </p:childTnLst>
                          </p:cTn>
                        </p:par>
                        <p:par>
                          <p:cTn id="151" fill="hold">
                            <p:stCondLst>
                              <p:cond delay="35750"/>
                            </p:stCondLst>
                            <p:childTnLst>
                              <p:par>
                                <p:cTn id="152" presetID="1" presetClass="entr" presetSubtype="0" fill="hold" grpId="0" nodeType="afterEffect">
                                  <p:stCondLst>
                                    <p:cond delay="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35750"/>
                            </p:stCondLst>
                            <p:childTnLst>
                              <p:par>
                                <p:cTn id="155" presetID="2" presetClass="exit" presetSubtype="4" fill="hold" nodeType="afterEffect">
                                  <p:stCondLst>
                                    <p:cond delay="0"/>
                                  </p:stCondLst>
                                  <p:childTnLst>
                                    <p:anim calcmode="lin" valueType="num">
                                      <p:cBhvr additive="base">
                                        <p:cTn id="156" dur="3000"/>
                                        <p:tgtEl>
                                          <p:spTgt spid="55"/>
                                        </p:tgtEl>
                                        <p:attrNameLst>
                                          <p:attrName>ppt_x</p:attrName>
                                        </p:attrNameLst>
                                      </p:cBhvr>
                                      <p:tavLst>
                                        <p:tav tm="0">
                                          <p:val>
                                            <p:strVal val="ppt_x"/>
                                          </p:val>
                                        </p:tav>
                                        <p:tav tm="100000">
                                          <p:val>
                                            <p:strVal val="ppt_x"/>
                                          </p:val>
                                        </p:tav>
                                      </p:tavLst>
                                    </p:anim>
                                    <p:anim calcmode="lin" valueType="num">
                                      <p:cBhvr additive="base">
                                        <p:cTn id="157" dur="3000"/>
                                        <p:tgtEl>
                                          <p:spTgt spid="55"/>
                                        </p:tgtEl>
                                        <p:attrNameLst>
                                          <p:attrName>ppt_y</p:attrName>
                                        </p:attrNameLst>
                                      </p:cBhvr>
                                      <p:tavLst>
                                        <p:tav tm="0">
                                          <p:val>
                                            <p:strVal val="ppt_y"/>
                                          </p:val>
                                        </p:tav>
                                        <p:tav tm="100000">
                                          <p:val>
                                            <p:strVal val="1+ppt_h/2"/>
                                          </p:val>
                                        </p:tav>
                                      </p:tavLst>
                                    </p:anim>
                                    <p:set>
                                      <p:cBhvr>
                                        <p:cTn id="158" dur="1" fill="hold">
                                          <p:stCondLst>
                                            <p:cond delay="2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53" grpId="0" animBg="1"/>
      <p:bldP spid="5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AEZs on Field Borders</a:t>
            </a:r>
            <a:endParaRPr lang="en-US" dirty="0"/>
          </a:p>
        </p:txBody>
      </p:sp>
      <p:sp>
        <p:nvSpPr>
          <p:cNvPr id="27" name="Rectangle 26"/>
          <p:cNvSpPr/>
          <p:nvPr/>
        </p:nvSpPr>
        <p:spPr bwMode="auto">
          <a:xfrm>
            <a:off x="2438400" y="4318629"/>
            <a:ext cx="7315200" cy="1828800"/>
          </a:xfrm>
          <a:prstGeom prst="rect">
            <a:avLst/>
          </a:prstGeom>
          <a:pattFill prst="trellis">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2" name="Rectangle 31"/>
          <p:cNvSpPr/>
          <p:nvPr/>
        </p:nvSpPr>
        <p:spPr bwMode="auto">
          <a:xfrm>
            <a:off x="2438400" y="2514600"/>
            <a:ext cx="7315200" cy="18288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3" name="Rectangle 32"/>
          <p:cNvSpPr/>
          <p:nvPr/>
        </p:nvSpPr>
        <p:spPr bwMode="auto">
          <a:xfrm>
            <a:off x="2438403" y="4332512"/>
            <a:ext cx="231457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4" name="Rectangle 33"/>
          <p:cNvSpPr/>
          <p:nvPr/>
        </p:nvSpPr>
        <p:spPr bwMode="auto">
          <a:xfrm>
            <a:off x="2438400" y="5246912"/>
            <a:ext cx="7315200" cy="914400"/>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5" name="TextBox 34"/>
          <p:cNvSpPr txBox="1"/>
          <p:nvPr/>
        </p:nvSpPr>
        <p:spPr>
          <a:xfrm>
            <a:off x="5172075" y="2544925"/>
            <a:ext cx="3019424" cy="1569660"/>
          </a:xfrm>
          <a:prstGeom prst="rect">
            <a:avLst/>
          </a:prstGeom>
          <a:noFill/>
        </p:spPr>
        <p:txBody>
          <a:bodyPr wrap="square" rtlCol="0">
            <a:spAutoFit/>
          </a:bodyPr>
          <a:lstStyle/>
          <a:p>
            <a:r>
              <a:rPr lang="en-US" b="1" dirty="0"/>
              <a:t>SUSPEND!</a:t>
            </a:r>
          </a:p>
          <a:p>
            <a:r>
              <a:rPr lang="en-US" dirty="0"/>
              <a:t>There are workers from the neighboring field in the AEZ!</a:t>
            </a:r>
          </a:p>
        </p:txBody>
      </p:sp>
      <p:sp>
        <p:nvSpPr>
          <p:cNvPr id="36" name="TextBox 35"/>
          <p:cNvSpPr txBox="1"/>
          <p:nvPr/>
        </p:nvSpPr>
        <p:spPr>
          <a:xfrm>
            <a:off x="5191126" y="2541432"/>
            <a:ext cx="4619624" cy="1569660"/>
          </a:xfrm>
          <a:prstGeom prst="rect">
            <a:avLst/>
          </a:prstGeom>
          <a:noFill/>
        </p:spPr>
        <p:txBody>
          <a:bodyPr wrap="square" rtlCol="0">
            <a:spAutoFit/>
          </a:bodyPr>
          <a:lstStyle/>
          <a:p>
            <a:r>
              <a:rPr lang="en-US" b="1" dirty="0"/>
              <a:t>EVALUATE!</a:t>
            </a:r>
          </a:p>
          <a:p>
            <a:r>
              <a:rPr lang="en-US" dirty="0"/>
              <a:t>Can you ask the workers to move somewhere else until you are done with the application?</a:t>
            </a:r>
          </a:p>
        </p:txBody>
      </p:sp>
      <p:sp>
        <p:nvSpPr>
          <p:cNvPr id="37" name="TextBox 36"/>
          <p:cNvSpPr txBox="1"/>
          <p:nvPr/>
        </p:nvSpPr>
        <p:spPr>
          <a:xfrm>
            <a:off x="5194527" y="2933851"/>
            <a:ext cx="4191000" cy="461665"/>
          </a:xfrm>
          <a:prstGeom prst="rect">
            <a:avLst/>
          </a:prstGeom>
          <a:noFill/>
        </p:spPr>
        <p:txBody>
          <a:bodyPr wrap="square" rtlCol="0">
            <a:spAutoFit/>
          </a:bodyPr>
          <a:lstStyle/>
          <a:p>
            <a:r>
              <a:rPr lang="en-US" dirty="0"/>
              <a:t>Yes, they agreed to move! </a:t>
            </a:r>
          </a:p>
        </p:txBody>
      </p:sp>
      <p:sp>
        <p:nvSpPr>
          <p:cNvPr id="38" name="Rectangle 37"/>
          <p:cNvSpPr/>
          <p:nvPr/>
        </p:nvSpPr>
        <p:spPr bwMode="auto">
          <a:xfrm>
            <a:off x="4752978" y="4332512"/>
            <a:ext cx="500062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8840725" y="4794278"/>
            <a:ext cx="1825757" cy="1819670"/>
          </a:xfrm>
          <a:prstGeom prst="rect">
            <a:avLst/>
          </a:prstGeom>
          <a:noFill/>
          <a:ln>
            <a:noFill/>
          </a:ln>
        </p:spPr>
      </p:pic>
      <p:sp>
        <p:nvSpPr>
          <p:cNvPr id="40" name="TextBox 39"/>
          <p:cNvSpPr txBox="1"/>
          <p:nvPr/>
        </p:nvSpPr>
        <p:spPr>
          <a:xfrm>
            <a:off x="5187451" y="2542504"/>
            <a:ext cx="3662361" cy="461665"/>
          </a:xfrm>
          <a:prstGeom prst="rect">
            <a:avLst/>
          </a:prstGeom>
          <a:noFill/>
        </p:spPr>
        <p:txBody>
          <a:bodyPr wrap="square" rtlCol="0">
            <a:spAutoFit/>
          </a:bodyPr>
          <a:lstStyle/>
          <a:p>
            <a:r>
              <a:rPr lang="en-US" b="1" dirty="0"/>
              <a:t>Proceed with caution.</a:t>
            </a:r>
          </a:p>
        </p:txBody>
      </p:sp>
      <p:sp>
        <p:nvSpPr>
          <p:cNvPr id="42" name="TextBox 41"/>
          <p:cNvSpPr txBox="1"/>
          <p:nvPr/>
        </p:nvSpPr>
        <p:spPr>
          <a:xfrm rot="16200000">
            <a:off x="1448897" y="3275114"/>
            <a:ext cx="1652185" cy="307777"/>
          </a:xfrm>
          <a:prstGeom prst="rect">
            <a:avLst/>
          </a:prstGeom>
          <a:noFill/>
        </p:spPr>
        <p:txBody>
          <a:bodyPr wrap="square" rtlCol="0">
            <a:spAutoFit/>
          </a:bodyPr>
          <a:lstStyle/>
          <a:p>
            <a:pPr algn="ctr"/>
            <a:r>
              <a:rPr lang="en-US" sz="1400" dirty="0"/>
              <a:t>Neighboring Field</a:t>
            </a:r>
          </a:p>
        </p:txBody>
      </p:sp>
      <p:sp>
        <p:nvSpPr>
          <p:cNvPr id="43" name="TextBox 42"/>
          <p:cNvSpPr txBox="1"/>
          <p:nvPr/>
        </p:nvSpPr>
        <p:spPr>
          <a:xfrm rot="16200000">
            <a:off x="1784452" y="5079143"/>
            <a:ext cx="1000125" cy="307777"/>
          </a:xfrm>
          <a:prstGeom prst="rect">
            <a:avLst/>
          </a:prstGeom>
          <a:noFill/>
        </p:spPr>
        <p:txBody>
          <a:bodyPr wrap="square" rtlCol="0">
            <a:spAutoFit/>
          </a:bodyPr>
          <a:lstStyle/>
          <a:p>
            <a:pPr algn="ctr"/>
            <a:r>
              <a:rPr lang="en-US" sz="1400" dirty="0"/>
              <a:t>Your Field</a:t>
            </a:r>
          </a:p>
        </p:txBody>
      </p:sp>
      <p:grpSp>
        <p:nvGrpSpPr>
          <p:cNvPr id="50" name="Group 49"/>
          <p:cNvGrpSpPr/>
          <p:nvPr/>
        </p:nvGrpSpPr>
        <p:grpSpPr>
          <a:xfrm>
            <a:off x="5172075" y="3954413"/>
            <a:ext cx="2308452" cy="390907"/>
            <a:chOff x="3648075" y="3954410"/>
            <a:chExt cx="2308452" cy="390907"/>
          </a:xfrm>
        </p:grpSpPr>
        <p:pic>
          <p:nvPicPr>
            <p:cNvPr id="51"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48075" y="39624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00488" y="396431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3374" y="396197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371976"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24389"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67275" y="395441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80228"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32641"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75527" y="3954410"/>
              <a:ext cx="381000" cy="38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59"/>
          <p:cNvPicPr>
            <a:picLocks noChangeAspect="1"/>
          </p:cNvPicPr>
          <p:nvPr/>
        </p:nvPicPr>
        <p:blipFill>
          <a:blip r:embed="rId6"/>
          <a:stretch>
            <a:fillRect/>
          </a:stretch>
        </p:blipFill>
        <p:spPr>
          <a:xfrm rot="5400000">
            <a:off x="9195551" y="4360192"/>
            <a:ext cx="868732" cy="862921"/>
          </a:xfrm>
          <a:prstGeom prst="rect">
            <a:avLst/>
          </a:prstGeom>
        </p:spPr>
      </p:pic>
      <p:sp>
        <p:nvSpPr>
          <p:cNvPr id="61" name="TextBox 60"/>
          <p:cNvSpPr txBox="1"/>
          <p:nvPr/>
        </p:nvSpPr>
        <p:spPr>
          <a:xfrm>
            <a:off x="5162554" y="2557515"/>
            <a:ext cx="3430359" cy="1200329"/>
          </a:xfrm>
          <a:prstGeom prst="rect">
            <a:avLst/>
          </a:prstGeom>
          <a:noFill/>
        </p:spPr>
        <p:txBody>
          <a:bodyPr wrap="square" rtlCol="0">
            <a:spAutoFit/>
          </a:bodyPr>
          <a:lstStyle/>
          <a:p>
            <a:r>
              <a:rPr lang="en-US" b="1" dirty="0"/>
              <a:t>When the application is finished the AEZ no longer exists.</a:t>
            </a:r>
          </a:p>
        </p:txBody>
      </p:sp>
      <p:grpSp>
        <p:nvGrpSpPr>
          <p:cNvPr id="2" name="Group 1"/>
          <p:cNvGrpSpPr/>
          <p:nvPr/>
        </p:nvGrpSpPr>
        <p:grpSpPr>
          <a:xfrm>
            <a:off x="10209240" y="1331683"/>
            <a:ext cx="2269603" cy="1825996"/>
            <a:chOff x="304732" y="2492633"/>
            <a:chExt cx="2269603" cy="1825996"/>
          </a:xfrm>
        </p:grpSpPr>
        <p:sp>
          <p:nvSpPr>
            <p:cNvPr id="63" name="Rectangle 62"/>
            <p:cNvSpPr/>
            <p:nvPr/>
          </p:nvSpPr>
          <p:spPr bwMode="auto">
            <a:xfrm>
              <a:off x="304732" y="2492633"/>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4" name="TextBox 63"/>
            <p:cNvSpPr txBox="1"/>
            <p:nvPr/>
          </p:nvSpPr>
          <p:spPr>
            <a:xfrm>
              <a:off x="723832" y="2528080"/>
              <a:ext cx="1290773" cy="369332"/>
            </a:xfrm>
            <a:prstGeom prst="rect">
              <a:avLst/>
            </a:prstGeom>
            <a:noFill/>
          </p:spPr>
          <p:txBody>
            <a:bodyPr wrap="square" rtlCol="0">
              <a:spAutoFit/>
            </a:bodyPr>
            <a:lstStyle/>
            <a:p>
              <a:r>
                <a:rPr lang="en-US" sz="1800" dirty="0"/>
                <a:t>AEZ</a:t>
              </a:r>
            </a:p>
          </p:txBody>
        </p:sp>
        <p:sp>
          <p:nvSpPr>
            <p:cNvPr id="66" name="Rectangle 65"/>
            <p:cNvSpPr/>
            <p:nvPr/>
          </p:nvSpPr>
          <p:spPr bwMode="auto">
            <a:xfrm>
              <a:off x="304732" y="3861429"/>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7" name="TextBox 66"/>
            <p:cNvSpPr txBox="1"/>
            <p:nvPr/>
          </p:nvSpPr>
          <p:spPr>
            <a:xfrm>
              <a:off x="723762" y="3924690"/>
              <a:ext cx="1850573" cy="369332"/>
            </a:xfrm>
            <a:prstGeom prst="rect">
              <a:avLst/>
            </a:prstGeom>
            <a:noFill/>
          </p:spPr>
          <p:txBody>
            <a:bodyPr wrap="square" rtlCol="0">
              <a:spAutoFit/>
            </a:bodyPr>
            <a:lstStyle/>
            <a:p>
              <a:r>
                <a:rPr lang="en-US" sz="1800" dirty="0"/>
                <a:t>Treated Area</a:t>
              </a:r>
            </a:p>
          </p:txBody>
        </p:sp>
        <p:sp>
          <p:nvSpPr>
            <p:cNvPr id="69" name="Rectangle 68"/>
            <p:cNvSpPr/>
            <p:nvPr/>
          </p:nvSpPr>
          <p:spPr bwMode="auto">
            <a:xfrm>
              <a:off x="304732" y="3200400"/>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0" name="TextBox 69"/>
            <p:cNvSpPr txBox="1"/>
            <p:nvPr/>
          </p:nvSpPr>
          <p:spPr>
            <a:xfrm>
              <a:off x="730110" y="32443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9121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75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1500"/>
                                        <p:tgtEl>
                                          <p:spTgt spid="34"/>
                                        </p:tgtEl>
                                      </p:cBhvr>
                                    </p:animEffect>
                                  </p:childTnLst>
                                </p:cTn>
                              </p:par>
                              <p:par>
                                <p:cTn id="8" presetID="42" presetClass="path" presetSubtype="0" accel="50000" decel="50000" fill="hold" nodeType="withEffect">
                                  <p:stCondLst>
                                    <p:cond delay="500"/>
                                  </p:stCondLst>
                                  <p:childTnLst>
                                    <p:animMotion origin="layout" path="M 0 -2.96296E-6 L -0.55 -0.00393 " pathEditMode="fixed" rAng="0" ptsTypes="AA">
                                      <p:cBhvr>
                                        <p:cTn id="9" dur="2000" fill="hold"/>
                                        <p:tgtEl>
                                          <p:spTgt spid="39"/>
                                        </p:tgtEl>
                                        <p:attrNameLst>
                                          <p:attrName>ppt_x</p:attrName>
                                          <p:attrName>ppt_y</p:attrName>
                                        </p:attrNameLst>
                                      </p:cBhvr>
                                      <p:rCtr x="-27500" y="-208"/>
                                    </p:animMotion>
                                  </p:childTnLst>
                                </p:cTn>
                              </p:par>
                            </p:childTnLst>
                          </p:cTn>
                        </p:par>
                        <p:par>
                          <p:cTn id="10" fill="hold">
                            <p:stCondLst>
                              <p:cond delay="2500"/>
                            </p:stCondLst>
                            <p:childTnLst>
                              <p:par>
                                <p:cTn id="11" presetID="8" presetClass="emph" presetSubtype="0" fill="hold" nodeType="afterEffect">
                                  <p:stCondLst>
                                    <p:cond delay="0"/>
                                  </p:stCondLst>
                                  <p:childTnLst>
                                    <p:animRot by="5400000">
                                      <p:cBhvr>
                                        <p:cTn id="12" dur="500" fill="hold"/>
                                        <p:tgtEl>
                                          <p:spTgt spid="39"/>
                                        </p:tgtEl>
                                        <p:attrNameLst>
                                          <p:attrName>r</p:attrName>
                                        </p:attrNameLst>
                                      </p:cBhvr>
                                    </p:animRot>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55 -0.00394 L -0.55 -0.13496 " pathEditMode="fixed" rAng="0" ptsTypes="AA">
                                      <p:cBhvr>
                                        <p:cTn id="15" dur="2000" fill="hold"/>
                                        <p:tgtEl>
                                          <p:spTgt spid="39"/>
                                        </p:tgtEl>
                                        <p:attrNameLst>
                                          <p:attrName>ppt_x</p:attrName>
                                          <p:attrName>ppt_y</p:attrName>
                                        </p:attrNameLst>
                                      </p:cBhvr>
                                      <p:rCtr x="0" y="-6551"/>
                                    </p:animMotion>
                                  </p:childTnLst>
                                </p:cTn>
                              </p:par>
                            </p:childTnLst>
                          </p:cTn>
                        </p:par>
                        <p:par>
                          <p:cTn id="16" fill="hold">
                            <p:stCondLst>
                              <p:cond delay="5000"/>
                            </p:stCondLst>
                            <p:childTnLst>
                              <p:par>
                                <p:cTn id="17" presetID="8" presetClass="emph" presetSubtype="0" fill="hold" nodeType="afterEffect">
                                  <p:stCondLst>
                                    <p:cond delay="0"/>
                                  </p:stCondLst>
                                  <p:childTnLst>
                                    <p:animRot by="5400000">
                                      <p:cBhvr>
                                        <p:cTn id="18" dur="500" fill="hold"/>
                                        <p:tgtEl>
                                          <p:spTgt spid="39"/>
                                        </p:tgtEl>
                                        <p:attrNameLst>
                                          <p:attrName>r</p:attrName>
                                        </p:attrNameLst>
                                      </p:cBhvr>
                                    </p:animRot>
                                  </p:childTnLst>
                                </p:cTn>
                              </p:par>
                            </p:childTnLst>
                          </p:cTn>
                        </p:par>
                        <p:par>
                          <p:cTn id="19" fill="hold">
                            <p:stCondLst>
                              <p:cond delay="5500"/>
                            </p:stCondLst>
                            <p:childTnLst>
                              <p:par>
                                <p:cTn id="20" presetID="22" presetClass="entr" presetSubtype="8" fill="hold" nodeType="after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500"/>
                                        <p:tgtEl>
                                          <p:spTgt spid="33"/>
                                        </p:tgtEl>
                                      </p:cBhvr>
                                    </p:animEffect>
                                  </p:childTnLst>
                                </p:cTn>
                              </p:par>
                              <p:par>
                                <p:cTn id="23" presetID="42" presetClass="path" presetSubtype="0" accel="50000" decel="50000" fill="hold" nodeType="withEffect">
                                  <p:stCondLst>
                                    <p:cond delay="0"/>
                                  </p:stCondLst>
                                  <p:childTnLst>
                                    <p:animMotion origin="layout" path="M -0.55 -0.13496 L -0.43542 -0.13055 " pathEditMode="fixed" rAng="0" ptsTypes="AA">
                                      <p:cBhvr>
                                        <p:cTn id="24" dur="2000" fill="hold"/>
                                        <p:tgtEl>
                                          <p:spTgt spid="39"/>
                                        </p:tgtEl>
                                        <p:attrNameLst>
                                          <p:attrName>ppt_x</p:attrName>
                                          <p:attrName>ppt_y</p:attrName>
                                        </p:attrNameLst>
                                      </p:cBhvr>
                                      <p:rCtr x="5729" y="93"/>
                                    </p:animMotion>
                                  </p:childTnLst>
                                </p:cTn>
                              </p:par>
                            </p:childTnLst>
                          </p:cTn>
                        </p:par>
                        <p:par>
                          <p:cTn id="25" fill="hold">
                            <p:stCondLst>
                              <p:cond delay="75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7500"/>
                            </p:stCondLst>
                            <p:childTnLst>
                              <p:par>
                                <p:cTn id="29" presetID="1" presetClass="exit" presetSubtype="0" fill="hold" grpId="1" nodeType="afterEffect">
                                  <p:stCondLst>
                                    <p:cond delay="4000"/>
                                  </p:stCondLst>
                                  <p:childTnLst>
                                    <p:set>
                                      <p:cBhvr>
                                        <p:cTn id="30" dur="1" fill="hold">
                                          <p:stCondLst>
                                            <p:cond delay="249"/>
                                          </p:stCondLst>
                                        </p:cTn>
                                        <p:tgtEl>
                                          <p:spTgt spid="35"/>
                                        </p:tgtEl>
                                        <p:attrNameLst>
                                          <p:attrName>style.visibility</p:attrName>
                                        </p:attrNameLst>
                                      </p:cBhvr>
                                      <p:to>
                                        <p:strVal val="hidden"/>
                                      </p:to>
                                    </p:set>
                                  </p:childTnLst>
                                </p:cTn>
                              </p:par>
                            </p:childTnLst>
                          </p:cTn>
                        </p:par>
                        <p:par>
                          <p:cTn id="31" fill="hold">
                            <p:stCondLst>
                              <p:cond delay="1175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1750"/>
                            </p:stCondLst>
                            <p:childTnLst>
                              <p:par>
                                <p:cTn id="35" presetID="1" presetClass="exit" presetSubtype="0" fill="hold" grpId="1" nodeType="afterEffect">
                                  <p:stCondLst>
                                    <p:cond delay="4000"/>
                                  </p:stCondLst>
                                  <p:childTnLst>
                                    <p:set>
                                      <p:cBhvr>
                                        <p:cTn id="36" dur="1" fill="hold">
                                          <p:stCondLst>
                                            <p:cond delay="0"/>
                                          </p:stCondLst>
                                        </p:cTn>
                                        <p:tgtEl>
                                          <p:spTgt spid="36"/>
                                        </p:tgtEl>
                                        <p:attrNameLst>
                                          <p:attrName>style.visibility</p:attrName>
                                        </p:attrNameLst>
                                      </p:cBhvr>
                                      <p:to>
                                        <p:strVal val="hidden"/>
                                      </p:to>
                                    </p:set>
                                  </p:childTnLst>
                                </p:cTn>
                              </p:par>
                            </p:childTnLst>
                          </p:cTn>
                        </p:par>
                        <p:par>
                          <p:cTn id="37" fill="hold">
                            <p:stCondLst>
                              <p:cond delay="15750"/>
                            </p:stCondLst>
                            <p:childTnLst>
                              <p:par>
                                <p:cTn id="38" presetID="1" presetClass="entr" presetSubtype="0"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15750"/>
                            </p:stCondLst>
                            <p:childTnLst>
                              <p:par>
                                <p:cTn id="41" presetID="42" presetClass="path" presetSubtype="0" accel="50000" decel="50000" fill="hold" nodeType="afterEffect">
                                  <p:stCondLst>
                                    <p:cond delay="0"/>
                                  </p:stCondLst>
                                  <p:childTnLst>
                                    <p:animMotion origin="layout" path="M -2.08333E-7 -2.59259E-6 L -0.22122 -0.19838 " pathEditMode="fixed" rAng="0" ptsTypes="AA">
                                      <p:cBhvr>
                                        <p:cTn id="42" dur="1000" fill="hold"/>
                                        <p:tgtEl>
                                          <p:spTgt spid="50"/>
                                        </p:tgtEl>
                                        <p:attrNameLst>
                                          <p:attrName>ppt_x</p:attrName>
                                          <p:attrName>ppt_y</p:attrName>
                                        </p:attrNameLst>
                                      </p:cBhvr>
                                      <p:rCtr x="-11068" y="-9931"/>
                                    </p:animMotion>
                                  </p:childTnLst>
                                </p:cTn>
                              </p:par>
                            </p:childTnLst>
                          </p:cTn>
                        </p:par>
                        <p:par>
                          <p:cTn id="43" fill="hold">
                            <p:stCondLst>
                              <p:cond delay="16750"/>
                            </p:stCondLst>
                            <p:childTnLst>
                              <p:par>
                                <p:cTn id="44" presetID="1" presetClass="exit" presetSubtype="0" fill="hold" grpId="1" nodeType="afterEffect">
                                  <p:stCondLst>
                                    <p:cond delay="3000"/>
                                  </p:stCondLst>
                                  <p:childTnLst>
                                    <p:set>
                                      <p:cBhvr>
                                        <p:cTn id="45" dur="1" fill="hold">
                                          <p:stCondLst>
                                            <p:cond delay="0"/>
                                          </p:stCondLst>
                                        </p:cTn>
                                        <p:tgtEl>
                                          <p:spTgt spid="37"/>
                                        </p:tgtEl>
                                        <p:attrNameLst>
                                          <p:attrName>style.visibility</p:attrName>
                                        </p:attrNameLst>
                                      </p:cBhvr>
                                      <p:to>
                                        <p:strVal val="hidden"/>
                                      </p:to>
                                    </p:set>
                                  </p:childTnLst>
                                </p:cTn>
                              </p:par>
                            </p:childTnLst>
                          </p:cTn>
                        </p:par>
                        <p:par>
                          <p:cTn id="46" fill="hold">
                            <p:stCondLst>
                              <p:cond delay="19750"/>
                            </p:stCondLst>
                            <p:childTnLst>
                              <p:par>
                                <p:cTn id="47" presetID="42" presetClass="path" presetSubtype="0" accel="50000" decel="50000" fill="hold" nodeType="afterEffect">
                                  <p:stCondLst>
                                    <p:cond delay="0"/>
                                  </p:stCondLst>
                                  <p:childTnLst>
                                    <p:animMotion origin="layout" path="M -0.43542 -0.13055 L -0.025 -0.1331 " pathEditMode="fixed" rAng="0" ptsTypes="AA">
                                      <p:cBhvr>
                                        <p:cTn id="48" dur="2000" fill="hold"/>
                                        <p:tgtEl>
                                          <p:spTgt spid="39"/>
                                        </p:tgtEl>
                                        <p:attrNameLst>
                                          <p:attrName>ppt_x</p:attrName>
                                          <p:attrName>ppt_y</p:attrName>
                                        </p:attrNameLst>
                                      </p:cBhvr>
                                      <p:rCtr x="20521" y="-139"/>
                                    </p:animMotion>
                                  </p:childTnLst>
                                </p:cTn>
                              </p:par>
                              <p:par>
                                <p:cTn id="49" presetID="22" presetClass="entr" presetSubtype="8"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2300"/>
                                        <p:tgtEl>
                                          <p:spTgt spid="38"/>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40"/>
                                        </p:tgtEl>
                                        <p:attrNameLst>
                                          <p:attrName>style.visibility</p:attrName>
                                        </p:attrNameLst>
                                      </p:cBhvr>
                                      <p:to>
                                        <p:strVal val="visible"/>
                                      </p:to>
                                    </p:set>
                                  </p:childTnLst>
                                </p:cTn>
                              </p:par>
                            </p:childTnLst>
                          </p:cTn>
                        </p:par>
                        <p:par>
                          <p:cTn id="54" fill="hold">
                            <p:stCondLst>
                              <p:cond delay="22050"/>
                            </p:stCondLst>
                            <p:childTnLst>
                              <p:par>
                                <p:cTn id="55" presetID="1" presetClass="exit" presetSubtype="0" fill="hold" grpId="1" nodeType="afterEffect">
                                  <p:stCondLst>
                                    <p:cond delay="2000"/>
                                  </p:stCondLst>
                                  <p:childTnLst>
                                    <p:set>
                                      <p:cBhvr>
                                        <p:cTn id="56" dur="1" fill="hold">
                                          <p:stCondLst>
                                            <p:cond delay="0"/>
                                          </p:stCondLst>
                                        </p:cTn>
                                        <p:tgtEl>
                                          <p:spTgt spid="40"/>
                                        </p:tgtEl>
                                        <p:attrNameLst>
                                          <p:attrName>style.visibility</p:attrName>
                                        </p:attrNameLst>
                                      </p:cBhvr>
                                      <p:to>
                                        <p:strVal val="hidden"/>
                                      </p:to>
                                    </p:set>
                                  </p:childTnLst>
                                </p:cTn>
                              </p:par>
                            </p:childTnLst>
                          </p:cTn>
                        </p:par>
                        <p:par>
                          <p:cTn id="57" fill="hold">
                            <p:stCondLst>
                              <p:cond delay="24050"/>
                            </p:stCondLst>
                            <p:childTnLst>
                              <p:par>
                                <p:cTn id="58" presetID="1"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childTnLst>
                          </p:cTn>
                        </p:par>
                        <p:par>
                          <p:cTn id="60" fill="hold">
                            <p:stCondLst>
                              <p:cond delay="24050"/>
                            </p:stCondLst>
                            <p:childTnLst>
                              <p:par>
                                <p:cTn id="61" presetID="1" presetClass="exit" presetSubtype="0" fill="hold" nodeType="after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par>
                          <p:cTn id="63" fill="hold">
                            <p:stCondLst>
                              <p:cond delay="24050"/>
                            </p:stCondLst>
                            <p:childTnLst>
                              <p:par>
                                <p:cTn id="64" presetID="1" presetClass="entr" presetSubtype="0" fill="hold" nodeType="after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par>
                          <p:cTn id="66" fill="hold">
                            <p:stCondLst>
                              <p:cond delay="24050"/>
                            </p:stCondLst>
                            <p:childTnLst>
                              <p:par>
                                <p:cTn id="67" presetID="2" presetClass="exit" presetSubtype="3" fill="hold" nodeType="afterEffect">
                                  <p:stCondLst>
                                    <p:cond delay="0"/>
                                  </p:stCondLst>
                                  <p:childTnLst>
                                    <p:anim calcmode="lin" valueType="num">
                                      <p:cBhvr additive="base">
                                        <p:cTn id="68" dur="2000"/>
                                        <p:tgtEl>
                                          <p:spTgt spid="60"/>
                                        </p:tgtEl>
                                        <p:attrNameLst>
                                          <p:attrName>ppt_x</p:attrName>
                                        </p:attrNameLst>
                                      </p:cBhvr>
                                      <p:tavLst>
                                        <p:tav tm="0">
                                          <p:val>
                                            <p:strVal val="ppt_x"/>
                                          </p:val>
                                        </p:tav>
                                        <p:tav tm="100000">
                                          <p:val>
                                            <p:strVal val="1+ppt_w/2"/>
                                          </p:val>
                                        </p:tav>
                                      </p:tavLst>
                                    </p:anim>
                                    <p:anim calcmode="lin" valueType="num">
                                      <p:cBhvr additive="base">
                                        <p:cTn id="69" dur="2000"/>
                                        <p:tgtEl>
                                          <p:spTgt spid="60"/>
                                        </p:tgtEl>
                                        <p:attrNameLst>
                                          <p:attrName>ppt_y</p:attrName>
                                        </p:attrNameLst>
                                      </p:cBhvr>
                                      <p:tavLst>
                                        <p:tav tm="0">
                                          <p:val>
                                            <p:strVal val="ppt_y"/>
                                          </p:val>
                                        </p:tav>
                                        <p:tav tm="100000">
                                          <p:val>
                                            <p:strVal val="0-ppt_h/2"/>
                                          </p:val>
                                        </p:tav>
                                      </p:tavLst>
                                    </p:anim>
                                    <p:set>
                                      <p:cBhvr>
                                        <p:cTn id="70" dur="1" fill="hold">
                                          <p:stCondLst>
                                            <p:cond delay="1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5" grpId="1"/>
      <p:bldP spid="36" grpId="0"/>
      <p:bldP spid="36" grpId="1"/>
      <p:bldP spid="37" grpId="0"/>
      <p:bldP spid="37" grpId="1"/>
      <p:bldP spid="40" grpId="0"/>
      <p:bldP spid="40" grpId="1"/>
      <p:bldP spid="6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 </a:t>
            </a:r>
            <a:br>
              <a:rPr lang="en-US" dirty="0" smtClean="0"/>
            </a:br>
            <a:r>
              <a:rPr lang="en-US" dirty="0" smtClean="0"/>
              <a:t>Enclosed Space Production</a:t>
            </a:r>
            <a:endParaRPr lang="en-US" dirty="0"/>
          </a:p>
        </p:txBody>
      </p:sp>
      <p:sp>
        <p:nvSpPr>
          <p:cNvPr id="3" name="Content Placeholder 2"/>
          <p:cNvSpPr>
            <a:spLocks noGrp="1"/>
          </p:cNvSpPr>
          <p:nvPr>
            <p:ph idx="1"/>
          </p:nvPr>
        </p:nvSpPr>
        <p:spPr/>
        <p:txBody>
          <a:bodyPr>
            <a:normAutofit/>
          </a:bodyPr>
          <a:lstStyle/>
          <a:p>
            <a:r>
              <a:rPr lang="en-US" dirty="0" smtClean="0"/>
              <a:t>Ensure that no pesticide contacts any workers </a:t>
            </a:r>
            <a:r>
              <a:rPr lang="en-US" dirty="0"/>
              <a:t>and other persons </a:t>
            </a:r>
            <a:r>
              <a:rPr lang="en-US" dirty="0" smtClean="0"/>
              <a:t>directly or through drift</a:t>
            </a:r>
          </a:p>
          <a:p>
            <a:r>
              <a:rPr lang="en-US" dirty="0" smtClean="0"/>
              <a:t>No worker entry to an enclosed space structure until the air concentration level specified on the label is met or, if no air concentration level is specified, until after proper ventilation criteria is met for certain types of applications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7716085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8edd9928e83d1c7fa868e8573ad9fae597cb96"/>
  <p:tag name="MMPROD_NEXTUNIQUEID" val="10009"/>
  <p:tag name="MMPROD_UIDATA" val="&lt;database version=&quot;9.0&quot;&gt;&lt;object type=&quot;1&quot; unique_id=&quot;10001&quot;&gt;&lt;object type=&quot;2&quot; unique_id=&quot;10054&quot;&gt;&lt;object type=&quot;3&quot; unique_id=&quot;10055&quot;&gt;&lt;property id=&quot;20148&quot; value=&quot;5&quot;/&gt;&lt;property id=&quot;20300&quot; value=&quot;Slide 1 - &amp;quot;National Worker Protection Standard: Training for Trainers&amp;quot;&quot;/&gt;&lt;property id=&quot;20307&quot; value=&quot;256&quot;/&gt;&lt;/object&gt;&lt;object type=&quot;3&quot; unique_id=&quot;1904462&quot;&gt;&lt;property id=&quot;20148&quot; value=&quot;5&quot;/&gt;&lt;property id=&quot;20300&quot; value=&quot;Slide 3 - &amp;quot;Table of Contents&amp;quot;&quot;/&gt;&lt;property id=&quot;20307&quot; value=&quot;350&quot;/&gt;&lt;/object&gt;&lt;object type=&quot;3&quot; unique_id=&quot;1905030&quot;&gt;&lt;property id=&quot;20148&quot; value=&quot;5&quot;/&gt;&lt;property id=&quot;20300&quot; value=&quot;Slide 22 - &amp;quot;Section 2: Training Preparation and Requirements&amp;quot;&quot;/&gt;&lt;property id=&quot;20307&quot; value=&quot;351&quot;/&gt;&lt;/object&gt;&lt;object type=&quot;3&quot; unique_id=&quot;1905031&quot;&gt;&lt;property id=&quot;20148&quot; value=&quot;5&quot;/&gt;&lt;property id=&quot;20300&quot; value=&quot;Slide 27 - &amp;quot;Gathering Information&amp;amp;#x09;&amp;quot;&quot;/&gt;&lt;property id=&quot;20307&quot; value=&quot;352&quot;/&gt;&lt;/object&gt;&lt;object type=&quot;3&quot; unique_id=&quot;1905032&quot;&gt;&lt;property id=&quot;20148&quot; value=&quot;5&quot;/&gt;&lt;property id=&quot;20300&quot; value=&quot;Slide 28 - &amp;quot;Gathering Information&amp;amp;#x09;&amp;quot;&quot;/&gt;&lt;property id=&quot;20307&quot; value=&quot;353&quot;/&gt;&lt;/object&gt;&lt;object type=&quot;3&quot; unique_id=&quot;1905033&quot;&gt;&lt;property id=&quot;20148&quot; value=&quot;5&quot;/&gt;&lt;property id=&quot;20300&quot; value=&quot;Slide 29&quot;/&gt;&lt;property id=&quot;20307&quot; value=&quot;354&quot;/&gt;&lt;/object&gt;&lt;object type=&quot;3&quot; unique_id=&quot;1905034&quot;&gt;&lt;property id=&quot;20148&quot; value=&quot;5&quot;/&gt;&lt;property id=&quot;20300&quot; value=&quot;Slide 30 - &amp;quot;Gathering Information&amp;amp;#x09;&amp;quot;&quot;/&gt;&lt;property id=&quot;20307&quot; value=&quot;355&quot;/&gt;&lt;/object&gt;&lt;object type=&quot;3&quot; unique_id=&quot;1905035&quot;&gt;&lt;property id=&quot;20148&quot; value=&quot;5&quot;/&gt;&lt;property id=&quot;20300&quot; value=&quot;Slide 31 - &amp;quot;Organizing Your Training&amp;quot;&quot;/&gt;&lt;property id=&quot;20307&quot; value=&quot;356&quot;/&gt;&lt;/object&gt;&lt;object type=&quot;3&quot; unique_id=&quot;1905036&quot;&gt;&lt;property id=&quot;20148&quot; value=&quot;5&quot;/&gt;&lt;property id=&quot;20300&quot; value=&quot;Slide 32 - &amp;quot;Organizing Your Training&amp;quot;&quot;/&gt;&lt;property id=&quot;20307&quot; value=&quot;357&quot;/&gt;&lt;/object&gt;&lt;object type=&quot;3&quot; unique_id=&quot;1905037&quot;&gt;&lt;property id=&quot;20148&quot; value=&quot;5&quot;/&gt;&lt;property id=&quot;20300&quot; value=&quot;Slide 34 - &amp;quot;Time to Train&amp;quot;&quot;/&gt;&lt;property id=&quot;20307&quot; value=&quot;358&quot;/&gt;&lt;/object&gt;&lt;object type=&quot;3&quot; unique_id=&quot;1905038&quot;&gt;&lt;property id=&quot;20148&quot; value=&quot;5&quot;/&gt;&lt;property id=&quot;20300&quot; value=&quot;Slide 23 - &amp;quot;Who Can Provide Training?&amp;quot;&quot;/&gt;&lt;property id=&quot;20307&quot; value=&quot;359&quot;/&gt;&lt;/object&gt;&lt;object type=&quot;3&quot; unique_id=&quot;1905039&quot;&gt;&lt;property id=&quot;20148&quot; value=&quot;5&quot;/&gt;&lt;property id=&quot;20300&quot; value=&quot;Slide 24 - &amp;quot;When Must Workers and Handlers be Trained?&amp;quot;&quot;/&gt;&lt;property id=&quot;20307&quot; value=&quot;360&quot;/&gt;&lt;/object&gt;&lt;object type=&quot;3&quot; unique_id=&quot;1905040&quot;&gt;&lt;property id=&quot;20148&quot; value=&quot;5&quot;/&gt;&lt;property id=&quot;20300&quot; value=&quot;Slide 33 - &amp;quot;How is Training to be Conducted?&amp;quot;&quot;/&gt;&lt;property id=&quot;20307&quot; value=&quot;361&quot;/&gt;&lt;/object&gt;&lt;object type=&quot;3&quot; unique_id=&quot;1905041&quot;&gt;&lt;property id=&quot;20148&quot; value=&quot;5&quot;/&gt;&lt;property id=&quot;20300&quot; value=&quot;Slide 25 - &amp;quot;Recordkeeping Requirements&amp;quot;&quot;/&gt;&lt;property id=&quot;20307&quot; value=&quot;362&quot;/&gt;&lt;/object&gt;&lt;object type=&quot;3&quot; unique_id=&quot;1905042&quot;&gt;&lt;property id=&quot;20148&quot; value=&quot;5&quot;/&gt;&lt;property id=&quot;20300&quot; value=&quot;Slide 26 - &amp;quot;WPS Training Topics&amp;quot;&quot;/&gt;&lt;property id=&quot;20307&quot; value=&quot;363&quot;/&gt;&lt;/object&gt;&lt;object type=&quot;3&quot; unique_id=&quot;1905096&quot;&gt;&lt;property id=&quot;20148&quot; value=&quot;5&quot;/&gt;&lt;property id=&quot;20300&quot; value=&quot;Slide 35 - &amp;quot;Section 3: Employee Tasks and Restrictions&amp;quot;&quot;/&gt;&lt;property id=&quot;20307&quot; value=&quot;365&quot;/&gt;&lt;/object&gt;&lt;object type=&quot;3&quot; unique_id=&quot;1905097&quot;&gt;&lt;property id=&quot;20148&quot; value=&quot;5&quot;/&gt;&lt;property id=&quot;20300&quot; value=&quot;Slide 36 - &amp;quot;Agricultural Worker Tasks&amp;quot;&quot;/&gt;&lt;property id=&quot;20307&quot; value=&quot;366&quot;/&gt;&lt;/object&gt;&lt;object type=&quot;3&quot; unique_id=&quot;1905098&quot;&gt;&lt;property id=&quot;20148&quot; value=&quot;5&quot;/&gt;&lt;property id=&quot;20300&quot; value=&quot;Slide 37 - &amp;quot;Early-Entry Worker Tasks&amp;quot;&quot;/&gt;&lt;property id=&quot;20307&quot; value=&quot;367&quot;/&gt;&lt;/object&gt;&lt;object type=&quot;3&quot; unique_id=&quot;1905099&quot;&gt;&lt;property id=&quot;20148&quot; value=&quot;5&quot;/&gt;&lt;property id=&quot;20300&quot; value=&quot;Slide 38 - &amp;quot;Pesticide Handler Tasks&amp;quot;&quot;/&gt;&lt;property id=&quot;20307&quot; value=&quot;368&quot;/&gt;&lt;/object&gt;&lt;object type=&quot;3&quot; unique_id=&quot;1905240&quot;&gt;&lt;property id=&quot;20148&quot; value=&quot;5&quot;/&gt;&lt;property id=&quot;20300&quot; value=&quot;Slide 4 - &amp;quot;Section 1: Rules and Regulations&amp;quot;&quot;/&gt;&lt;property id=&quot;20307&quot; value=&quot;371&quot;/&gt;&lt;/object&gt;&lt;object type=&quot;3&quot; unique_id=&quot;1905241&quot;&gt;&lt;property id=&quot;20148&quot; value=&quot;5&quot;/&gt;&lt;property id=&quot;20300&quot; value=&quot;Slide 5 - &amp;quot;The Worker Protection Standard Federal Laws&amp;quot;&quot;/&gt;&lt;property id=&quot;20307&quot; value=&quot;372&quot;/&gt;&lt;/object&gt;&lt;object type=&quot;3&quot; unique_id=&quot;1905242&quot;&gt;&lt;property id=&quot;20148&quot; value=&quot;5&quot;/&gt;&lt;property id=&quot;20300&quot; value=&quot;Slide 6 - &amp;quot;State Laws&amp;quot;&quot;/&gt;&lt;property id=&quot;20307&quot; value=&quot;373&quot;/&gt;&lt;/object&gt;&lt;object type=&quot;3&quot; unique_id=&quot;1905243&quot;&gt;&lt;property id=&quot;20148&quot; value=&quot;5&quot;/&gt;&lt;property id=&quot;20300&quot; value=&quot;Slide 7 - &amp;quot;What is the WPS?&amp;quot;&quot;/&gt;&lt;property id=&quot;20307&quot; value=&quot;374&quot;/&gt;&lt;/object&gt;&lt;object type=&quot;3&quot; unique_id=&quot;1905244&quot;&gt;&lt;property id=&quot;20148&quot; value=&quot;5&quot;/&gt;&lt;property id=&quot;20300&quot; value=&quot;Slide 8 - &amp;quot;What is a Pesticide?&amp;quot;&quot;/&gt;&lt;property id=&quot;20307&quot; value=&quot;375&quot;/&gt;&lt;/object&gt;&lt;object type=&quot;3&quot; unique_id=&quot;1905245&quot;&gt;&lt;property id=&quot;20148&quot; value=&quot;5&quot;/&gt;&lt;property id=&quot;20300&quot; value=&quot;Slide 9 - &amp;quot;Reasons for Using Pesticides&amp;quot;&quot;/&gt;&lt;property id=&quot;20307&quot; value=&quot;376&quot;/&gt;&lt;/object&gt;&lt;object type=&quot;3&quot; unique_id=&quot;1905246&quot;&gt;&lt;property id=&quot;20148&quot; value=&quot;5&quot;/&gt;&lt;property id=&quot;20300&quot; value=&quot;Slide 10 - &amp;quot;Who is Responsible for Providing WPS Protections?&amp;quot;&quot;/&gt;&lt;property id=&quot;20307&quot; value=&quot;377&quot;/&gt;&lt;/object&gt;&lt;object type=&quot;3&quot; unique_id=&quot;1905247&quot;&gt;&lt;property id=&quot;20148&quot; value=&quot;5&quot;/&gt;&lt;property id=&quot;20300&quot; value=&quot;Slide 11 - &amp;quot;Who is Protected?&amp;quot;&quot;/&gt;&lt;property id=&quot;20307&quot; value=&quot;378&quot;/&gt;&lt;/object&gt;&lt;object type=&quot;3&quot; unique_id=&quot;1905248&quot;&gt;&lt;property id=&quot;20148&quot; value=&quot;5&quot;/&gt;&lt;property id=&quot;20300&quot; value=&quot;Slide 12 - &amp;quot;When Does the WPS Apply?&amp;quot;&quot;/&gt;&lt;property id=&quot;20307&quot; value=&quot;379&quot;/&gt;&lt;/object&gt;&lt;object type=&quot;3&quot; unique_id=&quot;1905249&quot;&gt;&lt;property id=&quot;20148&quot; value=&quot;5&quot;/&gt;&lt;property id=&quot;20300&quot; value=&quot;Slide 13 - &amp;quot;Who is an Employer Under WPS?&amp;quot;&quot;/&gt;&lt;property id=&quot;20307&quot; value=&quot;380&quot;/&gt;&lt;/object&gt;&lt;object type=&quot;3&quot; unique_id=&quot;1905250&quot;&gt;&lt;property id=&quot;20148&quot; value=&quot;5&quot;/&gt;&lt;property id=&quot;20300&quot; value=&quot;Slide 14 - &amp;quot;Who is an Agricultural Worker?&amp;quot;&quot;/&gt;&lt;property id=&quot;20307&quot; value=&quot;381&quot;/&gt;&lt;/object&gt;&lt;object type=&quot;3&quot; unique_id=&quot;1905251&quot;&gt;&lt;property id=&quot;20148&quot; value=&quot;5&quot;/&gt;&lt;property id=&quot;20300&quot; value=&quot;Slide 15 - &amp;quot;Who is a Pesticide Handler? &amp;quot;&quot;/&gt;&lt;property id=&quot;20307&quot; value=&quot;382&quot;/&gt;&lt;/object&gt;&lt;object type=&quot;3&quot; unique_id=&quot;1905252&quot;&gt;&lt;property id=&quot;20148&quot; value=&quot;5&quot;/&gt;&lt;property id=&quot;20300&quot; value=&quot;Slide 16 - &amp;quot;Who is an Early-Entry Worker?&amp;quot;&quot;/&gt;&lt;property id=&quot;20307&quot; value=&quot;383&quot;/&gt;&lt;/object&gt;&lt;object type=&quot;3&quot; unique_id=&quot;1905254&quot;&gt;&lt;property id=&quot;20148&quot; value=&quot;5&quot;/&gt;&lt;property id=&quot;20300&quot; value=&quot;Slide 18 - &amp;quot;Goals of WPS&amp;quot;&quot;/&gt;&lt;property id=&quot;20307&quot; value=&quot;385&quot;/&gt;&lt;/object&gt;&lt;object type=&quot;3&quot; unique_id=&quot;1905255&quot;&gt;&lt;property id=&quot;20148&quot; value=&quot;5&quot;/&gt;&lt;property id=&quot;20300&quot; value=&quot;Slide 19 - &amp;quot;Goal 1: Inform&amp;quot;&quot;/&gt;&lt;property id=&quot;20307&quot; value=&quot;386&quot;/&gt;&lt;/object&gt;&lt;object type=&quot;3&quot; unique_id=&quot;1905256&quot;&gt;&lt;property id=&quot;20148&quot; value=&quot;5&quot;/&gt;&lt;property id=&quot;20300&quot; value=&quot;Slide 20 - &amp;quot;Goal 2: Protect&amp;quot;&quot;/&gt;&lt;property id=&quot;20307&quot; value=&quot;387&quot;/&gt;&lt;/object&gt;&lt;object type=&quot;3&quot; unique_id=&quot;1905257&quot;&gt;&lt;property id=&quot;20148&quot; value=&quot;5&quot;/&gt;&lt;property id=&quot;20300&quot; value=&quot;Slide 21 - &amp;quot;Goal 3: Mitigate&amp;quot;&quot;/&gt;&lt;property id=&quot;20307&quot; value=&quot;388&quot;/&gt;&lt;/object&gt;&lt;object type=&quot;3&quot; unique_id=&quot;1905498&quot;&gt;&lt;property id=&quot;20148&quot; value=&quot;5&quot;/&gt;&lt;property id=&quot;20300&quot; value=&quot;Slide 39 - &amp;quot;Section 4: Where You May Encounter Pesticides at Work and How They Can Enter Your Body&amp;quot;&quot;/&gt;&lt;property id=&quot;20307&quot; value=&quot;390&quot;/&gt;&lt;/object&gt;&lt;object type=&quot;3&quot; unique_id=&quot;1905499&quot;&gt;&lt;property id=&quot;20148&quot; value=&quot;5&quot;/&gt;&lt;property id=&quot;20300&quot; value=&quot;Slide 40 - &amp;quot;Pesticide Types&amp;quot;&quot;/&gt;&lt;property id=&quot;20307&quot; value=&quot;391&quot;/&gt;&lt;/object&gt;&lt;object type=&quot;3&quot; unique_id=&quot;1905500&quot;&gt;&lt;property id=&quot;20148&quot; value=&quot;5&quot;/&gt;&lt;property id=&quot;20300&quot; value=&quot;Slide 41 - &amp;quot;Pesticide Formulations&amp;quot;&quot;/&gt;&lt;property id=&quot;20307&quot; value=&quot;392&quot;/&gt;&lt;/object&gt;&lt;object type=&quot;3&quot; unique_id=&quot;1905501&quot;&gt;&lt;property id=&quot;20148&quot; value=&quot;5&quot;/&gt;&lt;property id=&quot;20300&quot; value=&quot;Slide 42 - &amp;quot;At Work, Pesticides and Pesticide Residues May be Found:&amp;quot;&quot;/&gt;&lt;property id=&quot;20307&quot; value=&quot;393&quot;/&gt;&lt;/object&gt;&lt;object type=&quot;3&quot; unique_id=&quot;1905502&quot;&gt;&lt;property id=&quot;20148&quot; value=&quot;5&quot;/&gt;&lt;property id=&quot;20300&quot; value=&quot;Slide 43 - &amp;quot;There are Four Routes of Pesticide Entry into the Body:&amp;quot;&quot;/&gt;&lt;property id=&quot;20307&quot; value=&quot;394&quot;/&gt;&lt;/object&gt;&lt;object type=&quot;3&quot; unique_id=&quot;1905503&quot;&gt;&lt;property id=&quot;20148&quot; value=&quot;5&quot;/&gt;&lt;property id=&quot;20300&quot; value=&quot;Slide 44 - &amp;quot;Routes of Entry: Dermal&amp;quot;&quot;/&gt;&lt;property id=&quot;20307&quot; value=&quot;395&quot;/&gt;&lt;/object&gt;&lt;object type=&quot;3&quot; unique_id=&quot;1905504&quot;&gt;&lt;property id=&quot;20148&quot; value=&quot;5&quot;/&gt;&lt;property id=&quot;20300&quot; value=&quot;Slide 45 - &amp;quot;Routes of Entry: Ocular&amp;quot;&quot;/&gt;&lt;property id=&quot;20307&quot; value=&quot;396&quot;/&gt;&lt;/object&gt;&lt;object type=&quot;3&quot; unique_id=&quot;1905505&quot;&gt;&lt;property id=&quot;20148&quot; value=&quot;5&quot;/&gt;&lt;property id=&quot;20300&quot; value=&quot;Slide 46 - &amp;quot;Routes of Entry: Inhalation&amp;quot;&quot;/&gt;&lt;property id=&quot;20307&quot; value=&quot;397&quot;/&gt;&lt;/object&gt;&lt;object type=&quot;3&quot; unique_id=&quot;1905506&quot;&gt;&lt;property id=&quot;20148&quot; value=&quot;5&quot;/&gt;&lt;property id=&quot;20300&quot; value=&quot;Slide 47 - &amp;quot;Routes of Entry: Oral&amp;quot;&quot;/&gt;&lt;property id=&quot;20307&quot; value=&quot;398&quot;/&gt;&lt;/object&gt;&lt;object type=&quot;3&quot; unique_id=&quot;1905699&quot;&gt;&lt;property id=&quot;20148&quot; value=&quot;5&quot;/&gt;&lt;property id=&quot;20300&quot; value=&quot;Slide 48 - &amp;quot;Section 5: Pesticide-Related Health Effects&amp;quot;&quot;/&gt;&lt;property id=&quot;20307&quot; value=&quot;400&quot;/&gt;&lt;/object&gt;&lt;object type=&quot;3&quot; unique_id=&quot;1905700&quot;&gt;&lt;property id=&quot;20148&quot; value=&quot;5&quot;/&gt;&lt;property id=&quot;20300&quot; value=&quot;Slide 49 - &amp;quot;Common Signs and Symptoms&amp;quot;&quot;/&gt;&lt;property id=&quot;20307&quot; value=&quot;401&quot;/&gt;&lt;/object&gt;&lt;object type=&quot;3&quot; unique_id=&quot;1905701&quot;&gt;&lt;property id=&quot;20148&quot; value=&quot;5&quot;/&gt;&lt;property id=&quot;20300&quot; value=&quot;Slide 50 - &amp;quot;Symptoms of Exposure to Fumigants &amp;quot;&quot;/&gt;&lt;property id=&quot;20307&quot; value=&quot;402&quot;/&gt;&lt;/object&gt;&lt;object type=&quot;3&quot; unique_id=&quot;1905702&quot;&gt;&lt;property id=&quot;20148&quot; value=&quot;5&quot;/&gt;&lt;property id=&quot;20300&quot; value=&quot;Slide 51 - &amp;quot;Pesticide Poisoning Symptoms Can  be Confused with Other Illnesses &amp;quot;&quot;/&gt;&lt;property id=&quot;20307&quot; value=&quot;403&quot;/&gt;&lt;/object&gt;&lt;object type=&quot;3&quot; unique_id=&quot;1905703&quot;&gt;&lt;property id=&quot;20148&quot; value=&quot;5&quot;/&gt;&lt;property id=&quot;20300&quot; value=&quot;Slide 52 - &amp;quot;Mild Symptoms&amp;quot;&quot;/&gt;&lt;property id=&quot;20307&quot; value=&quot;404&quot;/&gt;&lt;/object&gt;&lt;object type=&quot;3&quot; unique_id=&quot;1905704&quot;&gt;&lt;property id=&quot;20148&quot; value=&quot;5&quot;/&gt;&lt;property id=&quot;20300&quot; value=&quot;Slide 53 - &amp;quot;Moderate Symptoms&amp;quot;&quot;/&gt;&lt;property id=&quot;20307&quot; value=&quot;405&quot;/&gt;&lt;/object&gt;&lt;object type=&quot;3&quot; unique_id=&quot;1905705&quot;&gt;&lt;property id=&quot;20148&quot; value=&quot;5&quot;/&gt;&lt;property id=&quot;20300&quot; value=&quot;Slide 54 - &amp;quot;Severe Symptoms&amp;quot;&quot;/&gt;&lt;property id=&quot;20307&quot; value=&quot;406&quot;/&gt;&lt;/object&gt;&lt;object type=&quot;3&quot; unique_id=&quot;1905706&quot;&gt;&lt;property id=&quot;20148&quot; value=&quot;5&quot;/&gt;&lt;property id=&quot;20300&quot; value=&quot;Slide 55 - &amp;quot;The Type and Severity of Symptoms  Depend on:&amp;quot;&quot;/&gt;&lt;property id=&quot;20307&quot; value=&quot;407&quot;/&gt;&lt;/object&gt;&lt;object type=&quot;3&quot; unique_id=&quot;1905707&quot;&gt;&lt;property id=&quot;20148&quot; value=&quot;5&quot;/&gt;&lt;property id=&quot;20300&quot; value=&quot;Slide 56 - &amp;quot;Hazards to Children and Pregnant Women&amp;quot;&quot;/&gt;&lt;property id=&quot;20307&quot; value=&quot;408&quot;/&gt;&lt;/object&gt;&lt;object type=&quot;3&quot; unique_id=&quot;1905708&quot;&gt;&lt;property id=&quot;20148&quot; value=&quot;5&quot;/&gt;&lt;property id=&quot;20300&quot; value=&quot;Slide 57 - &amp;quot;Potential Hazards from Pesticides&amp;quot;&quot;/&gt;&lt;property id=&quot;20307&quot; value=&quot;409&quot;/&gt;&lt;/object&gt;&lt;object type=&quot;3&quot; unique_id=&quot;1905709&quot;&gt;&lt;property id=&quot;20148&quot; value=&quot;5&quot;/&gt;&lt;property id=&quot;20300&quot; value=&quot;Slide 58 - &amp;quot;Chronic Pesticide Hazards&amp;quot;&quot;/&gt;&lt;property id=&quot;20307&quot; value=&quot;410&quot;/&gt;&lt;/object&gt;&lt;object type=&quot;3&quot; unique_id=&quot;1905710&quot;&gt;&lt;property id=&quot;20148&quot; value=&quot;5&quot;/&gt;&lt;property id=&quot;20300&quot; value=&quot;Slide 59 - &amp;quot;Sensitization&amp;quot;&quot;/&gt;&lt;property id=&quot;20307&quot; value=&quot;411&quot;/&gt;&lt;/object&gt;&lt;object type=&quot;3&quot; unique_id=&quot;1905711&quot;&gt;&lt;property id=&quot;20148&quot; value=&quot;5&quot;/&gt;&lt;property id=&quot;20300&quot; value=&quot;Slide 60 - &amp;quot;Reduce Pesticide Residue on Clothing&amp;quot;&quot;/&gt;&lt;property id=&quot;20307&quot; value=&quot;412&quot;/&gt;&lt;/object&gt;&lt;object type=&quot;3&quot; unique_id=&quot;1905938&quot;&gt;&lt;property id=&quot;20148&quot; value=&quot;5&quot;/&gt;&lt;property id=&quot;20300&quot; value=&quot;Slide 61 - &amp;quot;Section 6: Ways to Reduce Pesticide Exposure&amp;quot;&quot;/&gt;&lt;property id=&quot;20307&quot; value=&quot;414&quot;/&gt;&lt;/object&gt;&lt;object type=&quot;3&quot; unique_id=&quot;1905939&quot;&gt;&lt;property id=&quot;20148&quot; value=&quot;5&quot;/&gt;&lt;property id=&quot;20300&quot; value=&quot;Slide 62 - &amp;quot;Recognize and Understand the Meaning of Posted Warning Signs&amp;quot;&quot;/&gt;&lt;property id=&quot;20307&quot; value=&quot;415&quot;/&gt;&lt;/object&gt;&lt;object type=&quot;3&quot; unique_id=&quot;1905940&quot;&gt;&lt;property id=&quot;20148&quot; value=&quot;5&quot;/&gt;&lt;property id=&quot;20300&quot; value=&quot;Slide 63 - &amp;quot;Follow Directions and/or Signs About Keeping Out of Pesticide Treated Areas&amp;quot;&quot;/&gt;&lt;property id=&quot;20307&quot; value=&quot;416&quot;/&gt;&lt;/object&gt;&lt;object type=&quot;3&quot; unique_id=&quot;1905941&quot;&gt;&lt;property id=&quot;20148&quot; value=&quot;5&quot;/&gt;&lt;property id=&quot;20300&quot; value=&quot;Slide 64 - &amp;quot;Using Protective Clothing&amp;quot;&quot;/&gt;&lt;property id=&quot;20307&quot; value=&quot;417&quot;/&gt;&lt;/object&gt;&lt;object type=&quot;3&quot; unique_id=&quot;1905942&quot;&gt;&lt;property id=&quot;20148&quot; value=&quot;5&quot;/&gt;&lt;property id=&quot;20300&quot; value=&quot;Slide 65 - &amp;quot;Wash and Change into Clean Clothes&amp;quot;&quot;/&gt;&lt;property id=&quot;20307&quot; value=&quot;418&quot;/&gt;&lt;/object&gt;&lt;object type=&quot;3&quot; unique_id=&quot;1905943&quot;&gt;&lt;property id=&quot;20148&quot; value=&quot;5&quot;/&gt;&lt;property id=&quot;20300&quot; value=&quot;Slide 66 - &amp;quot;After Working in Pesticide Treated Areas&amp;quot;&quot;/&gt;&lt;property id=&quot;20307&quot; value=&quot;419&quot;/&gt;&lt;/object&gt;&lt;object type=&quot;3&quot; unique_id=&quot;1905944&quot;&gt;&lt;property id=&quot;20148&quot; value=&quot;5&quot;/&gt;&lt;property id=&quot;20300&quot; value=&quot;Slide 67 - &amp;quot;Wash Work Clothes &amp;quot;&quot;/&gt;&lt;property id=&quot;20307&quot; value=&quot;420&quot;/&gt;&lt;/object&gt;&lt;object type=&quot;3&quot; unique_id=&quot;1905945&quot;&gt;&lt;property id=&quot;20148&quot; value=&quot;5&quot;/&gt;&lt;property id=&quot;20300&quot; value=&quot;Slide 68 - &amp;quot;Do Not Take Pesticides or Pesticide Containers Used at Work to your Home&amp;quot;&quot;/&gt;&lt;property id=&quot;20307&quot; value=&quot;421&quot;/&gt;&lt;/object&gt;&lt;object type=&quot;3&quot; unique_id=&quot;1905946&quot;&gt;&lt;property id=&quot;20148&quot; value=&quot;5&quot;/&gt;&lt;property id=&quot;20300&quot; value=&quot;Slide 69 - &amp;quot;Keep Children and Family Members Away from Pesticide Treated Areas&amp;quot;&quot;/&gt;&lt;property id=&quot;20307&quot; value=&quot;422&quot;/&gt;&lt;/object&gt;&lt;object type=&quot;3&quot; unique_id=&quot;1906207&quot;&gt;&lt;property id=&quot;20148&quot; value=&quot;5&quot;/&gt;&lt;property id=&quot;20300&quot; value=&quot;Slide 70 - &amp;quot;Section 7: First Aid for Pesticide Illnesses and Injuries&amp;quot;&quot;/&gt;&lt;property id=&quot;20307&quot; value=&quot;424&quot;/&gt;&lt;/object&gt;&lt;object type=&quot;3&quot; unique_id=&quot;1906208&quot;&gt;&lt;property id=&quot;20148&quot; value=&quot;5&quot;/&gt;&lt;property id=&quot;20300&quot; value=&quot;Slide 71 - &amp;quot;What is Decontamination?&amp;quot;&quot;/&gt;&lt;property id=&quot;20307&quot; value=&quot;425&quot;/&gt;&lt;/object&gt;&lt;object type=&quot;3&quot; unique_id=&quot;1906209&quot;&gt;&lt;property id=&quot;20148&quot; value=&quot;5&quot;/&gt;&lt;property id=&quot;20300&quot; value=&quot;Slide 72 - &amp;quot;Agricultural Workers Routine Decontamination&amp;quot;&quot;/&gt;&lt;property id=&quot;20307&quot; value=&quot;426&quot;/&gt;&lt;/object&gt;&lt;object type=&quot;3&quot; unique_id=&quot;1906210&quot;&gt;&lt;property id=&quot;20148&quot; value=&quot;5&quot;/&gt;&lt;property id=&quot;20300&quot; value=&quot;Slide 73 - &amp;quot;Pesticide Handlers Routine Decontamination&amp;quot;&quot;/&gt;&lt;property id=&quot;20307&quot; value=&quot;427&quot;/&gt;&lt;/object&gt;&lt;object type=&quot;3&quot; unique_id=&quot;1906211&quot;&gt;&lt;property id=&quot;20148&quot; value=&quot;5&quot;/&gt;&lt;property id=&quot;20300&quot; value=&quot;Slide 74 - &amp;quot;Emergency Decontamination Procedures&amp;quot;&quot;/&gt;&lt;property id=&quot;20307&quot; value=&quot;428&quot;/&gt;&lt;/object&gt;&lt;object type=&quot;3&quot; unique_id=&quot;1906212&quot;&gt;&lt;property id=&quot;20148&quot; value=&quot;5&quot;/&gt;&lt;property id=&quot;20300&quot; value=&quot;Slide 76 - &amp;quot;How and When to Obtain Emergency Medical Care&amp;quot;&quot;/&gt;&lt;property id=&quot;20307&quot; value=&quot;429&quot;/&gt;&lt;/object&gt;&lt;object type=&quot;3&quot; unique_id=&quot;1906213&quot;&gt;&lt;property id=&quot;20148&quot; value=&quot;5&quot;/&gt;&lt;property id=&quot;20300&quot; value=&quot;Slide 77 - &amp;quot;First Aid for Skin Exposure&amp;quot;&quot;/&gt;&lt;property id=&quot;20307&quot; value=&quot;430&quot;/&gt;&lt;/object&gt;&lt;object type=&quot;3&quot; unique_id=&quot;1906214&quot;&gt;&lt;property id=&quot;20148&quot; value=&quot;5&quot;/&gt;&lt;property id=&quot;20300&quot; value=&quot;Slide 78 - &amp;quot;First Aid for Eye Exposure&amp;quot;&quot;/&gt;&lt;property id=&quot;20307&quot; value=&quot;431&quot;/&gt;&lt;/object&gt;&lt;object type=&quot;3&quot; unique_id=&quot;1906215&quot;&gt;&lt;property id=&quot;20148&quot; value=&quot;5&quot;/&gt;&lt;property id=&quot;20300&quot; value=&quot;Slide 79 - &amp;quot;First Aid for Inhalation Exposure&amp;quot;&quot;/&gt;&lt;property id=&quot;20307&quot; value=&quot;432&quot;/&gt;&lt;/object&gt;&lt;object type=&quot;3&quot; unique_id=&quot;1906216&quot;&gt;&lt;property id=&quot;20148&quot; value=&quot;5&quot;/&gt;&lt;property id=&quot;20300&quot; value=&quot;Slide 80 - &amp;quot;First Aid for Oral Exposure&amp;quot;&quot;/&gt;&lt;property id=&quot;20307&quot; value=&quot;433&quot;/&gt;&lt;/object&gt;&lt;object type=&quot;3&quot; unique_id=&quot;1906217&quot;&gt;&lt;property id=&quot;20148&quot; value=&quot;5&quot;/&gt;&lt;property id=&quot;20300&quot; value=&quot;Slide 75 - &amp;quot;Safety Data Sheets&amp;quot;&quot;/&gt;&lt;property id=&quot;20307&quot; value=&quot;434&quot;/&gt;&lt;/object&gt;&lt;object type=&quot;3&quot; unique_id=&quot;1906536&quot;&gt;&lt;property id=&quot;20148&quot; value=&quot;5&quot;/&gt;&lt;property id=&quot;20300&quot; value=&quot;Slide 81 - &amp;quot;Section 8: Responsibilities and Rights&amp;quot;&quot;/&gt;&lt;property id=&quot;20307&quot; value=&quot;436&quot;/&gt;&lt;/object&gt;&lt;object type=&quot;3&quot; unique_id=&quot;1906537&quot;&gt;&lt;property id=&quot;20148&quot; value=&quot;5&quot;/&gt;&lt;property id=&quot;20300&quot; value=&quot;Slide 82 - &amp;quot;Employer’s WPS Responsibilities&amp;quot;&quot;/&gt;&lt;property id=&quot;20307&quot; value=&quot;437&quot;/&gt;&lt;/object&gt;&lt;object type=&quot;3&quot; unique_id=&quot;1906538&quot;&gt;&lt;property id=&quot;20148&quot; value=&quot;5&quot;/&gt;&lt;property id=&quot;20300&quot; value=&quot;Slide 85 - &amp;quot;Pesticide Safety Training&amp;quot;&quot;/&gt;&lt;property id=&quot;20307&quot; value=&quot;438&quot;/&gt;&lt;/object&gt;&lt;object type=&quot;3&quot; unique_id=&quot;1906541&quot;&gt;&lt;property id=&quot;20148&quot; value=&quot;5&quot;/&gt;&lt;property id=&quot;20300&quot; value=&quot;Slide 86 - &amp;quot;Pesticide Safety Information &amp;quot;&quot;/&gt;&lt;property id=&quot;20307&quot; value=&quot;441&quot;/&gt;&lt;/object&gt;&lt;object type=&quot;3&quot; unique_id=&quot;1906542&quot;&gt;&lt;property id=&quot;20148&quot; value=&quot;5&quot;/&gt;&lt;property id=&quot;20300&quot; value=&quot;Slide 87 - &amp;quot;Pesticide Application Information&amp;quot;&quot;/&gt;&lt;property id=&quot;20307&quot; value=&quot;442&quot;/&gt;&lt;/object&gt;&lt;object type=&quot;3&quot; unique_id=&quot;1906543&quot;&gt;&lt;property id=&quot;20148&quot; value=&quot;5&quot;/&gt;&lt;property id=&quot;20300&quot; value=&quot;Slide 88 - &amp;quot;Requesting Pesticide Application and Safety Information &amp;quot;&quot;/&gt;&lt;property id=&quot;20307&quot; value=&quot;443&quot;/&gt;&lt;/object&gt;&lt;object type=&quot;3&quot; unique_id=&quot;1906544&quot;&gt;&lt;property id=&quot;20148&quot; value=&quot;5&quot;/&gt;&lt;property id=&quot;20300&quot; value=&quot;Slide 89 - &amp;quot;Other Employer Responsibilities in Relation to Pesticide Information&amp;quot;&quot;/&gt;&lt;property id=&quot;20307&quot; value=&quot;444&quot;/&gt;&lt;/object&gt;&lt;object type=&quot;3&quot; unique_id=&quot;1906545&quot;&gt;&lt;property id=&quot;20148&quot; value=&quot;5&quot;/&gt;&lt;property id=&quot;20300&quot; value=&quot;Slide 90 - &amp;quot; Decontamination Supplies for  Agricultural Workers &amp;quot;&quot;/&gt;&lt;property id=&quot;20307&quot; value=&quot;445&quot;/&gt;&lt;/object&gt;&lt;object type=&quot;3&quot; unique_id=&quot;1906546&quot;&gt;&lt;property id=&quot;20148&quot; value=&quot;5&quot;/&gt;&lt;property id=&quot;20300&quot; value=&quot;Slide 91 - &amp;quot; Decontamination Supplies for Pesticide Handlers &amp;quot;&quot;/&gt;&lt;property id=&quot;20307&quot; value=&quot;446&quot;/&gt;&lt;/object&gt;&lt;object type=&quot;3&quot; unique_id=&quot;1906547&quot;&gt;&lt;property id=&quot;20148&quot; value=&quot;5&quot;/&gt;&lt;property id=&quot;20300&quot; value=&quot;Slide 92 - &amp;quot; Decontamination Supplies for Pesticide Handlers &amp;quot;&quot;/&gt;&lt;property id=&quot;20307&quot; value=&quot;447&quot;/&gt;&lt;/object&gt;&lt;object type=&quot;3&quot; unique_id=&quot;1906549&quot;&gt;&lt;property id=&quot;20148&quot; value=&quot;5&quot;/&gt;&lt;property id=&quot;20300&quot; value=&quot;Slide 93 - &amp;quot;Provide Emergency Medical Assistance&amp;quot;&quot;/&gt;&lt;property id=&quot;20307&quot; value=&quot;449&quot;/&gt;&lt;/object&gt;&lt;object type=&quot;3&quot; unique_id=&quot;1906550&quot;&gt;&lt;property id=&quot;20148&quot; value=&quot;5&quot;/&gt;&lt;property id=&quot;20300&quot; value=&quot;Slide 94 - &amp;quot;Oral and Posted Notification of Treated Areas&amp;quot;&quot;/&gt;&lt;property id=&quot;20307&quot; value=&quot;450&quot;/&gt;&lt;/object&gt;&lt;object type=&quot;3&quot; unique_id=&quot;1906553&quot;&gt;&lt;property id=&quot;20148&quot; value=&quot;5&quot;/&gt;&lt;property id=&quot;20300&quot; value=&quot;Slide 95 - &amp;quot;Protections During Applications: Outdoor Production&amp;quot;&quot;/&gt;&lt;property id=&quot;20307&quot; value=&quot;453&quot;/&gt;&lt;/object&gt;&lt;object type=&quot;3&quot; unique_id=&quot;1906554&quot;&gt;&lt;property id=&quot;20148&quot; value=&quot;5&quot;/&gt;&lt;property id=&quot;20300&quot; value=&quot;Slide 96 - &amp;quot;Application Exclusion Zone in Outdoor Production&amp;quot;&quot;/&gt;&lt;property id=&quot;20307&quot; value=&quot;454&quot;/&gt;&lt;/object&gt;&lt;object type=&quot;3&quot; unique_id=&quot;1906555&quot;&gt;&lt;property id=&quot;20148&quot; value=&quot;5&quot;/&gt;&lt;property id=&quot;20300&quot; value=&quot;Slide 97 - &amp;quot;AEZs on Field Borders&amp;quot;&quot;/&gt;&lt;property id=&quot;20307&quot; value=&quot;455&quot;/&gt;&lt;/object&gt;&lt;object type=&quot;3&quot; unique_id=&quot;1906556&quot;&gt;&lt;property id=&quot;20148&quot; value=&quot;5&quot;/&gt;&lt;property id=&quot;20300&quot; value=&quot;Slide 98 - &amp;quot;Protections During Applications:  Enclosed Space Production&amp;quot;&quot;/&gt;&lt;property id=&quot;20307&quot; value=&quot;456&quot;/&gt;&lt;/object&gt;&lt;object type=&quot;3&quot; unique_id=&quot;1906557&quot;&gt;&lt;property id=&quot;20148&quot; value=&quot;5&quot;/&gt;&lt;property id=&quot;20300&quot; value=&quot;Slide 99 - &amp;quot;Other WPS Topics&amp;quot;&quot;/&gt;&lt;property id=&quot;20307&quot; value=&quot;457&quot;/&gt;&lt;/object&gt;&lt;object type=&quot;3&quot; unique_id=&quot;1906937&quot;&gt;&lt;property id=&quot;20148&quot; value=&quot;5&quot;/&gt;&lt;property id=&quot;20300&quot; value=&quot;Slide 100 - &amp;quot;Section 9: Pesticide Label Information&amp;quot;&quot;/&gt;&lt;property id=&quot;20307&quot; value=&quot;459&quot;/&gt;&lt;/object&gt;&lt;object type=&quot;3&quot; unique_id=&quot;1906938&quot;&gt;&lt;property id=&quot;20148&quot; value=&quot;5&quot;/&gt;&lt;property id=&quot;20300&quot; value=&quot;Slide 101 - &amp;quot;Pesticide Labels&amp;quot;&quot;/&gt;&lt;property id=&quot;20307&quot; value=&quot;460&quot;/&gt;&lt;/object&gt;&lt;object type=&quot;3&quot; unique_id=&quot;1906939&quot;&gt;&lt;property id=&quot;20148&quot; value=&quot;5&quot;/&gt;&lt;property id=&quot;20300&quot; value=&quot;Slide 102 - &amp;quot;Read the Label BEFORE:&amp;quot;&quot;/&gt;&lt;property id=&quot;20307&quot; value=&quot;461&quot;/&gt;&lt;/object&gt;&lt;object type=&quot;3&quot; unique_id=&quot;1906940&quot;&gt;&lt;property id=&quot;20148&quot; value=&quot;5&quot;/&gt;&lt;property id=&quot;20300&quot; value=&quot;Slide 103 - &amp;quot;Parts of the Pesticide Label&amp;quot;&quot;/&gt;&lt;property id=&quot;20307&quot; value=&quot;462&quot;/&gt;&lt;/object&gt;&lt;object type=&quot;3&quot; unique_id=&quot;1906941&quot;&gt;&lt;property id=&quot;20148&quot; value=&quot;5&quot;/&gt;&lt;property id=&quot;20300&quot; value=&quot;Slide 104 - &amp;quot;Brand Name&amp;quot;&quot;/&gt;&lt;property id=&quot;20307&quot; value=&quot;463&quot;/&gt;&lt;/object&gt;&lt;object type=&quot;3&quot; unique_id=&quot;1906942&quot;&gt;&lt;property id=&quot;20148&quot; value=&quot;5&quot;/&gt;&lt;property id=&quot;20300&quot; value=&quot;Slide 105 - &amp;quot;Pesticide Manufacturer&amp;quot;&quot;/&gt;&lt;property id=&quot;20307&quot; value=&quot;464&quot;/&gt;&lt;/object&gt;&lt;object type=&quot;3&quot; unique_id=&quot;1906943&quot;&gt;&lt;property id=&quot;20148&quot; value=&quot;5&quot;/&gt;&lt;property id=&quot;20300&quot; value=&quot;Slide 106 - &amp;quot;Pesticide Type&amp;quot;&quot;/&gt;&lt;property id=&quot;20307&quot; value=&quot;465&quot;/&gt;&lt;/object&gt;&lt;object type=&quot;3&quot; unique_id=&quot;1906944&quot;&gt;&lt;property id=&quot;20148&quot; value=&quot;5&quot;/&gt;&lt;property id=&quot;20300&quot; value=&quot;Slide 107 - &amp;quot;Ingredients&amp;quot;&quot;/&gt;&lt;property id=&quot;20307&quot; value=&quot;466&quot;/&gt;&lt;/object&gt;&lt;object type=&quot;3&quot; unique_id=&quot;1906945&quot;&gt;&lt;property id=&quot;20148&quot; value=&quot;5&quot;/&gt;&lt;property id=&quot;20300&quot; value=&quot;Slide 108 - &amp;quot;Pesticide Formulations&amp;quot;&quot;/&gt;&lt;property id=&quot;20307&quot; value=&quot;467&quot;/&gt;&lt;/object&gt;&lt;object type=&quot;3&quot; unique_id=&quot;1906946&quot;&gt;&lt;property id=&quot;20148&quot; value=&quot;5&quot;/&gt;&lt;property id=&quot;20300&quot; value=&quot;Slide 109 - &amp;quot;EPA Registration Number&amp;quot;&quot;/&gt;&lt;property id=&quot;20307&quot; value=&quot;468&quot;/&gt;&lt;/object&gt;&lt;object type=&quot;3&quot; unique_id=&quot;1906947&quot;&gt;&lt;property id=&quot;20148&quot; value=&quot;5&quot;/&gt;&lt;property id=&quot;20300&quot; value=&quot;Slide 110 - &amp;quot;Signal Words &amp;quot;&quot;/&gt;&lt;property id=&quot;20307&quot; value=&quot;469&quot;/&gt;&lt;/object&gt;&lt;object type=&quot;3&quot; unique_id=&quot;1906948&quot;&gt;&lt;property id=&quot;20148&quot; value=&quot;5&quot;/&gt;&lt;property id=&quot;20300&quot; value=&quot;Slide 111 - &amp;quot;First Aid&amp;quot;&quot;/&gt;&lt;property id=&quot;20307&quot; value=&quot;470&quot;/&gt;&lt;/object&gt;&lt;object type=&quot;3&quot; unique_id=&quot;1906949&quot;&gt;&lt;property id=&quot;20148&quot; value=&quot;5&quot;/&gt;&lt;property id=&quot;20300&quot; value=&quot;Slide 112 - &amp;quot;Personal Protective Equipment (PPE)&amp;quot;&quot;/&gt;&lt;property id=&quot;20307&quot; value=&quot;471&quot;/&gt;&lt;/object&gt;&lt;object type=&quot;3&quot; unique_id=&quot;1906950&quot;&gt;&lt;property id=&quot;20148&quot; value=&quot;5&quot;/&gt;&lt;property id=&quot;20300&quot; value=&quot;Slide 113 - &amp;quot;Precautionary Statements&amp;quot;&quot;/&gt;&lt;property id=&quot;20307&quot; value=&quot;472&quot;/&gt;&lt;/object&gt;&lt;object type=&quot;3&quot; unique_id=&quot;1906951&quot;&gt;&lt;property id=&quot;20148&quot; value=&quot;5&quot;/&gt;&lt;property id=&quot;20300&quot; value=&quot;Slide 114 - &amp;quot;Environmental Hazard Statements&amp;quot;&quot;/&gt;&lt;property id=&quot;20307&quot; value=&quot;473&quot;/&gt;&lt;/object&gt;&lt;object type=&quot;3&quot; unique_id=&quot;1906952&quot;&gt;&lt;property id=&quot;20148&quot; value=&quot;5&quot;/&gt;&lt;property id=&quot;20300&quot; value=&quot;Slide 115 - &amp;quot;Restricted-Entry Interval (REI)&amp;quot;&quot;/&gt;&lt;property id=&quot;20307&quot; value=&quot;474&quot;/&gt;&lt;/object&gt;&lt;object type=&quot;3&quot; unique_id=&quot;1906953&quot;&gt;&lt;property id=&quot;20148&quot; value=&quot;5&quot;/&gt;&lt;property id=&quot;20300&quot; value=&quot;Slide 116 - &amp;quot;Directions for Use&amp;quot;&quot;/&gt;&lt;property id=&quot;20307&quot; value=&quot;475&quot;/&gt;&lt;/object&gt;&lt;object type=&quot;3&quot; unique_id=&quot;1906954&quot;&gt;&lt;property id=&quot;20148&quot; value=&quot;5&quot;/&gt;&lt;property id=&quot;20300&quot; value=&quot;Slide 117 - &amp;quot;Storage and Disposal Instructions&amp;quot;&quot;/&gt;&lt;property id=&quot;20307&quot; value=&quot;476&quot;/&gt;&lt;/object&gt;&lt;object type=&quot;3&quot; unique_id=&quot;1907235&quot;&gt;&lt;property id=&quot;20148&quot; value=&quot;5&quot;/&gt;&lt;property id=&quot;20300&quot; value=&quot;Slide 118 - &amp;quot;Section 10: Protecting People and the Environment When Using Pesticides&amp;quot;&quot;/&gt;&lt;property id=&quot;20307&quot; value=&quot;478&quot;/&gt;&lt;/object&gt;&lt;object type=&quot;3&quot; unique_id=&quot;1907236&quot;&gt;&lt;property id=&quot;20148&quot; value=&quot;5&quot;/&gt;&lt;property id=&quot;20300&quot; value=&quot;Slide 119 - &amp;quot;Pesticide Handlers &amp;quot;&quot;/&gt;&lt;property id=&quot;20307&quot; value=&quot;479&quot;/&gt;&lt;/object&gt;&lt;object type=&quot;3&quot; unique_id=&quot;1907237&quot;&gt;&lt;property id=&quot;20148&quot; value=&quot;5&quot;/&gt;&lt;property id=&quot;20300&quot; value=&quot;Slide 120 - &amp;quot;Posting Treated Areas&amp;quot;&quot;/&gt;&lt;property id=&quot;20307&quot; value=&quot;480&quot;/&gt;&lt;/object&gt;&lt;object type=&quot;3&quot; unique_id=&quot;1907238&quot;&gt;&lt;property id=&quot;20148&quot; value=&quot;5&quot;/&gt;&lt;property id=&quot;20300&quot; value=&quot;Slide 121 - &amp;quot;Proper Application and Use of Pesticides&amp;quot;&quot;/&gt;&lt;property id=&quot;20307&quot; value=&quot;481&quot;/&gt;&lt;/object&gt;&lt;object type=&quot;3&quot; unique_id=&quot;1907239&quot;&gt;&lt;property id=&quot;20148&quot; value=&quot;5&quot;/&gt;&lt;property id=&quot;20300&quot; value=&quot;Slide 122 - &amp;quot;Safety Requirements for  Transporting Pesticides&amp;quot;&quot;/&gt;&lt;property id=&quot;20307&quot; value=&quot;482&quot;/&gt;&lt;/object&gt;&lt;object type=&quot;3&quot; unique_id=&quot;1907240&quot;&gt;&lt;property id=&quot;20148&quot; value=&quot;5&quot;/&gt;&lt;property id=&quot;20300&quot; value=&quot;Slide 123 - &amp;quot;Storage and Disposal of Pesticides &amp;quot;&quot;/&gt;&lt;property id=&quot;20307&quot; value=&quot;483&quot;/&gt;&lt;/object&gt;&lt;object type=&quot;3&quot; unique_id=&quot;1907241&quot;&gt;&lt;property id=&quot;20148&quot; value=&quot;5&quot;/&gt;&lt;property id=&quot;20300&quot; value=&quot;Slide 124 - &amp;quot;General Procedures for Spill Cleanup&amp;quot;&quot;/&gt;&lt;property id=&quot;20307&quot; value=&quot;484&quot;/&gt;&lt;/object&gt;&lt;object type=&quot;3&quot; unique_id=&quot;1907242&quot;&gt;&lt;property id=&quot;20148&quot; value=&quot;5&quot;/&gt;&lt;property id=&quot;20300&quot; value=&quot;Slide 125 - &amp;quot;Do Not Spray Other People&amp;quot;&quot;/&gt;&lt;property id=&quot;20307&quot; value=&quot;485&quot;/&gt;&lt;/object&gt;&lt;object type=&quot;3&quot; unique_id=&quot;1907243&quot;&gt;&lt;property id=&quot;20148&quot; value=&quot;5&quot;/&gt;&lt;property id=&quot;20300&quot; value=&quot;Slide 126 - &amp;quot;Reducing Hazards from Pesticide Drift &amp;quot;&quot;/&gt;&lt;property id=&quot;20307&quot; value=&quot;486&quot;/&gt;&lt;/object&gt;&lt;object type=&quot;3&quot; unique_id=&quot;1907244&quot;&gt;&lt;property id=&quot;20148&quot; value=&quot;5&quot;/&gt;&lt;property id=&quot;20300&quot; value=&quot;Slide 127 - &amp;quot;AEZs in Outdoor Areas&amp;quot;&quot;/&gt;&lt;property id=&quot;20307&quot; value=&quot;487&quot;/&gt;&lt;/object&gt;&lt;object type=&quot;3&quot; unique_id=&quot;1907245&quot;&gt;&lt;property id=&quot;20148&quot; value=&quot;5&quot;/&gt;&lt;property id=&quot;20300&quot; value=&quot;Slide 128 - &amp;quot;Suspend Applications if People are in the AEZ&amp;quot;&quot;/&gt;&lt;property id=&quot;20307&quot; value=&quot;488&quot;/&gt;&lt;/object&gt;&lt;object type=&quot;3&quot; unique_id=&quot;1907246&quot;&gt;&lt;property id=&quot;20148&quot; value=&quot;5&quot;/&gt;&lt;property id=&quot;20300&quot; value=&quot;Slide 129 - &amp;quot;Protecting Sensitive Areas &amp;quot;&quot;/&gt;&lt;property id=&quot;20307&quot; value=&quot;489&quot;/&gt;&lt;/object&gt;&lt;object type=&quot;3&quot; unique_id=&quot;1907247&quot;&gt;&lt;property id=&quot;20148&quot; value=&quot;5&quot;/&gt;&lt;property id=&quot;20300&quot; value=&quot;Slide 130 - &amp;quot;Other Impacts of Pesticides on the Environment&amp;quot;&quot;/&gt;&lt;property id=&quot;20307&quot; value=&quot;490&quot;/&gt;&lt;/object&gt;&lt;object type=&quot;3&quot; unique_id=&quot;1912568&quot;&gt;&lt;property id=&quot;20148&quot; value=&quot;5&quot;/&gt;&lt;property id=&quot;20300&quot; value=&quot;Slide 131 - &amp;quot;Section 11: Personal Protective Equipment&amp;quot;&quot;/&gt;&lt;property id=&quot;20307&quot; value=&quot;492&quot;/&gt;&lt;/object&gt;&lt;object type=&quot;3&quot; unique_id=&quot;1912569&quot;&gt;&lt;property id=&quot;20148&quot; value=&quot;5&quot;/&gt;&lt;property id=&quot;20300&quot; value=&quot;Slide 132 - &amp;quot;Importance of PPE&amp;quot;&quot;/&gt;&lt;property id=&quot;20307&quot; value=&quot;493&quot;/&gt;&lt;/object&gt;&lt;object type=&quot;3&quot; unique_id=&quot;1912570&quot;&gt;&lt;property id=&quot;20148&quot; value=&quot;5&quot;/&gt;&lt;property id=&quot;20300&quot; value=&quot;Slide 133 - &amp;quot;PPE on the Pesticide Label&amp;quot;&quot;/&gt;&lt;property id=&quot;20307&quot; value=&quot;494&quot;/&gt;&lt;/object&gt;&lt;object type=&quot;3&quot; unique_id=&quot;1912571&quot;&gt;&lt;property id=&quot;20148&quot; value=&quot;5&quot;/&gt;&lt;property id=&quot;20300&quot; value=&quot;Slide 134 - &amp;quot;PPE on the Pesticide Label&amp;quot;&quot;/&gt;&lt;property id=&quot;20307&quot; value=&quot;495&quot;/&gt;&lt;/object&gt;&lt;object type=&quot;3&quot; unique_id=&quot;1912572&quot;&gt;&lt;property id=&quot;20148&quot; value=&quot;5&quot;/&gt;&lt;property id=&quot;20300&quot; value=&quot;Slide 135 - &amp;quot;Read the Label CAREFULLY:&amp;quot;&quot;/&gt;&lt;property id=&quot;20307&quot; value=&quot;496&quot;/&gt;&lt;/object&gt;&lt;object type=&quot;3&quot; unique_id=&quot;1912573&quot;&gt;&lt;property id=&quot;20148&quot; value=&quot;5&quot;/&gt;&lt;property id=&quot;20300&quot; value=&quot;Slide 136 - &amp;quot;Chemical-resistant PPE&amp;quot;&quot;/&gt;&lt;property id=&quot;20307&quot; value=&quot;497&quot;/&gt;&lt;/object&gt;&lt;object type=&quot;3&quot; unique_id=&quot;1912574&quot;&gt;&lt;property id=&quot;20148&quot; value=&quot;5&quot;/&gt;&lt;property id=&quot;20300&quot; value=&quot;Slide 137 - &amp;quot;Waterproof PPE&amp;quot;&quot;/&gt;&lt;property id=&quot;20307&quot; value=&quot;498&quot;/&gt;&lt;/object&gt;&lt;object type=&quot;3&quot; unique_id=&quot;1912575&quot;&gt;&lt;property id=&quot;20148&quot; value=&quot;5&quot;/&gt;&lt;property id=&quot;20300&quot; value=&quot;Slide 138 - &amp;quot;Reusable vs Disposable PPE&amp;quot;&quot;/&gt;&lt;property id=&quot;20307&quot; value=&quot;499&quot;/&gt;&lt;/object&gt;&lt;object type=&quot;3&quot; unique_id=&quot;1912576&quot;&gt;&lt;property id=&quot;20148&quot; value=&quot;5&quot;/&gt;&lt;property id=&quot;20300&quot; value=&quot;Slide 139 - &amp;quot;Coveralls or Chemical-resistant Suits&amp;quot;&quot;/&gt;&lt;property id=&quot;20307&quot; value=&quot;500&quot;/&gt;&lt;/object&gt;&lt;object type=&quot;3&quot; unique_id=&quot;1912577&quot;&gt;&lt;property id=&quot;20148&quot; value=&quot;5&quot;/&gt;&lt;property id=&quot;20300&quot; value=&quot;Slide 140 - &amp;quot;Apron&amp;quot;&quot;/&gt;&lt;property id=&quot;20307&quot; value=&quot;501&quot;/&gt;&lt;/object&gt;&lt;object type=&quot;3&quot; unique_id=&quot;1912578&quot;&gt;&lt;property id=&quot;20148&quot; value=&quot;5&quot;/&gt;&lt;property id=&quot;20300&quot; value=&quot;Slide 141 - &amp;quot;Chemical-resistant Headgear&amp;quot;&quot;/&gt;&lt;property id=&quot;20307&quot; value=&quot;502&quot;/&gt;&lt;/object&gt;&lt;object type=&quot;3&quot; unique_id=&quot;1912579&quot;&gt;&lt;property id=&quot;20148&quot; value=&quot;5&quot;/&gt;&lt;property id=&quot;20300&quot; value=&quot;Slide 142 - &amp;quot;Hat or Overhead Protection &amp;quot;&quot;/&gt;&lt;property id=&quot;20307&quot; value=&quot;503&quot;/&gt;&lt;/object&gt;&lt;object type=&quot;3&quot; unique_id=&quot;1912580&quot;&gt;&lt;property id=&quot;20148&quot; value=&quot;5&quot;/&gt;&lt;property id=&quot;20300&quot; value=&quot;Slide 143 - &amp;quot;Protective Eyewear&amp;quot;&quot;/&gt;&lt;property id=&quot;20307&quot; value=&quot;504&quot;/&gt;&lt;/object&gt;&lt;object type=&quot;3&quot; unique_id=&quot;1912581&quot;&gt;&lt;property id=&quot;20148&quot; value=&quot;5&quot;/&gt;&lt;property id=&quot;20300&quot; value=&quot;Slide 144 - &amp;quot;Chemical-resistant Footwear&amp;quot;&quot;/&gt;&lt;property id=&quot;20307&quot; value=&quot;505&quot;/&gt;&lt;/object&gt;&lt;object type=&quot;3&quot; unique_id=&quot;1912582&quot;&gt;&lt;property id=&quot;20148&quot; value=&quot;5&quot;/&gt;&lt;property id=&quot;20300&quot; value=&quot;Slide 145 - &amp;quot;Gloves&amp;quot;&quot;/&gt;&lt;property id=&quot;20307&quot; value=&quot;506&quot;/&gt;&lt;/object&gt;&lt;object type=&quot;3&quot; unique_id=&quot;1912583&quot;&gt;&lt;property id=&quot;20148&quot; value=&quot;5&quot;/&gt;&lt;property id=&quot;20300&quot; value=&quot;Slide 146 - &amp;quot;Glove Liners&amp;quot;&quot;/&gt;&lt;property id=&quot;20307&quot; value=&quot;507&quot;/&gt;&lt;/object&gt;&lt;object type=&quot;3&quot; unique_id=&quot;1912584&quot;&gt;&lt;property id=&quot;20148&quot; value=&quot;5&quot;/&gt;&lt;property id=&quot;20300&quot; value=&quot;Slide 147 - &amp;quot;Respirators&amp;quot;&quot;/&gt;&lt;property id=&quot;20307&quot; value=&quot;508&quot;/&gt;&lt;/object&gt;&lt;object type=&quot;3&quot; unique_id=&quot;1912585&quot;&gt;&lt;property id=&quot;20148&quot; value=&quot;5&quot;/&gt;&lt;property id=&quot;20300&quot; value=&quot;Slide 148 - &amp;quot;Respirators&amp;quot;&quot;/&gt;&lt;property id=&quot;20307&quot; value=&quot;509&quot;/&gt;&lt;/object&gt;&lt;object type=&quot;3&quot; unique_id=&quot;1912586&quot;&gt;&lt;property id=&quot;20148&quot; value=&quot;5&quot;/&gt;&lt;property id=&quot;20300&quot; value=&quot;Slide 149 - &amp;quot;Respirator-Use Requirements &amp;quot;&quot;/&gt;&lt;property id=&quot;20307&quot; value=&quot;510&quot;/&gt;&lt;/object&gt;&lt;object type=&quot;3&quot; unique_id=&quot;1912587&quot;&gt;&lt;property id=&quot;20148&quot; value=&quot;5&quot;/&gt;&lt;property id=&quot;20300&quot; value=&quot;Slide 150 - &amp;quot;Medical Evaluation&amp;quot;&quot;/&gt;&lt;property id=&quot;20307&quot; value=&quot;511&quot;/&gt;&lt;/object&gt;&lt;object type=&quot;3&quot; unique_id=&quot;1912588&quot;&gt;&lt;property id=&quot;20148&quot; value=&quot;5&quot;/&gt;&lt;property id=&quot;20300&quot; value=&quot;Slide 151 - &amp;quot;Respirator Fit Test&amp;quot;&quot;/&gt;&lt;property id=&quot;20307&quot; value=&quot;512&quot;/&gt;&lt;/object&gt;&lt;object type=&quot;3&quot; unique_id=&quot;1912589&quot;&gt;&lt;property id=&quot;20148&quot; value=&quot;5&quot;/&gt;&lt;property id=&quot;20300&quot; value=&quot;Slide 152 - &amp;quot;Respirator Use and Maintenance Training&amp;quot;&quot;/&gt;&lt;property id=&quot;20307&quot; value=&quot;513&quot;/&gt;&lt;/object&gt;&lt;object type=&quot;3&quot; unique_id=&quot;1912590&quot;&gt;&lt;property id=&quot;20148&quot; value=&quot;5&quot;/&gt;&lt;property id=&quot;20300&quot; value=&quot;Slide 153 - &amp;quot;PPE Inspection&amp;quot;&quot;/&gt;&lt;property id=&quot;20307&quot; value=&quot;514&quot;/&gt;&lt;/object&gt;&lt;object type=&quot;3&quot; unique_id=&quot;1912591&quot;&gt;&lt;property id=&quot;20148&quot; value=&quot;5&quot;/&gt;&lt;property id=&quot;20300&quot; value=&quot;Slide 154 - &amp;quot;PPE Inspection Checklist&amp;quot;&quot;/&gt;&lt;property id=&quot;20307&quot; value=&quot;515&quot;/&gt;&lt;/object&gt;&lt;object type=&quot;3&quot; unique_id=&quot;1912592&quot;&gt;&lt;property id=&quot;20148&quot; value=&quot;5&quot;/&gt;&lt;property id=&quot;20300&quot; value=&quot;Slide 155 - &amp;quot;PPE Inspection Checklist cont.&amp;quot;&quot;/&gt;&lt;property id=&quot;20307&quot; value=&quot;516&quot;/&gt;&lt;/object&gt;&lt;object type=&quot;3&quot; unique_id=&quot;1912595&quot;&gt;&lt;property id=&quot;20148&quot; value=&quot;5&quot;/&gt;&lt;property id=&quot;20300&quot; value=&quot;Slide 156 - &amp;quot;Replacing Respirator Filters and Cartridges&amp;quot;&quot;/&gt;&lt;property id=&quot;20307&quot; value=&quot;519&quot;/&gt;&lt;/object&gt;&lt;object type=&quot;3&quot; unique_id=&quot;1912596&quot;&gt;&lt;property id=&quot;20148&quot; value=&quot;5&quot;/&gt;&lt;property id=&quot;20300&quot; value=&quot;Slide 157 - &amp;quot;Employer’s Responsibility&amp;quot;&quot;/&gt;&lt;property id=&quot;20307&quot; value=&quot;520&quot;/&gt;&lt;/object&gt;&lt;object type=&quot;3&quot; unique_id=&quot;1912597&quot;&gt;&lt;property id=&quot;20148&quot; value=&quot;5&quot;/&gt;&lt;property id=&quot;20300&quot; value=&quot;Slide 158 - &amp;quot;Wearing PPE&amp;quot;&quot;/&gt;&lt;property id=&quot;20307&quot; value=&quot;521&quot;/&gt;&lt;/object&gt;&lt;object type=&quot;3&quot; unique_id=&quot;1912598&quot;&gt;&lt;property id=&quot;20148&quot; value=&quot;5&quot;/&gt;&lt;property id=&quot;20300&quot; value=&quot;Slide 159 - &amp;quot;PPE and Heat Stress&amp;quot;&quot;/&gt;&lt;property id=&quot;20307&quot; value=&quot;522&quot;/&gt;&lt;/object&gt;&lt;object type=&quot;3&quot; unique_id=&quot;1912599&quot;&gt;&lt;property id=&quot;20148&quot; value=&quot;5&quot;/&gt;&lt;property id=&quot;20300&quot; value=&quot;Slide 160 - &amp;quot;Employers Should Reduce the Risk of Heat Stress&amp;quot;&quot;/&gt;&lt;property id=&quot;20307&quot; value=&quot;523&quot;/&gt;&lt;/object&gt;&lt;object type=&quot;3&quot; unique_id=&quot;1912600&quot;&gt;&lt;property id=&quot;20148&quot; value=&quot;5&quot;/&gt;&lt;property id=&quot;20300&quot; value=&quot;Slide 161 - &amp;quot;Section 12: Early Entry and Minimum Age for Early Entry Workers&amp;quot;&quot;/&gt;&lt;property id=&quot;20307&quot; value=&quot;524&quot;/&gt;&lt;/object&gt;&lt;object type=&quot;3&quot; unique_id=&quot;1912601&quot;&gt;&lt;property id=&quot;20148&quot; value=&quot;5&quot;/&gt;&lt;property id=&quot;20300&quot; value=&quot;Slide 162 - &amp;quot;Early-Entry&amp;quot;&quot;/&gt;&lt;property id=&quot;20307&quot; value=&quot;525&quot;/&gt;&lt;/object&gt;&lt;object type=&quot;3&quot; unique_id=&quot;1912602&quot;&gt;&lt;property id=&quot;20148&quot; value=&quot;5&quot;/&gt;&lt;property id=&quot;20300&quot; value=&quot;Slide 163 - &amp;quot;Early Entry&amp;quot;&quot;/&gt;&lt;property id=&quot;20307&quot; value=&quot;526&quot;/&gt;&lt;/object&gt;&lt;object type=&quot;3&quot; unique_id=&quot;1912603&quot;&gt;&lt;property id=&quot;20148&quot; value=&quot;5&quot;/&gt;&lt;property id=&quot;20300&quot; value=&quot;Slide 164 - &amp;quot;Early Entry&amp;quot;&quot;/&gt;&lt;property id=&quot;20307&quot; value=&quot;527&quot;/&gt;&lt;/object&gt;&lt;object type=&quot;3&quot; unique_id=&quot;1912604&quot;&gt;&lt;property id=&quot;20148&quot; value=&quot;5&quot;/&gt;&lt;property id=&quot;20300&quot; value=&quot;Slide 165 - &amp;quot;Acknowledgments&amp;quot;&quot;/&gt;&lt;property id=&quot;20307&quot; value=&quot;528&quot;/&gt;&lt;/object&gt;&lt;object type=&quot;3&quot; unique_id=&quot;1922814&quot;&gt;&lt;property id=&quot;20148&quot; value=&quot;5&quot;/&gt;&lt;property id=&quot;20300&quot; value=&quot;Slide 17 - &amp;quot;Immediate Family Members&amp;quot;&quot;/&gt;&lt;property id=&quot;20307&quot; value=&quot;529&quot;/&gt;&lt;/object&gt;&lt;object type=&quot;3&quot; unique_id=&quot;1924021&quot;&gt;&lt;property id=&quot;20148&quot; value=&quot;5&quot;/&gt;&lt;property id=&quot;20300&quot; value=&quot;Slide 83 - &amp;quot;Employer’s WPS Responsibilities&amp;quot;&quot;/&gt;&lt;property id=&quot;20307&quot; value=&quot;531&quot;/&gt;&lt;/object&gt;&lt;object type=&quot;3&quot; unique_id=&quot;1924022&quot;&gt;&lt;property id=&quot;20148&quot; value=&quot;5&quot;/&gt;&lt;property id=&quot;20300&quot; value=&quot;Slide 84 - &amp;quot;Employer’s WPS Responsibilities&amp;quot;&quot;/&gt;&lt;property id=&quot;20307&quot; value=&quot;530&quot;/&gt;&lt;/object&gt;&lt;object type=&quot;3&quot; unique_id=&quot;1924646&quot;&gt;&lt;property id=&quot;20148&quot; value=&quot;5&quot;/&gt;&lt;property id=&quot;20300&quot; value=&quot;Slide 2 - &amp;quot;Using these slides to train: Trainers&amp;quot;&quot;/&gt;&lt;property id=&quot;20307&quot; value=&quot;532&quot;/&gt;&lt;/object&gt;&lt;/object&gt;&lt;object type=&quot;8&quot; unique_id=&quot;1009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3_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2333</TotalTime>
  <Words>31042</Words>
  <Application>Microsoft Office PowerPoint</Application>
  <PresentationFormat>Widescreen</PresentationFormat>
  <Paragraphs>2406</Paragraphs>
  <Slides>166</Slides>
  <Notes>166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166</vt:i4>
      </vt:variant>
    </vt:vector>
  </HeadingPairs>
  <TitlesOfParts>
    <vt:vector size="176" baseType="lpstr">
      <vt:lpstr>MS PGothic</vt:lpstr>
      <vt:lpstr>MS PGothic</vt:lpstr>
      <vt:lpstr>Arial</vt:lpstr>
      <vt:lpstr>Calibri</vt:lpstr>
      <vt:lpstr>Calibri Light</vt:lpstr>
      <vt:lpstr>Helvetica</vt:lpstr>
      <vt:lpstr>Times New Roman</vt:lpstr>
      <vt:lpstr>Wingdings</vt:lpstr>
      <vt:lpstr>3_Office Theme</vt:lpstr>
      <vt:lpstr>Office Theme</vt:lpstr>
      <vt:lpstr>National Worker Protection Standard: Training for Trainers</vt:lpstr>
      <vt:lpstr>PowerPoint Presentation</vt:lpstr>
      <vt:lpstr>Using these slides to train: Trainers</vt:lpstr>
      <vt:lpstr>Table of Contents</vt:lpstr>
      <vt:lpstr>Section 1: Rules and Regulations</vt:lpstr>
      <vt:lpstr>The Worker Protection Standard Federal Laws</vt:lpstr>
      <vt:lpstr>State Laws</vt:lpstr>
      <vt:lpstr>What is the WPS?</vt:lpstr>
      <vt:lpstr>What is a Pesticide?</vt:lpstr>
      <vt:lpstr>Reasons for Using Pesticides</vt:lpstr>
      <vt:lpstr>Who is Responsible for Providing WPS Protections?</vt:lpstr>
      <vt:lpstr>Who is Protected?</vt:lpstr>
      <vt:lpstr>When Does the WPS Apply?</vt:lpstr>
      <vt:lpstr>Who is an Employer Under WPS?</vt:lpstr>
      <vt:lpstr>Who is an Agricultural Worker?</vt:lpstr>
      <vt:lpstr>Who is a Pesticide Handler? </vt:lpstr>
      <vt:lpstr>Who is an Early-Entry Worker?</vt:lpstr>
      <vt:lpstr>Immediate Family Members</vt:lpstr>
      <vt:lpstr>Goals of WPS</vt:lpstr>
      <vt:lpstr>Goal 1: Inform</vt:lpstr>
      <vt:lpstr>Goal 2: Protect</vt:lpstr>
      <vt:lpstr>Goal 3: Mitigate</vt:lpstr>
      <vt:lpstr>Section 2: Training Preparation and Requirements</vt:lpstr>
      <vt:lpstr>Who Can Provide Training?</vt:lpstr>
      <vt:lpstr>When Must Workers and Handlers be Trained?</vt:lpstr>
      <vt:lpstr>Recordkeeping Requirements</vt:lpstr>
      <vt:lpstr>WPS Training Topics</vt:lpstr>
      <vt:lpstr>Gathering Information </vt:lpstr>
      <vt:lpstr>Gathering Information </vt:lpstr>
      <vt:lpstr>PowerPoint Presentation</vt:lpstr>
      <vt:lpstr>Gathering Information </vt:lpstr>
      <vt:lpstr>Organizing Your Training</vt:lpstr>
      <vt:lpstr>Organizing Your Training</vt:lpstr>
      <vt:lpstr>How is Training to be Conducted?</vt:lpstr>
      <vt:lpstr>Time to Train</vt:lpstr>
      <vt:lpstr>Section 3: Employee Tasks and Restrictions</vt:lpstr>
      <vt:lpstr>Agricultural Worker Tasks</vt:lpstr>
      <vt:lpstr>Early-Entry Worker Tasks</vt:lpstr>
      <vt:lpstr>Pesticide Handler Tasks</vt:lpstr>
      <vt:lpstr>Section 4: Where You May Encounter Pesticides at Work and How They Can Enter Your Body</vt:lpstr>
      <vt:lpstr>Pesticide Types</vt:lpstr>
      <vt:lpstr>Pesticide Formulations</vt:lpstr>
      <vt:lpstr>At Work, Pesticides and Pesticide Residues May be Found:</vt:lpstr>
      <vt:lpstr>There are Four Routes of Pesticide Entry into the Body:</vt:lpstr>
      <vt:lpstr>Routes of Entry: Dermal</vt:lpstr>
      <vt:lpstr>Routes of Entry: Ocular</vt:lpstr>
      <vt:lpstr>Routes of Entry: Inhalation</vt:lpstr>
      <vt:lpstr>Routes of Entry: Oral</vt:lpstr>
      <vt:lpstr>Section 5: Pesticide-Related Health Effects</vt:lpstr>
      <vt:lpstr>Common Signs and Symptoms</vt:lpstr>
      <vt:lpstr>Symptoms of Exposure to Fumigants </vt:lpstr>
      <vt:lpstr>Pesticide Poisoning Symptoms Can  be Confused with Other Illnesses </vt:lpstr>
      <vt:lpstr>Mild Symptoms</vt:lpstr>
      <vt:lpstr>Moderate Symptoms</vt:lpstr>
      <vt:lpstr>Severe Symptoms</vt:lpstr>
      <vt:lpstr>The Type and Severity of Symptoms  Depend on:</vt:lpstr>
      <vt:lpstr>Hazards to Children and Pregnant Women</vt:lpstr>
      <vt:lpstr>Potential Hazards from Pesticides</vt:lpstr>
      <vt:lpstr>Chronic Pesticide Hazards</vt:lpstr>
      <vt:lpstr>Sensitization</vt:lpstr>
      <vt:lpstr>Reduce Pesticide Residue on Clothing</vt:lpstr>
      <vt:lpstr>Section 6: Ways to Reduce Pesticide Exposure</vt:lpstr>
      <vt:lpstr>Recognize and Understand the Meaning of Posted Warning Signs</vt:lpstr>
      <vt:lpstr>Follow Directions and/or Signs About Keeping Out of Pesticide Treated Areas</vt:lpstr>
      <vt:lpstr>Using Protective Clothing</vt:lpstr>
      <vt:lpstr>Wash and Change into Clean Clothes</vt:lpstr>
      <vt:lpstr>After Working in Pesticide Treated Areas</vt:lpstr>
      <vt:lpstr>Wash Work Clothes </vt:lpstr>
      <vt:lpstr>Do Not Take Pesticides or Pesticide Containers Used at Work to your Home</vt:lpstr>
      <vt:lpstr>Keep Children and Family Members Away from Pesticide Treated Areas</vt:lpstr>
      <vt:lpstr>Section 7: First Aid for Pesticide Illnesses and Injuries</vt:lpstr>
      <vt:lpstr>What is Decontamination?</vt:lpstr>
      <vt:lpstr>Agricultural Workers Routine Decontamination</vt:lpstr>
      <vt:lpstr>Pesticide Handlers Routine Decontamination</vt:lpstr>
      <vt:lpstr>Emergency Decontamination Procedures</vt:lpstr>
      <vt:lpstr>Safety Data Sheets</vt:lpstr>
      <vt:lpstr>How and When to Obtain Emergency Medical Care</vt:lpstr>
      <vt:lpstr>First Aid for Skin Exposure</vt:lpstr>
      <vt:lpstr>First Aid for Eye Exposure</vt:lpstr>
      <vt:lpstr>First Aid for Inhalation Exposure</vt:lpstr>
      <vt:lpstr>First Aid for Oral Exposure</vt:lpstr>
      <vt:lpstr>Section 8: Additional Employer Responsibilities</vt:lpstr>
      <vt:lpstr>Employer’s WPS Responsibilities</vt:lpstr>
      <vt:lpstr>Employer’s WPS Responsibilities</vt:lpstr>
      <vt:lpstr>Employer’s WPS Responsibilities</vt:lpstr>
      <vt:lpstr>Pesticide Safety Training</vt:lpstr>
      <vt:lpstr>Pesticide Safety Information </vt:lpstr>
      <vt:lpstr>Pesticide Application Information and Safety Data Sheets</vt:lpstr>
      <vt:lpstr>Requesting Pesticide Application Information and Safety Data Sheets </vt:lpstr>
      <vt:lpstr>Other Employer Responsibilities in Relation to Pesticide Information</vt:lpstr>
      <vt:lpstr> Decontamination Supplies for  Agricultural Workers </vt:lpstr>
      <vt:lpstr> Decontamination Supplies for Pesticide Handlers </vt:lpstr>
      <vt:lpstr> Decontamination Supplies for Pesticide Handlers </vt:lpstr>
      <vt:lpstr>Provide Emergency Medical Assistance</vt:lpstr>
      <vt:lpstr>Oral and Posted Notification of Treated Areas</vt:lpstr>
      <vt:lpstr>Protections During Applications: Outdoor Production</vt:lpstr>
      <vt:lpstr>Application Exclusion Zone in Outdoor Production</vt:lpstr>
      <vt:lpstr>AEZs on Field Borders</vt:lpstr>
      <vt:lpstr>Protections During Applications:  Enclosed Space Production</vt:lpstr>
      <vt:lpstr>Other WPS Topics</vt:lpstr>
      <vt:lpstr>Section 9: Pesticide Label Information</vt:lpstr>
      <vt:lpstr>Pesticide Labels</vt:lpstr>
      <vt:lpstr>Read the Label BEFORE:</vt:lpstr>
      <vt:lpstr>Parts of the Pesticide Label</vt:lpstr>
      <vt:lpstr>Brand Name</vt:lpstr>
      <vt:lpstr>Pesticide Manufacturer</vt:lpstr>
      <vt:lpstr>Pesticide Type</vt:lpstr>
      <vt:lpstr>Ingredients</vt:lpstr>
      <vt:lpstr>Pesticide Formulations</vt:lpstr>
      <vt:lpstr>EPA Registration Number</vt:lpstr>
      <vt:lpstr>Signal Words </vt:lpstr>
      <vt:lpstr>First Aid</vt:lpstr>
      <vt:lpstr>Personal Protective Equipment (PPE)</vt:lpstr>
      <vt:lpstr>Precautionary Statements</vt:lpstr>
      <vt:lpstr>Environmental Hazard Statements</vt:lpstr>
      <vt:lpstr>Restricted-Entry Interval (REI)</vt:lpstr>
      <vt:lpstr>Directions for Use</vt:lpstr>
      <vt:lpstr>Storage and Disposal Instructions</vt:lpstr>
      <vt:lpstr>Section 10: Protecting People and the Environment When Using Pesticides</vt:lpstr>
      <vt:lpstr>Pesticide Handlers </vt:lpstr>
      <vt:lpstr>Posting Treated Areas</vt:lpstr>
      <vt:lpstr>Proper Application and Use of Pesticides</vt:lpstr>
      <vt:lpstr>Safety Requirements for  Transporting Pesticides</vt:lpstr>
      <vt:lpstr>Storage and Disposal of Pesticides </vt:lpstr>
      <vt:lpstr>General Procedures for Spill Cleanup</vt:lpstr>
      <vt:lpstr>Do Not Spray Other People</vt:lpstr>
      <vt:lpstr>Reducing Hazards from Pesticide Drift </vt:lpstr>
      <vt:lpstr>AEZs in Outdoor Areas</vt:lpstr>
      <vt:lpstr>Suspend Applications if People are in the AEZ</vt:lpstr>
      <vt:lpstr>Protecting Sensitive Areas </vt:lpstr>
      <vt:lpstr>Other Impacts of Pesticides on the Environment</vt:lpstr>
      <vt:lpstr>Section 11: Personal Protective Equipment</vt:lpstr>
      <vt:lpstr>Importance of PPE</vt:lpstr>
      <vt:lpstr>PPE on the Pesticide Label</vt:lpstr>
      <vt:lpstr>PPE on the Pesticide Label</vt:lpstr>
      <vt:lpstr>Read the Label CAREFULLY:</vt:lpstr>
      <vt:lpstr>Chemical-resistant PPE</vt:lpstr>
      <vt:lpstr>Waterproof PPE</vt:lpstr>
      <vt:lpstr>Reusable vs Disposable PPE</vt:lpstr>
      <vt:lpstr>Coveralls or Chemical-resistant Suits</vt:lpstr>
      <vt:lpstr>Apron</vt:lpstr>
      <vt:lpstr>Chemical-resistant Headgear</vt:lpstr>
      <vt:lpstr>Hat or Overhead Protection </vt:lpstr>
      <vt:lpstr>Protective Eyewear</vt:lpstr>
      <vt:lpstr>Chemical-resistant Footwear</vt:lpstr>
      <vt:lpstr>Gloves</vt:lpstr>
      <vt:lpstr>Glove Liners</vt:lpstr>
      <vt:lpstr>Respirators</vt:lpstr>
      <vt:lpstr>Respirators</vt:lpstr>
      <vt:lpstr>Respirator-Use Requirements </vt:lpstr>
      <vt:lpstr>Medical Evaluation</vt:lpstr>
      <vt:lpstr>Respirator Fit Test</vt:lpstr>
      <vt:lpstr>Respirator Use and Maintenance Training</vt:lpstr>
      <vt:lpstr>PPE Inspection</vt:lpstr>
      <vt:lpstr>PPE Inspection Checklist</vt:lpstr>
      <vt:lpstr>PPE Inspection Checklist cont.</vt:lpstr>
      <vt:lpstr>Replacing Respirator Filters and Cartridges</vt:lpstr>
      <vt:lpstr>Employer’s Responsibility</vt:lpstr>
      <vt:lpstr>Wearing PPE</vt:lpstr>
      <vt:lpstr>PPE and Heat Stress</vt:lpstr>
      <vt:lpstr>Employers Should Reduce the Risk of Heat Stress</vt:lpstr>
      <vt:lpstr>Section 12: Early Entry and Minimum Age for Early Entry Workers</vt:lpstr>
      <vt:lpstr>Early-Entry</vt:lpstr>
      <vt:lpstr>Early Entry</vt:lpstr>
      <vt:lpstr>Early Entry</vt:lpstr>
      <vt:lpstr>Acknowledgments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Buhl</dc:creator>
  <cp:lastModifiedBy>Suzanne P Forsyth</cp:lastModifiedBy>
  <cp:revision>221</cp:revision>
  <cp:lastPrinted>2016-11-18T21:21:27Z</cp:lastPrinted>
  <dcterms:created xsi:type="dcterms:W3CDTF">2016-09-27T14:35:40Z</dcterms:created>
  <dcterms:modified xsi:type="dcterms:W3CDTF">2017-05-05T21:41:26Z</dcterms:modified>
</cp:coreProperties>
</file>