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tags/tag3.xml" ContentType="application/vnd.openxmlformats-officedocument.presentationml.tags+xml"/>
  <Override PartName="/ppt/notesSlides/notesSlide47.xml" ContentType="application/vnd.openxmlformats-officedocument.presentationml.notesSlide+xml"/>
  <Override PartName="/ppt/tags/tag4.xml" ContentType="application/vnd.openxmlformats-officedocument.presentationml.tags+xml"/>
  <Override PartName="/ppt/notesSlides/notesSlide48.xml" ContentType="application/vnd.openxmlformats-officedocument.presentationml.notesSlide+xml"/>
  <Override PartName="/ppt/tags/tag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39"/>
  </p:notesMasterIdLst>
  <p:sldIdLst>
    <p:sldId id="256" r:id="rId3"/>
    <p:sldId id="620" r:id="rId4"/>
    <p:sldId id="545" r:id="rId5"/>
    <p:sldId id="564" r:id="rId6"/>
    <p:sldId id="401" r:id="rId7"/>
    <p:sldId id="402" r:id="rId8"/>
    <p:sldId id="403" r:id="rId9"/>
    <p:sldId id="565" r:id="rId10"/>
    <p:sldId id="405" r:id="rId11"/>
    <p:sldId id="406" r:id="rId12"/>
    <p:sldId id="407" r:id="rId13"/>
    <p:sldId id="566" r:id="rId14"/>
    <p:sldId id="408" r:id="rId15"/>
    <p:sldId id="409" r:id="rId16"/>
    <p:sldId id="410" r:id="rId17"/>
    <p:sldId id="411" r:id="rId18"/>
    <p:sldId id="412" r:id="rId19"/>
    <p:sldId id="567" r:id="rId20"/>
    <p:sldId id="414" r:id="rId21"/>
    <p:sldId id="415" r:id="rId22"/>
    <p:sldId id="416" r:id="rId23"/>
    <p:sldId id="417" r:id="rId24"/>
    <p:sldId id="418" r:id="rId25"/>
    <p:sldId id="419" r:id="rId26"/>
    <p:sldId id="420" r:id="rId27"/>
    <p:sldId id="568" r:id="rId28"/>
    <p:sldId id="421" r:id="rId29"/>
    <p:sldId id="422" r:id="rId30"/>
    <p:sldId id="423" r:id="rId31"/>
    <p:sldId id="424" r:id="rId32"/>
    <p:sldId id="569" r:id="rId33"/>
    <p:sldId id="571" r:id="rId34"/>
    <p:sldId id="572" r:id="rId35"/>
    <p:sldId id="573" r:id="rId36"/>
    <p:sldId id="425" r:id="rId37"/>
    <p:sldId id="574" r:id="rId38"/>
    <p:sldId id="575" r:id="rId39"/>
    <p:sldId id="576" r:id="rId40"/>
    <p:sldId id="588" r:id="rId41"/>
    <p:sldId id="436" r:id="rId42"/>
    <p:sldId id="437" r:id="rId43"/>
    <p:sldId id="438" r:id="rId44"/>
    <p:sldId id="439" r:id="rId45"/>
    <p:sldId id="531" r:id="rId46"/>
    <p:sldId id="441" r:id="rId47"/>
    <p:sldId id="442" r:id="rId48"/>
    <p:sldId id="532" r:id="rId49"/>
    <p:sldId id="444" r:id="rId50"/>
    <p:sldId id="445" r:id="rId51"/>
    <p:sldId id="589" r:id="rId52"/>
    <p:sldId id="447" r:id="rId53"/>
    <p:sldId id="535" r:id="rId54"/>
    <p:sldId id="590" r:id="rId55"/>
    <p:sldId id="592" r:id="rId56"/>
    <p:sldId id="593" r:id="rId57"/>
    <p:sldId id="591" r:id="rId58"/>
    <p:sldId id="594" r:id="rId59"/>
    <p:sldId id="533" r:id="rId60"/>
    <p:sldId id="595" r:id="rId61"/>
    <p:sldId id="596" r:id="rId62"/>
    <p:sldId id="597" r:id="rId63"/>
    <p:sldId id="598" r:id="rId64"/>
    <p:sldId id="599" r:id="rId65"/>
    <p:sldId id="600" r:id="rId66"/>
    <p:sldId id="534" r:id="rId67"/>
    <p:sldId id="458" r:id="rId68"/>
    <p:sldId id="601" r:id="rId69"/>
    <p:sldId id="603" r:id="rId70"/>
    <p:sldId id="604" r:id="rId71"/>
    <p:sldId id="605" r:id="rId72"/>
    <p:sldId id="606" r:id="rId73"/>
    <p:sldId id="607" r:id="rId74"/>
    <p:sldId id="608" r:id="rId75"/>
    <p:sldId id="609" r:id="rId76"/>
    <p:sldId id="618" r:id="rId77"/>
    <p:sldId id="619" r:id="rId78"/>
    <p:sldId id="611" r:id="rId79"/>
    <p:sldId id="563" r:id="rId80"/>
    <p:sldId id="613" r:id="rId81"/>
    <p:sldId id="466" r:id="rId82"/>
    <p:sldId id="467" r:id="rId83"/>
    <p:sldId id="468" r:id="rId84"/>
    <p:sldId id="469" r:id="rId85"/>
    <p:sldId id="470" r:id="rId86"/>
    <p:sldId id="471" r:id="rId87"/>
    <p:sldId id="472" r:id="rId88"/>
    <p:sldId id="473" r:id="rId89"/>
    <p:sldId id="474" r:id="rId90"/>
    <p:sldId id="475" r:id="rId91"/>
    <p:sldId id="476" r:id="rId92"/>
    <p:sldId id="477" r:id="rId93"/>
    <p:sldId id="478" r:id="rId94"/>
    <p:sldId id="479" r:id="rId95"/>
    <p:sldId id="480" r:id="rId96"/>
    <p:sldId id="481" r:id="rId97"/>
    <p:sldId id="482" r:id="rId98"/>
    <p:sldId id="614" r:id="rId99"/>
    <p:sldId id="486" r:id="rId100"/>
    <p:sldId id="487" r:id="rId101"/>
    <p:sldId id="617" r:id="rId102"/>
    <p:sldId id="488" r:id="rId103"/>
    <p:sldId id="489" r:id="rId104"/>
    <p:sldId id="552" r:id="rId105"/>
    <p:sldId id="553" r:id="rId106"/>
    <p:sldId id="615" r:id="rId107"/>
    <p:sldId id="497" r:id="rId108"/>
    <p:sldId id="543" r:id="rId109"/>
    <p:sldId id="499" r:id="rId110"/>
    <p:sldId id="500" r:id="rId111"/>
    <p:sldId id="501" r:id="rId112"/>
    <p:sldId id="502" r:id="rId113"/>
    <p:sldId id="503" r:id="rId114"/>
    <p:sldId id="504" r:id="rId115"/>
    <p:sldId id="505" r:id="rId116"/>
    <p:sldId id="506" r:id="rId117"/>
    <p:sldId id="507" r:id="rId118"/>
    <p:sldId id="508" r:id="rId119"/>
    <p:sldId id="509" r:id="rId120"/>
    <p:sldId id="510" r:id="rId121"/>
    <p:sldId id="511" r:id="rId122"/>
    <p:sldId id="512" r:id="rId123"/>
    <p:sldId id="513" r:id="rId124"/>
    <p:sldId id="514" r:id="rId125"/>
    <p:sldId id="515" r:id="rId126"/>
    <p:sldId id="516" r:id="rId127"/>
    <p:sldId id="544" r:id="rId128"/>
    <p:sldId id="523" r:id="rId129"/>
    <p:sldId id="616" r:id="rId130"/>
    <p:sldId id="518" r:id="rId131"/>
    <p:sldId id="519" r:id="rId132"/>
    <p:sldId id="520" r:id="rId133"/>
    <p:sldId id="521" r:id="rId134"/>
    <p:sldId id="522" r:id="rId135"/>
    <p:sldId id="524" r:id="rId136"/>
    <p:sldId id="525" r:id="rId137"/>
    <p:sldId id="547" r:id="rId138"/>
  </p:sldIdLst>
  <p:sldSz cx="12192000" cy="6858000"/>
  <p:notesSz cx="7315200" cy="9601200"/>
  <p:custDataLst>
    <p:tags r:id="rId1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D" initials="KD" lastIdx="5" clrIdx="0">
    <p:extLst>
      <p:ext uri="{19B8F6BF-5375-455C-9EA6-DF929625EA0E}">
        <p15:presenceInfo xmlns:p15="http://schemas.microsoft.com/office/powerpoint/2012/main" userId="K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BA8E"/>
    <a:srgbClr val="00B855"/>
    <a:srgbClr val="00C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65" autoAdjust="0"/>
    <p:restoredTop sz="65436" autoAdjust="0"/>
  </p:normalViewPr>
  <p:slideViewPr>
    <p:cSldViewPr snapToGrid="0" snapToObjects="1">
      <p:cViewPr varScale="1">
        <p:scale>
          <a:sx n="57" d="100"/>
          <a:sy n="57" d="100"/>
        </p:scale>
        <p:origin x="1158" y="78"/>
      </p:cViewPr>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p:scale>
          <a:sx n="123" d="100"/>
          <a:sy n="123" d="100"/>
        </p:scale>
        <p:origin x="876" y="-25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tags" Target="tags/tag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227E51E-E87B-B248-97E2-414E8ED5DE86}" type="datetimeFigureOut">
              <a:rPr lang="en-US" smtClean="0"/>
              <a:t>5/18/2017</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4329694"/>
          </a:xfrm>
          <a:prstGeom prst="rect">
            <a:avLst/>
          </a:prstGeom>
        </p:spPr>
        <p:txBody>
          <a:bodyPr vert="horz" lIns="96661" tIns="48331" rIns="96661" bIns="483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17A8D3B-8073-F647-89F8-2555B1CABB06}" type="slidenum">
              <a:rPr lang="en-US" smtClean="0"/>
              <a:t>‹#›</a:t>
            </a:fld>
            <a:endParaRPr lang="en-US" dirty="0"/>
          </a:p>
        </p:txBody>
      </p:sp>
    </p:spTree>
    <p:extLst>
      <p:ext uri="{BB962C8B-B14F-4D97-AF65-F5344CB8AC3E}">
        <p14:creationId xmlns:p14="http://schemas.microsoft.com/office/powerpoint/2010/main" val="491549318"/>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tpsalliance.org/"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tpsalliance.org/"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100" dirty="0"/>
              <a:t>Welcome to the Worker Protection Standard (WPS) pesticide safety training for </a:t>
            </a:r>
            <a:r>
              <a:rPr lang="en-US" sz="1100" dirty="0" smtClean="0"/>
              <a:t>pesticide handlers. </a:t>
            </a:r>
            <a:r>
              <a:rPr lang="en-US" sz="1100" dirty="0"/>
              <a:t>The WPS regulation requires agricultural employers to provide employees with information and training on ways to avoid exposure to pesticides and pesticide residues. </a:t>
            </a:r>
            <a:endParaRPr lang="es-ES" sz="1100" dirty="0"/>
          </a:p>
          <a:p>
            <a:pPr defTabSz="966612">
              <a:defRPr/>
            </a:pPr>
            <a:endParaRPr lang="en-US" altLang="es-MX"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t>1</a:t>
            </a:fld>
            <a:endParaRPr lang="en-US" dirty="0"/>
          </a:p>
        </p:txBody>
      </p:sp>
    </p:spTree>
    <p:extLst>
      <p:ext uri="{BB962C8B-B14F-4D97-AF65-F5344CB8AC3E}">
        <p14:creationId xmlns:p14="http://schemas.microsoft.com/office/powerpoint/2010/main" val="9979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Pesticides are formulated</a:t>
            </a:r>
            <a:r>
              <a:rPr lang="en-US" sz="1100" baseline="0" dirty="0"/>
              <a:t> in different ways and are applied to agricultural crops and cropland in a variety of different forms. Some of the most commonly-used formulations are: l</a:t>
            </a:r>
            <a:r>
              <a:rPr lang="en-US" sz="1100" dirty="0" smtClean="0"/>
              <a:t>iquids</a:t>
            </a:r>
            <a:r>
              <a:rPr lang="en-US" sz="1100" dirty="0"/>
              <a:t>, </a:t>
            </a:r>
            <a:r>
              <a:rPr lang="en-US" sz="1100" dirty="0" smtClean="0"/>
              <a:t>dusts</a:t>
            </a:r>
            <a:r>
              <a:rPr lang="en-US" sz="1100" dirty="0"/>
              <a:t>, </a:t>
            </a:r>
            <a:r>
              <a:rPr lang="en-US" sz="1100" dirty="0" smtClean="0"/>
              <a:t>powders</a:t>
            </a:r>
            <a:r>
              <a:rPr lang="en-US" sz="1100" dirty="0"/>
              <a:t>, </a:t>
            </a:r>
            <a:r>
              <a:rPr lang="en-US" sz="1100" dirty="0" smtClean="0"/>
              <a:t>granules</a:t>
            </a:r>
            <a:r>
              <a:rPr lang="en-US" sz="1100" dirty="0"/>
              <a:t>, </a:t>
            </a:r>
            <a:r>
              <a:rPr lang="en-US" sz="1100" dirty="0" smtClean="0"/>
              <a:t>pellets</a:t>
            </a:r>
            <a:r>
              <a:rPr lang="en-US" sz="1100" dirty="0"/>
              <a:t>, </a:t>
            </a:r>
            <a:r>
              <a:rPr lang="en-US" sz="1100" dirty="0" smtClean="0"/>
              <a:t>gases</a:t>
            </a:r>
            <a:r>
              <a:rPr lang="en-US" sz="1100" dirty="0"/>
              <a:t>, </a:t>
            </a:r>
            <a:r>
              <a:rPr lang="en-US" sz="1100" dirty="0" smtClean="0"/>
              <a:t>gels</a:t>
            </a:r>
            <a:r>
              <a:rPr lang="en-US" sz="1100" dirty="0"/>
              <a:t>,</a:t>
            </a:r>
            <a:r>
              <a:rPr lang="en-US" sz="1100" baseline="0" dirty="0"/>
              <a:t> and </a:t>
            </a:r>
            <a:r>
              <a:rPr lang="en-US" sz="1100" baseline="0" dirty="0" smtClean="0"/>
              <a:t>a</a:t>
            </a:r>
            <a:r>
              <a:rPr lang="en-US" sz="1100" dirty="0" smtClean="0"/>
              <a:t>erosols.</a:t>
            </a:r>
            <a:endParaRPr lang="en-US" sz="1100" dirty="0"/>
          </a:p>
          <a:p>
            <a:pPr marL="241653" indent="-241653">
              <a:buFont typeface="+mj-lt"/>
              <a:buAutoNum type="arabicPeriod"/>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0634404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When transporting</a:t>
            </a:r>
            <a:r>
              <a:rPr lang="en-US" sz="1100" baseline="0" dirty="0" smtClean="0"/>
              <a:t> pesticides, especially containers that have already been opened, always do the following:</a:t>
            </a:r>
          </a:p>
          <a:p>
            <a:pPr marL="664546" lvl="1" indent="-181240">
              <a:buFont typeface="Arial" panose="020B0604020202020204" pitchFamily="34" charset="0"/>
              <a:buChar char="•"/>
            </a:pPr>
            <a:r>
              <a:rPr lang="en-US" sz="1100" dirty="0" smtClean="0"/>
              <a:t>Transport pesticides in the truck bed, cargo area, or on the back of the spray rig</a:t>
            </a:r>
          </a:p>
          <a:p>
            <a:pPr marL="664546" lvl="1" indent="-181240">
              <a:buFont typeface="Arial" panose="020B0604020202020204" pitchFamily="34" charset="0"/>
              <a:buChar char="•"/>
            </a:pPr>
            <a:r>
              <a:rPr lang="en-US" sz="1100" dirty="0" smtClean="0"/>
              <a:t>Check containers for leaks before loading and unloading</a:t>
            </a:r>
          </a:p>
          <a:p>
            <a:pPr marL="664546" lvl="1" indent="-181240">
              <a:buFont typeface="Arial" panose="020B0604020202020204" pitchFamily="34" charset="0"/>
              <a:buChar char="•"/>
            </a:pPr>
            <a:r>
              <a:rPr lang="en-US" sz="1100" dirty="0" smtClean="0"/>
              <a:t>Protect containers from rain and other potential weather damage</a:t>
            </a:r>
          </a:p>
          <a:p>
            <a:pPr marL="664546" lvl="1" indent="-181240">
              <a:buFont typeface="Arial" panose="020B0604020202020204" pitchFamily="34" charset="0"/>
              <a:buChar char="•"/>
            </a:pPr>
            <a:r>
              <a:rPr lang="en-US" sz="1100" dirty="0" smtClean="0"/>
              <a:t>Secure or tie down all pesticide containers in the cargo area</a:t>
            </a:r>
          </a:p>
          <a:p>
            <a:pPr marL="664546" lvl="1" indent="-181240">
              <a:buFont typeface="Arial" panose="020B0604020202020204" pitchFamily="34" charset="0"/>
              <a:buChar char="•"/>
            </a:pPr>
            <a:r>
              <a:rPr lang="en-US" sz="1100" dirty="0" smtClean="0"/>
              <a:t>Monitor containers at all times during transportation </a:t>
            </a:r>
          </a:p>
          <a:p>
            <a:pPr marL="664546" lvl="1" indent="-181240">
              <a:buFont typeface="Arial" panose="020B0604020202020204" pitchFamily="34" charset="0"/>
              <a:buChar char="•"/>
            </a:pPr>
            <a:r>
              <a:rPr lang="en-US" sz="1100" dirty="0" smtClean="0"/>
              <a:t>Keep containers in a locked area, if possible</a:t>
            </a:r>
          </a:p>
          <a:p>
            <a:pPr marL="241653" indent="-241653">
              <a:buFont typeface="+mj-lt"/>
              <a:buAutoNum type="arabicPeriod"/>
            </a:pPr>
            <a:r>
              <a:rPr lang="en-US" sz="1100" dirty="0" smtClean="0"/>
              <a:t>Never</a:t>
            </a:r>
            <a:r>
              <a:rPr lang="en-US" sz="1100" baseline="0" dirty="0" smtClean="0"/>
              <a:t> carry pesticides in the passenger compartment of any vehicle or transport food, animal feed, or clothing with pesticide containers.</a:t>
            </a:r>
          </a:p>
          <a:p>
            <a:pPr marL="241653" indent="-241653">
              <a:buFont typeface="+mj-lt"/>
              <a:buAutoNum type="arabicPeriod"/>
            </a:pPr>
            <a:r>
              <a:rPr lang="en-US" sz="1100" baseline="0" dirty="0" smtClean="0"/>
              <a:t>Never leave pesticide containers unattended.</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26204711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Storage and disposal instructions are usually found at the end of the label.</a:t>
            </a:r>
          </a:p>
          <a:p>
            <a:pPr marL="241653" indent="-241653">
              <a:buFont typeface="+mj-lt"/>
              <a:buAutoNum type="arabicPeriod"/>
            </a:pPr>
            <a:r>
              <a:rPr lang="en-US" sz="1100" dirty="0" smtClean="0"/>
              <a:t>They may include a storage temperature range or warnings about storing the pesticide near fertilizers, feed or in a container other than the original container. </a:t>
            </a:r>
          </a:p>
          <a:p>
            <a:pPr marL="241653" indent="-241653">
              <a:buFont typeface="+mj-lt"/>
              <a:buAutoNum type="arabicPeriod"/>
            </a:pPr>
            <a:r>
              <a:rPr lang="en-US" sz="1100" dirty="0" smtClean="0"/>
              <a:t>Storage and disposal regulations may vary between states or counties.</a:t>
            </a:r>
          </a:p>
          <a:p>
            <a:pPr marL="241653" indent="-241653">
              <a:buFont typeface="+mj-lt"/>
              <a:buAutoNum type="arabicPeriod"/>
            </a:pPr>
            <a:r>
              <a:rPr lang="en-US" sz="1100" dirty="0" smtClean="0"/>
              <a:t>Agricultural employers should check with their local pesticide regulatory agency for additional storage and disposal regulations, container recycling services, and unused pesticide collection programs. </a:t>
            </a:r>
          </a:p>
          <a:p>
            <a:pPr marL="241653" indent="-241653">
              <a:buFont typeface="+mj-lt"/>
              <a:buAutoNum type="arabicPeriod"/>
            </a:pPr>
            <a:r>
              <a:rPr lang="en-US" sz="1100" dirty="0"/>
              <a:t>The Pesticide Stewardship Alliance (TPSA) has a database of the pesticide disposal contacts in each state, and information on pesticide container recycling companies operating in each state at </a:t>
            </a:r>
            <a:r>
              <a:rPr lang="en-US" sz="1100" u="sng" dirty="0">
                <a:hlinkClick r:id="rId3"/>
              </a:rPr>
              <a:t>http://tpsalliance.org/</a:t>
            </a:r>
            <a:r>
              <a:rPr lang="en-US" sz="1100" dirty="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662474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If a pesticide spills, you must work quickly to control,</a:t>
            </a:r>
            <a:r>
              <a:rPr lang="en-US" sz="1100" baseline="0" dirty="0" smtClean="0"/>
              <a:t> contain, and clean up the spill. </a:t>
            </a:r>
            <a:r>
              <a:rPr lang="en-US" sz="1100" dirty="0" smtClean="0"/>
              <a:t>Many pesticide labels contain instructions on how to clean up a spill. In all pesticide spill situations you should:</a:t>
            </a:r>
          </a:p>
          <a:p>
            <a:pPr marL="724959" lvl="1" indent="-241653">
              <a:buFont typeface="Arial" panose="020B0604020202020204" pitchFamily="34" charset="0"/>
              <a:buChar char="•"/>
            </a:pPr>
            <a:r>
              <a:rPr lang="en-US" sz="1100" dirty="0" smtClean="0"/>
              <a:t>Protect yourself by putting on the personal protective equipment listed on the label. If the situation is too dangerous, you should call for emergency help.</a:t>
            </a:r>
          </a:p>
          <a:p>
            <a:pPr marL="724959" lvl="1" indent="-241653">
              <a:buFont typeface="Arial" panose="020B0604020202020204" pitchFamily="34" charset="0"/>
              <a:buChar char="•"/>
            </a:pPr>
            <a:r>
              <a:rPr lang="en-US" sz="1100" dirty="0" smtClean="0"/>
              <a:t>Control the spill by placing the container upright to stop more from spilling or by putting a broken or leaking container into a plastic bag or other secondary container.</a:t>
            </a:r>
          </a:p>
          <a:p>
            <a:pPr marL="724959" lvl="1" indent="-241653">
              <a:buFont typeface="Arial" panose="020B0604020202020204" pitchFamily="34" charset="0"/>
              <a:buChar char="•"/>
            </a:pPr>
            <a:r>
              <a:rPr lang="en-US" sz="1100" dirty="0" smtClean="0"/>
              <a:t>Contain the spill and the area by using an absorbent material to keep the product from spreading. Set up cones, a rope or caution tape so people don’t accidentally walk through the area.</a:t>
            </a:r>
          </a:p>
          <a:p>
            <a:pPr marL="724959" lvl="1" indent="-241653" defTabSz="966612">
              <a:buFont typeface="Arial" panose="020B0604020202020204" pitchFamily="34" charset="0"/>
              <a:buChar char="•"/>
              <a:defRPr/>
            </a:pPr>
            <a:r>
              <a:rPr lang="en-US" sz="1100" dirty="0" smtClean="0"/>
              <a:t>Clean up the spill according to label directions. Never hose down a spill. That would spread the pesticide around and could contaminate a larger area, including water sources if the liquid runs down a drain.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41708283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Look all around the application</a:t>
            </a:r>
            <a:r>
              <a:rPr lang="en-US" sz="1100" baseline="0" dirty="0" smtClean="0"/>
              <a:t> site for the presence of people, animals, or sensitive areas that might be negatively impacted by the pesticide.</a:t>
            </a:r>
          </a:p>
          <a:p>
            <a:pPr marL="241653" indent="-241653">
              <a:buFont typeface="+mj-lt"/>
              <a:buAutoNum type="arabicPeriod"/>
            </a:pPr>
            <a:r>
              <a:rPr lang="en-US" sz="1100" baseline="0" dirty="0" smtClean="0"/>
              <a:t>Be exceptionally careful when applying pesticides near or adjacent to:</a:t>
            </a:r>
          </a:p>
          <a:p>
            <a:pPr marL="724959" lvl="1" indent="-241653">
              <a:buFont typeface="Arial" panose="020B0604020202020204" pitchFamily="34" charset="0"/>
              <a:buChar char="•"/>
            </a:pPr>
            <a:r>
              <a:rPr lang="en-US" sz="1100" baseline="0" dirty="0" smtClean="0"/>
              <a:t>Places where people and pets live, work, play, or travel</a:t>
            </a:r>
          </a:p>
          <a:p>
            <a:pPr marL="724959" lvl="1" indent="-241653">
              <a:buFont typeface="Arial" panose="020B0604020202020204" pitchFamily="34" charset="0"/>
              <a:buChar char="•"/>
            </a:pPr>
            <a:r>
              <a:rPr lang="en-US" sz="1100" baseline="0" dirty="0" smtClean="0"/>
              <a:t>Water sources</a:t>
            </a:r>
          </a:p>
          <a:p>
            <a:pPr marL="724959" lvl="1" indent="-241653">
              <a:buFont typeface="Arial" panose="020B0604020202020204" pitchFamily="34" charset="0"/>
              <a:buChar char="•"/>
            </a:pPr>
            <a:r>
              <a:rPr lang="en-US" sz="1100" baseline="0" dirty="0" smtClean="0"/>
              <a:t>Wildlife and beneficial insect habitats, and</a:t>
            </a:r>
          </a:p>
          <a:p>
            <a:pPr marL="724959" lvl="1" indent="-241653">
              <a:buFont typeface="Arial" panose="020B0604020202020204" pitchFamily="34" charset="0"/>
              <a:buChar char="•"/>
            </a:pPr>
            <a:r>
              <a:rPr lang="en-US" sz="1100" baseline="0" dirty="0" smtClean="0"/>
              <a:t>Livestock areas.</a:t>
            </a:r>
          </a:p>
          <a:p>
            <a:pPr marL="241653" indent="-241653" defTabSz="966612">
              <a:buFont typeface="+mj-lt"/>
              <a:buAutoNum type="arabicPeriod"/>
              <a:defRPr/>
            </a:pPr>
            <a:r>
              <a:rPr lang="en-US" sz="1100" dirty="0" smtClean="0"/>
              <a:t>The label will provide details about sensitive environmental areas, where you should remain careful of (under “Environmental Hazards”).</a:t>
            </a:r>
          </a:p>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31549865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Pesticides that are not absorbed by plants or soil can move from the site and contaminate other areas.</a:t>
            </a:r>
          </a:p>
          <a:p>
            <a:pPr marL="241653" indent="-241653" defTabSz="966612">
              <a:buFont typeface="+mj-lt"/>
              <a:buAutoNum type="arabicPeriod"/>
              <a:defRPr/>
            </a:pPr>
            <a:r>
              <a:rPr lang="en-US" sz="1100" dirty="0" smtClean="0"/>
              <a:t>Applying pesticides when it is raining or shortly before it rains can result in runoff or pesticide movement off of the application site. </a:t>
            </a:r>
          </a:p>
          <a:p>
            <a:pPr marL="241653" indent="-241653" defTabSz="966612">
              <a:buFont typeface="+mj-lt"/>
              <a:buAutoNum type="arabicPeriod"/>
              <a:defRPr/>
            </a:pPr>
            <a:r>
              <a:rPr lang="en-US" sz="1100" dirty="0" smtClean="0"/>
              <a:t>Application during precipitation events may reduce the efficacy of the application, as well as lead</a:t>
            </a:r>
            <a:r>
              <a:rPr lang="en-US" sz="1100" baseline="0" dirty="0" smtClean="0"/>
              <a:t> to</a:t>
            </a:r>
            <a:r>
              <a:rPr lang="en-US" sz="1100" dirty="0" smtClean="0"/>
              <a:t> off-site movement of the pesticide.</a:t>
            </a:r>
          </a:p>
          <a:p>
            <a:pPr marL="241653" indent="-241653" defTabSz="966612">
              <a:buFont typeface="+mj-lt"/>
              <a:buAutoNum type="arabicPeriod"/>
              <a:defRPr/>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20824914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use personal</a:t>
            </a:r>
            <a:r>
              <a:rPr lang="en-US" baseline="0" dirty="0" smtClean="0"/>
              <a:t> protective equipment (PPE) when required.</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105</a:t>
            </a:fld>
            <a:endParaRPr lang="en-US" dirty="0"/>
          </a:p>
        </p:txBody>
      </p:sp>
    </p:spTree>
    <p:extLst>
      <p:ext uri="{BB962C8B-B14F-4D97-AF65-F5344CB8AC3E}">
        <p14:creationId xmlns:p14="http://schemas.microsoft.com/office/powerpoint/2010/main" val="20717004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Personal Protective Equipment (PPE) is worn by handlers and early-entry workers to protect themselves from exposure.</a:t>
            </a:r>
          </a:p>
          <a:p>
            <a:pPr marL="241653" indent="-241653">
              <a:buFont typeface="+mj-lt"/>
              <a:buAutoNum type="arabicPeriod"/>
            </a:pPr>
            <a:r>
              <a:rPr lang="en-US" sz="1100" dirty="0"/>
              <a:t>It is important for </a:t>
            </a:r>
            <a:r>
              <a:rPr lang="en-US" sz="1100" dirty="0" smtClean="0"/>
              <a:t>you </a:t>
            </a:r>
            <a:r>
              <a:rPr lang="en-US" sz="1100" dirty="0"/>
              <a:t>– due to the potential for exposure to the concentrated pesticide during handling, and because </a:t>
            </a:r>
            <a:r>
              <a:rPr lang="en-US" sz="1100" dirty="0" smtClean="0"/>
              <a:t>you </a:t>
            </a:r>
            <a:r>
              <a:rPr lang="en-US" sz="1100" dirty="0"/>
              <a:t>work with large amounts of pesticide as </a:t>
            </a:r>
            <a:r>
              <a:rPr lang="en-US" sz="1100" dirty="0" smtClean="0"/>
              <a:t>you </a:t>
            </a:r>
            <a:r>
              <a:rPr lang="en-US" sz="1100" dirty="0"/>
              <a:t>mix, load, and apply pesticides.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34297383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hangingPunct="0">
              <a:buFont typeface="+mj-lt"/>
              <a:buAutoNum type="arabicPeriod"/>
            </a:pPr>
            <a:r>
              <a:rPr lang="en-US" sz="1100" dirty="0"/>
              <a:t>After </a:t>
            </a:r>
            <a:r>
              <a:rPr lang="en-US" sz="1100" dirty="0" smtClean="0"/>
              <a:t>you have read </a:t>
            </a:r>
            <a:r>
              <a:rPr lang="en-US" sz="1100" dirty="0"/>
              <a:t>and become familiar with the product label, the next step is to select the correct protective clothing and personal protective equipment. The type of PPE that is required is based on several factors, such as the product’s toxicity, concentration, formulation; and the application equipment, site and task. EPA has determined through risk assessment that the specific work clothing or personal protective equipment that is listed on the label must be worn by the handler or early entry worker to protect themselves from exposure. </a:t>
            </a:r>
          </a:p>
          <a:p>
            <a:pPr marL="241653" indent="-241653">
              <a:buFont typeface="+mj-lt"/>
              <a:buAutoNum type="arabicPeriod"/>
            </a:pPr>
            <a:r>
              <a:rPr lang="en-US" sz="1100" dirty="0"/>
              <a:t> Some pesticide labels require </a:t>
            </a:r>
            <a:r>
              <a:rPr lang="en-US" sz="1100" dirty="0" smtClean="0"/>
              <a:t>you </a:t>
            </a:r>
            <a:r>
              <a:rPr lang="en-US" sz="1100" dirty="0"/>
              <a:t>to wear specific work clothing, such as:</a:t>
            </a:r>
          </a:p>
          <a:p>
            <a:pPr marL="724959" lvl="1" indent="-241653">
              <a:buFont typeface="Arial" panose="020B0604020202020204" pitchFamily="34" charset="0"/>
              <a:buChar char="•"/>
            </a:pPr>
            <a:r>
              <a:rPr lang="en-US" sz="1100" dirty="0"/>
              <a:t>Long-sleeved shirt</a:t>
            </a:r>
          </a:p>
          <a:p>
            <a:pPr marL="724959" lvl="1" indent="-241653" hangingPunct="0">
              <a:buFont typeface="Arial" panose="020B0604020202020204" pitchFamily="34" charset="0"/>
              <a:buChar char="•"/>
            </a:pPr>
            <a:r>
              <a:rPr lang="en-US" sz="1100" dirty="0"/>
              <a:t>Long pants</a:t>
            </a:r>
          </a:p>
          <a:p>
            <a:pPr marL="724959" lvl="1" indent="-241653" hangingPunct="0">
              <a:buFont typeface="Arial" panose="020B0604020202020204" pitchFamily="34" charset="0"/>
              <a:buChar char="•"/>
            </a:pPr>
            <a:r>
              <a:rPr lang="en-US" sz="1100" dirty="0"/>
              <a:t>Shoes and socks</a:t>
            </a:r>
          </a:p>
          <a:p>
            <a:pPr marL="724959" lvl="1" indent="-241653" hangingPunct="0">
              <a:buFont typeface="Arial" panose="020B0604020202020204" pitchFamily="34" charset="0"/>
              <a:buChar char="•"/>
            </a:pPr>
            <a:r>
              <a:rPr lang="en-US" sz="1100" dirty="0"/>
              <a:t>Short-sleeved shirt or shorts (occasionally a label will require that these items are worn underneath a chemical-resistant suit)</a:t>
            </a:r>
          </a:p>
          <a:p>
            <a:pPr marL="241653" indent="-241653" hangingPunct="0">
              <a:buFont typeface="+mj-lt"/>
              <a:buAutoNum type="arabicPeriod"/>
            </a:pPr>
            <a:r>
              <a:rPr lang="en-US" sz="1100" dirty="0"/>
              <a:t>The employer is not responsible for providing this work clothing – just the personal protective equipment (PPE) listed on the next slide. However, </a:t>
            </a:r>
            <a:r>
              <a:rPr lang="en-US" sz="1100" dirty="0" smtClean="0"/>
              <a:t>you are required </a:t>
            </a:r>
            <a:r>
              <a:rPr lang="en-US" sz="1100" dirty="0"/>
              <a:t>to wear both the work clothing and the PPE identified on the label.</a:t>
            </a:r>
          </a:p>
        </p:txBody>
      </p:sp>
      <p:sp>
        <p:nvSpPr>
          <p:cNvPr id="4" name="Slide Number Placeholder 3"/>
          <p:cNvSpPr>
            <a:spLocks noGrp="1"/>
          </p:cNvSpPr>
          <p:nvPr>
            <p:ph type="sldNum" sz="quarter" idx="10"/>
          </p:nvPr>
        </p:nvSpPr>
        <p:spPr/>
        <p:txBody>
          <a:bodyPr/>
          <a:lstStyle/>
          <a:p>
            <a:fld id="{F6AED232-A1D7-604F-8A20-3CE604C73822}" type="slidenum">
              <a:rPr lang="en-US" smtClean="0"/>
              <a:t>107</a:t>
            </a:fld>
            <a:endParaRPr lang="en-US" dirty="0"/>
          </a:p>
        </p:txBody>
      </p:sp>
    </p:spTree>
    <p:extLst>
      <p:ext uri="{BB962C8B-B14F-4D97-AF65-F5344CB8AC3E}">
        <p14:creationId xmlns:p14="http://schemas.microsoft.com/office/powerpoint/2010/main" val="1165806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hangingPunct="0">
              <a:defRPr/>
            </a:pPr>
            <a:r>
              <a:rPr lang="en-US" altLang="es-MX" sz="1100" b="1" dirty="0"/>
              <a:t>Information required to be covered: </a:t>
            </a:r>
          </a:p>
          <a:p>
            <a:pPr marL="241653" indent="-241653" hangingPunct="0">
              <a:buFont typeface="+mj-lt"/>
              <a:buAutoNum type="arabicPeriod"/>
            </a:pPr>
            <a:r>
              <a:rPr lang="en-US" sz="1100" dirty="0" smtClean="0"/>
              <a:t>Pesticide </a:t>
            </a:r>
            <a:r>
              <a:rPr lang="en-US" sz="1100" dirty="0"/>
              <a:t>labels list Personal Protective Equipment (PPE), which may include:</a:t>
            </a:r>
          </a:p>
          <a:p>
            <a:pPr marL="724959" lvl="1" indent="-241653">
              <a:buFont typeface="Arial" panose="020B0604020202020204" pitchFamily="34" charset="0"/>
              <a:buChar char="•"/>
            </a:pPr>
            <a:r>
              <a:rPr lang="en-US" sz="1100" dirty="0"/>
              <a:t>Gloves</a:t>
            </a:r>
          </a:p>
          <a:p>
            <a:pPr marL="724959" lvl="1" indent="-241653" hangingPunct="0">
              <a:buFont typeface="Arial" panose="020B0604020202020204" pitchFamily="34" charset="0"/>
              <a:buChar char="•"/>
            </a:pPr>
            <a:r>
              <a:rPr lang="en-US" sz="1100" dirty="0"/>
              <a:t>Apron</a:t>
            </a:r>
          </a:p>
          <a:p>
            <a:pPr marL="724959" lvl="1" indent="-241653" hangingPunct="0">
              <a:buFont typeface="Arial" panose="020B0604020202020204" pitchFamily="34" charset="0"/>
              <a:buChar char="•"/>
            </a:pPr>
            <a:r>
              <a:rPr lang="en-US" sz="1100" dirty="0"/>
              <a:t>Chemical-resistant footwear</a:t>
            </a:r>
          </a:p>
          <a:p>
            <a:pPr marL="724959" lvl="1" indent="-241653" hangingPunct="0">
              <a:buFont typeface="Arial" panose="020B0604020202020204" pitchFamily="34" charset="0"/>
              <a:buChar char="•"/>
            </a:pPr>
            <a:r>
              <a:rPr lang="en-US" sz="1100" dirty="0"/>
              <a:t>Coveralls (cloth)</a:t>
            </a:r>
          </a:p>
          <a:p>
            <a:pPr marL="724959" lvl="1" indent="-241653" hangingPunct="0">
              <a:buFont typeface="Arial" panose="020B0604020202020204" pitchFamily="34" charset="0"/>
              <a:buChar char="•"/>
            </a:pPr>
            <a:r>
              <a:rPr lang="en-US" sz="1100" dirty="0"/>
              <a:t>Chemical-resistant suit</a:t>
            </a:r>
          </a:p>
          <a:p>
            <a:pPr marL="724959" lvl="1" indent="-241653" hangingPunct="0">
              <a:buFont typeface="Arial" panose="020B0604020202020204" pitchFamily="34" charset="0"/>
              <a:buChar char="•"/>
            </a:pPr>
            <a:r>
              <a:rPr lang="en-US" sz="1100" dirty="0"/>
              <a:t>Chemical-resistant headgear</a:t>
            </a:r>
          </a:p>
          <a:p>
            <a:pPr marL="724959" lvl="1" indent="-241653" hangingPunct="0">
              <a:buFont typeface="Arial" panose="020B0604020202020204" pitchFamily="34" charset="0"/>
              <a:buChar char="•"/>
            </a:pPr>
            <a:r>
              <a:rPr lang="en-US" sz="1100" dirty="0"/>
              <a:t>Protective eyewear</a:t>
            </a:r>
          </a:p>
          <a:p>
            <a:pPr marL="724959" lvl="1" indent="-241653" hangingPunct="0">
              <a:buFont typeface="Arial" panose="020B0604020202020204" pitchFamily="34" charset="0"/>
              <a:buChar char="•"/>
            </a:pPr>
            <a:r>
              <a:rPr lang="en-US" sz="1100" dirty="0"/>
              <a:t>Respirator</a:t>
            </a:r>
          </a:p>
          <a:p>
            <a:pPr marL="241653" indent="-241653">
              <a:buFont typeface="+mj-lt"/>
              <a:buAutoNum type="arabicPeriod"/>
            </a:pPr>
            <a:r>
              <a:rPr lang="en-US" sz="1100" dirty="0" smtClean="0"/>
              <a:t>You may </a:t>
            </a:r>
            <a:r>
              <a:rPr lang="en-US" sz="1100" dirty="0"/>
              <a:t>be instructed to mix two products together to control the pest. In this situation, </a:t>
            </a:r>
            <a:r>
              <a:rPr lang="en-US" sz="1100" dirty="0" smtClean="0"/>
              <a:t>you or your </a:t>
            </a:r>
            <a:r>
              <a:rPr lang="en-US" sz="1100" dirty="0"/>
              <a:t>employer must compare the PPE sections of both labels and select the PPE listed on the label that provides the most protection. For example, if one product label requires a long-sleeved shirt and pants and the other requires a chemical-resistant suit, then </a:t>
            </a:r>
            <a:r>
              <a:rPr lang="en-US" sz="1100" dirty="0" smtClean="0"/>
              <a:t>you must </a:t>
            </a:r>
            <a:r>
              <a:rPr lang="en-US" sz="1100" dirty="0"/>
              <a:t>wear a chemical-resistant suit. If one requires a respirator and the other does not, then </a:t>
            </a:r>
            <a:r>
              <a:rPr lang="en-US" sz="1100" dirty="0" smtClean="0"/>
              <a:t>you must </a:t>
            </a:r>
            <a:r>
              <a:rPr lang="en-US" sz="1100" dirty="0"/>
              <a:t>wear the required respirator. If different types of respirators are required, </a:t>
            </a:r>
            <a:r>
              <a:rPr lang="en-US" sz="1100" dirty="0" smtClean="0"/>
              <a:t>your employer </a:t>
            </a:r>
            <a:r>
              <a:rPr lang="en-US" sz="1100" dirty="0"/>
              <a:t>must provide the appropriate type of respirator and cartridge to protect for both.</a:t>
            </a:r>
          </a:p>
          <a:p>
            <a:pPr marL="241653" indent="-241653">
              <a:buFont typeface="+mj-lt"/>
              <a:buAutoNum type="arabicPeriod"/>
            </a:pPr>
            <a:endParaRPr lang="en-US" sz="1100" dirty="0"/>
          </a:p>
          <a:p>
            <a:pPr defTabSz="966612">
              <a:defRPr/>
            </a:pPr>
            <a:r>
              <a:rPr lang="en-US" altLang="es-MX" sz="1100" b="1" dirty="0"/>
              <a:t>Notes for trainers of pesticide handlers:</a:t>
            </a:r>
          </a:p>
          <a:p>
            <a:pPr marL="241653" indent="-241653">
              <a:buFont typeface="+mj-lt"/>
              <a:buAutoNum type="arabicPeriod"/>
            </a:pPr>
            <a:r>
              <a:rPr lang="en-US" sz="1100" dirty="0"/>
              <a:t>When a label specifies coveralls, the handler or early-entry worker is required to wear </a:t>
            </a:r>
            <a:r>
              <a:rPr lang="en-US" sz="1100" u="sng" dirty="0"/>
              <a:t>cloth</a:t>
            </a:r>
            <a:r>
              <a:rPr lang="en-US" sz="1100" dirty="0"/>
              <a:t> coveralls.  If full body chemical-resistance is required (very rarely), the label will specify a chemical-resistant suit.</a:t>
            </a:r>
            <a:endParaRPr lang="en-US" sz="1100" b="0" dirty="0"/>
          </a:p>
        </p:txBody>
      </p:sp>
      <p:sp>
        <p:nvSpPr>
          <p:cNvPr id="4" name="Slide Number Placeholder 3"/>
          <p:cNvSpPr>
            <a:spLocks noGrp="1"/>
          </p:cNvSpPr>
          <p:nvPr>
            <p:ph type="sldNum" sz="quarter" idx="10"/>
          </p:nvPr>
        </p:nvSpPr>
        <p:spPr/>
        <p:txBody>
          <a:bodyPr/>
          <a:lstStyle/>
          <a:p>
            <a:fld id="{F6AED232-A1D7-604F-8A20-3CE604C73822}" type="slidenum">
              <a:rPr lang="en-US" smtClean="0">
                <a:solidFill>
                  <a:prstClr val="black"/>
                </a:solidFill>
              </a:rPr>
              <a:pPr/>
              <a:t>108</a:t>
            </a:fld>
            <a:endParaRPr lang="en-US" dirty="0">
              <a:solidFill>
                <a:prstClr val="black"/>
              </a:solidFill>
            </a:endParaRPr>
          </a:p>
        </p:txBody>
      </p:sp>
    </p:spTree>
    <p:extLst>
      <p:ext uri="{BB962C8B-B14F-4D97-AF65-F5344CB8AC3E}">
        <p14:creationId xmlns:p14="http://schemas.microsoft.com/office/powerpoint/2010/main" val="3733150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smtClean="0"/>
              <a:t>You must </a:t>
            </a:r>
            <a:r>
              <a:rPr lang="en-US" sz="1100" dirty="0"/>
              <a:t>read the label thoroughly to make sure that </a:t>
            </a:r>
            <a:r>
              <a:rPr lang="en-US" sz="1100" dirty="0" smtClean="0"/>
              <a:t>you </a:t>
            </a:r>
            <a:r>
              <a:rPr lang="en-US" sz="1100" dirty="0"/>
              <a:t>understand all of the PPE requirements. </a:t>
            </a:r>
            <a:r>
              <a:rPr lang="en-US" sz="1100" dirty="0" smtClean="0"/>
              <a:t>If you merely skim </a:t>
            </a:r>
            <a:r>
              <a:rPr lang="en-US" sz="1100" dirty="0"/>
              <a:t>the label for PPE information </a:t>
            </a:r>
            <a:r>
              <a:rPr lang="en-US" sz="1100" dirty="0" smtClean="0"/>
              <a:t>you may </a:t>
            </a:r>
            <a:r>
              <a:rPr lang="en-US" sz="1100" dirty="0"/>
              <a:t>miss important details.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691795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smtClean="0"/>
              <a:t>You </a:t>
            </a:r>
            <a:r>
              <a:rPr lang="en-US" sz="1100" dirty="0"/>
              <a:t>must understand where </a:t>
            </a:r>
            <a:r>
              <a:rPr lang="en-US" sz="1100" dirty="0" smtClean="0"/>
              <a:t>you </a:t>
            </a:r>
            <a:r>
              <a:rPr lang="en-US" sz="1100" dirty="0"/>
              <a:t>may encounter pesticides or pesticide residues at </a:t>
            </a:r>
            <a:r>
              <a:rPr lang="en-US" sz="1100" dirty="0" smtClean="0"/>
              <a:t>your </a:t>
            </a:r>
            <a:r>
              <a:rPr lang="en-US" sz="1100" dirty="0"/>
              <a:t>workplace. Even people who do not mix, load, or apply pesticides can come into contact with pesticides or pesticide residues. </a:t>
            </a:r>
            <a:r>
              <a:rPr lang="en-US" sz="1100" dirty="0" smtClean="0"/>
              <a:t>You can </a:t>
            </a:r>
            <a:r>
              <a:rPr lang="en-US" sz="1100" dirty="0"/>
              <a:t>come into contact with concentrated and diluted pesticides as well as residues. </a:t>
            </a:r>
          </a:p>
          <a:p>
            <a:pPr marL="241653" indent="-241653" defTabSz="966612">
              <a:buFont typeface="+mj-lt"/>
              <a:buAutoNum type="arabicPeriod"/>
              <a:defRPr/>
            </a:pPr>
            <a:r>
              <a:rPr lang="en-US" sz="1100" dirty="0"/>
              <a:t>Pesticides and pesticide residues can be found:</a:t>
            </a:r>
          </a:p>
          <a:p>
            <a:pPr marL="664546" lvl="1" indent="-181240">
              <a:buFont typeface="Arial" panose="020B0604020202020204" pitchFamily="34" charset="0"/>
              <a:buChar char="•"/>
            </a:pPr>
            <a:r>
              <a:rPr lang="en-US" sz="1100" dirty="0"/>
              <a:t>On leaves, stems, and fruit of treated plants</a:t>
            </a:r>
          </a:p>
          <a:p>
            <a:pPr marL="664546" lvl="1" indent="-181240">
              <a:buFont typeface="Arial" panose="020B0604020202020204" pitchFamily="34" charset="0"/>
              <a:buChar char="•"/>
            </a:pPr>
            <a:r>
              <a:rPr lang="en-US" sz="1100" dirty="0"/>
              <a:t>In the soil where pesticides have been applied</a:t>
            </a:r>
          </a:p>
          <a:p>
            <a:pPr marL="664546" lvl="1" indent="-181240">
              <a:buFont typeface="Arial" panose="020B0604020202020204" pitchFamily="34" charset="0"/>
              <a:buChar char="•"/>
            </a:pPr>
            <a:r>
              <a:rPr lang="en-US" sz="1100" dirty="0"/>
              <a:t>In some irrigation water and on irrigation equipment if pesticides are applied through irrigation system</a:t>
            </a:r>
          </a:p>
          <a:p>
            <a:pPr marL="664546" lvl="1" indent="-181240">
              <a:buFont typeface="Arial" panose="020B0604020202020204" pitchFamily="34" charset="0"/>
              <a:buChar char="•"/>
            </a:pPr>
            <a:r>
              <a:rPr lang="en-US" sz="1100" dirty="0"/>
              <a:t>In the air (as droplets, dust or vapors) </a:t>
            </a:r>
          </a:p>
          <a:p>
            <a:pPr marL="664546" lvl="1" indent="-181240">
              <a:buFont typeface="Arial" panose="020B0604020202020204" pitchFamily="34" charset="0"/>
              <a:buChar char="•"/>
            </a:pPr>
            <a:r>
              <a:rPr lang="en-US" sz="1100" dirty="0"/>
              <a:t>On application equipment</a:t>
            </a:r>
          </a:p>
          <a:p>
            <a:pPr marL="664546" lvl="1" indent="-181240">
              <a:buFont typeface="Arial" panose="020B0604020202020204" pitchFamily="34" charset="0"/>
              <a:buChar char="•"/>
            </a:pPr>
            <a:r>
              <a:rPr lang="en-US" sz="1100" dirty="0"/>
              <a:t>In or on pesticide containers including empty pesticide containers</a:t>
            </a:r>
          </a:p>
          <a:p>
            <a:pPr marL="664546" lvl="1" indent="-181240">
              <a:buFont typeface="Arial" panose="020B0604020202020204" pitchFamily="34" charset="0"/>
              <a:buChar char="•"/>
            </a:pPr>
            <a:r>
              <a:rPr lang="en-US" sz="1100" dirty="0"/>
              <a:t>In the form of drift during a nearby pesticide application</a:t>
            </a:r>
          </a:p>
          <a:p>
            <a:pPr marL="664546" lvl="1" indent="-181240">
              <a:buFont typeface="Arial" panose="020B0604020202020204" pitchFamily="34" charset="0"/>
              <a:buChar char="•"/>
            </a:pPr>
            <a:r>
              <a:rPr lang="en-US" sz="1100" dirty="0"/>
              <a:t>In mixing and loading sites</a:t>
            </a:r>
          </a:p>
          <a:p>
            <a:pPr marL="664546" lvl="1" indent="-181240">
              <a:buFont typeface="Arial" panose="020B0604020202020204" pitchFamily="34" charset="0"/>
              <a:buChar char="•"/>
            </a:pPr>
            <a:r>
              <a:rPr lang="en-US" sz="1100" dirty="0"/>
              <a:t>In pesticide storages</a:t>
            </a:r>
          </a:p>
          <a:p>
            <a:pPr marL="664546" lvl="1" indent="-181240">
              <a:buFont typeface="Arial" panose="020B0604020202020204" pitchFamily="34" charset="0"/>
              <a:buChar char="•"/>
            </a:pPr>
            <a:r>
              <a:rPr lang="en-US" sz="1100" dirty="0"/>
              <a:t>On contaminated personal protective equipment (handlers)</a:t>
            </a:r>
          </a:p>
          <a:p>
            <a:pPr marL="664546" lvl="1" indent="-181240" defTabSz="966612">
              <a:buFont typeface="Arial" panose="020B0604020202020204" pitchFamily="34" charset="0"/>
              <a:buChar char="•"/>
              <a:defRPr/>
            </a:pPr>
            <a:r>
              <a:rPr lang="en-US" sz="1100" dirty="0"/>
              <a:t>On measuring devices used for mixing and loading (including the scale) (handlers)</a:t>
            </a:r>
          </a:p>
          <a:p>
            <a:pPr marL="664546" lvl="1" indent="-181240" defTabSz="966612">
              <a:buFont typeface="Arial" panose="020B0604020202020204" pitchFamily="34" charset="0"/>
              <a:buChar char="•"/>
              <a:defRPr/>
            </a:pPr>
            <a:r>
              <a:rPr lang="en-US" sz="1100" dirty="0"/>
              <a:t>In places where handlers remove personal protective equipment after the application is done (handlers)</a:t>
            </a:r>
          </a:p>
          <a:p>
            <a:pPr marL="664546" lvl="1" indent="-181240" defTabSz="966612">
              <a:buFont typeface="Arial" panose="020B0604020202020204" pitchFamily="34" charset="0"/>
              <a:buChar char="•"/>
              <a:defRPr/>
            </a:pPr>
            <a:r>
              <a:rPr lang="en-US" sz="1100" dirty="0"/>
              <a:t>On empty pesticide containers and tools to open them (handlers)</a:t>
            </a:r>
          </a:p>
          <a:p>
            <a:pPr marL="664546" lvl="1" indent="-181240" defTabSz="966612">
              <a:buFont typeface="Arial" panose="020B0604020202020204" pitchFamily="34" charset="0"/>
              <a:buChar char="•"/>
              <a:defRPr/>
            </a:pPr>
            <a:r>
              <a:rPr lang="en-US" sz="1100" dirty="0"/>
              <a:t>On tools used to unplug nozzles (handlers)</a:t>
            </a:r>
          </a:p>
          <a:p>
            <a:pPr marL="664546" lvl="1" indent="-181240" defTabSz="966612">
              <a:buFont typeface="Arial" panose="020B0604020202020204" pitchFamily="34" charset="0"/>
              <a:buChar char="•"/>
              <a:defRPr/>
            </a:pPr>
            <a:r>
              <a:rPr lang="en-US" sz="1100" dirty="0"/>
              <a:t>In tractor cabs used for pesticide applications (handlers)</a:t>
            </a:r>
          </a:p>
          <a:p>
            <a:pPr defTabSz="966612">
              <a:defRPr/>
            </a:pPr>
            <a:endParaRPr lang="en-US" altLang="es-MX" sz="1100" b="1"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Make sure you cover this information with scenarios that are relevant to workers and handlers. For example, some tractor operators may become in contact with pesticide residues on tractors that have not been decontaminated after the pesticide application has been done.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3036416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When a “chemical-resistant” item is listed on the label, it is referring to PPE that is made of a material that doesn’t allow a measurable amount of chemical to pass through. </a:t>
            </a:r>
            <a:r>
              <a:rPr lang="en-US" sz="1100" dirty="0" smtClean="0"/>
              <a:t>You </a:t>
            </a:r>
            <a:r>
              <a:rPr lang="en-US" sz="1100" dirty="0"/>
              <a:t>may see “chemical-resistant” used to describe certain PPE, such as gloves, footwear, suits, or aprons.</a:t>
            </a:r>
            <a:r>
              <a:rPr lang="en-US" sz="1100" u="sng" dirty="0"/>
              <a:t> </a:t>
            </a:r>
          </a:p>
          <a:p>
            <a:pPr marL="241653" indent="-241653">
              <a:buFont typeface="+mj-lt"/>
              <a:buAutoNum type="arabicPeriod"/>
            </a:pPr>
            <a:r>
              <a:rPr lang="en-US" sz="1100" dirty="0"/>
              <a:t>Some examples of chemical-resistant materials include nitrile, natural, neoprene, and barrier laminate rubber, and polyvinyl chloride.</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30312688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Similarly, some labels require PPE to be made of “waterproof” material, which does not allow a measurable amount of water or pesticides dissolved in water to pass through the item during use.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111</a:t>
            </a:fld>
            <a:endParaRPr lang="en-US" dirty="0">
              <a:solidFill>
                <a:prstClr val="black"/>
              </a:solidFill>
            </a:endParaRPr>
          </a:p>
        </p:txBody>
      </p:sp>
    </p:spTree>
    <p:extLst>
      <p:ext uri="{BB962C8B-B14F-4D97-AF65-F5344CB8AC3E}">
        <p14:creationId xmlns:p14="http://schemas.microsoft.com/office/powerpoint/2010/main" val="19136055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Reusable PPE must be cleaned after use.</a:t>
            </a:r>
          </a:p>
          <a:p>
            <a:pPr marL="241653" indent="-241653">
              <a:buFont typeface="+mj-lt"/>
              <a:buAutoNum type="arabicPeriod"/>
            </a:pPr>
            <a:r>
              <a:rPr lang="en-US" sz="1100" dirty="0" smtClean="0"/>
              <a:t>Disposable PPE must be thrown out after the work day or if soiled by pesticides.</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16427731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Coveralls and chemical-resistant suits must be loose fitting, one- or two-piece garments that cover, at a minimum, the entire body except the head, hands, and feet. </a:t>
            </a:r>
          </a:p>
          <a:p>
            <a:pPr marL="241653" indent="-241653">
              <a:buFont typeface="+mj-lt"/>
              <a:buAutoNum type="arabicPeriod"/>
            </a:pPr>
            <a:r>
              <a:rPr lang="en-US" sz="1100" dirty="0"/>
              <a:t>The difference between coveralls and a chemical-resistant suit is the material of which they are made. Coveralls are made of cloth or fabric and chemical-resistant suits are made of chemical-resistant material.</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40070445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The label may require a chemical-resistant apron if it is needed to protect </a:t>
            </a:r>
            <a:r>
              <a:rPr lang="en-US" sz="1100" dirty="0" smtClean="0"/>
              <a:t>you in </a:t>
            </a:r>
            <a:r>
              <a:rPr lang="en-US" sz="1100" dirty="0"/>
              <a:t>a situation in which a pesticide might splash back onto </a:t>
            </a:r>
            <a:r>
              <a:rPr lang="en-US" sz="1100" dirty="0" smtClean="0"/>
              <a:t>you, </a:t>
            </a:r>
            <a:r>
              <a:rPr lang="en-US" sz="1100" dirty="0"/>
              <a:t>such as while mixing a pesticide or hosing off application equipment. The apron must be long enough to cover the front of the body from mid-chest to knees.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15041525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Some pesticide labels will simply require overhead protection, while others will state that chemical-resistant headgear must be worn. If chemical-resistant headgear is specified, it must be either a chemical-resistant hood or a chemical-resistant hat with a wide brim.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1783158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If a label requires a hat or overhead protection, </a:t>
            </a:r>
            <a:r>
              <a:rPr lang="en-US" sz="1100" dirty="0" smtClean="0"/>
              <a:t>you </a:t>
            </a:r>
            <a:r>
              <a:rPr lang="en-US" sz="1100" dirty="0"/>
              <a:t>must wear something made of a non-absorbent material that </a:t>
            </a:r>
            <a:r>
              <a:rPr lang="en-US" sz="1100" dirty="0" smtClean="0"/>
              <a:t>you </a:t>
            </a:r>
            <a:r>
              <a:rPr lang="en-US" sz="1100" dirty="0"/>
              <a:t>are willing to wash with soap and water at the end of the handling task. </a:t>
            </a:r>
          </a:p>
          <a:p>
            <a:pPr marL="241653" indent="-241653">
              <a:buFont typeface="+mj-lt"/>
              <a:buAutoNum type="arabicPeriod"/>
            </a:pPr>
            <a:r>
              <a:rPr lang="en-US" sz="1100" dirty="0" smtClean="0"/>
              <a:t>You should </a:t>
            </a:r>
            <a:r>
              <a:rPr lang="en-US" sz="1100" dirty="0"/>
              <a:t>not wear hats such as baseball caps during pesticide handling activities.</a:t>
            </a:r>
            <a:r>
              <a:rPr lang="en-US" sz="1100" dirty="0" smtClean="0">
                <a:effectLst/>
              </a:rPr>
              <a:t>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37978084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Protective eyewear options includes safety glasses with front, brow, and temple protection; chemical splash goggles; face shields; and full-face respirators. People who wear reading glasses might opt for a face shield, which will enable them to clearly see the label while mixing the product. </a:t>
            </a:r>
          </a:p>
          <a:p>
            <a:pPr marL="241653" indent="-241653">
              <a:buFont typeface="+mj-lt"/>
              <a:buAutoNum type="arabicPeriod"/>
            </a:pPr>
            <a:r>
              <a:rPr lang="en-US" sz="1100" dirty="0"/>
              <a:t>If the label says, “protective eyewear” </a:t>
            </a:r>
            <a:r>
              <a:rPr lang="en-US" sz="1100" dirty="0" smtClean="0"/>
              <a:t>you can </a:t>
            </a:r>
            <a:r>
              <a:rPr lang="en-US" sz="1100" dirty="0"/>
              <a:t>wear any of the protective eyewear listed here. If the label specifies a type of protective eyewear (e.g., faceshield), then that specific eyewear must be used.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117</a:t>
            </a:fld>
            <a:endParaRPr lang="en-US" dirty="0">
              <a:solidFill>
                <a:prstClr val="black"/>
              </a:solidFill>
            </a:endParaRPr>
          </a:p>
        </p:txBody>
      </p:sp>
    </p:spTree>
    <p:extLst>
      <p:ext uri="{BB962C8B-B14F-4D97-AF65-F5344CB8AC3E}">
        <p14:creationId xmlns:p14="http://schemas.microsoft.com/office/powerpoint/2010/main" val="41719748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While some labels will recommend shoes and socks, labels that require handlers to wear chemical-resistant footwear are referring to shoes, boots, or shoe coverings made of chemical-resistant material, such as rubber or vinyl.</a:t>
            </a:r>
            <a:r>
              <a:rPr lang="en-US" sz="1100" b="1" dirty="0"/>
              <a:t>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34075650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If the label requires </a:t>
            </a:r>
            <a:r>
              <a:rPr lang="en-US" sz="1100" dirty="0" smtClean="0"/>
              <a:t>you </a:t>
            </a:r>
            <a:r>
              <a:rPr lang="en-US" sz="1100" dirty="0"/>
              <a:t>to wear gloves, they must be worn during all handling tasks, including when repairing application equipment and adjusting nozzles. </a:t>
            </a:r>
          </a:p>
          <a:p>
            <a:pPr marL="241653" indent="-241653">
              <a:buFont typeface="+mj-lt"/>
              <a:buAutoNum type="arabicPeriod"/>
            </a:pPr>
            <a:r>
              <a:rPr lang="en-US" sz="1100" dirty="0"/>
              <a:t>The gloves must be the type listed on the label. Many labels will list the type of glove material (for example, nitrile gloves) or will state that the gloves can be of any chemical-resistant or waterproof material. </a:t>
            </a:r>
          </a:p>
          <a:p>
            <a:pPr marL="241653" indent="-241653">
              <a:buFont typeface="+mj-lt"/>
              <a:buAutoNum type="arabicPeriod"/>
            </a:pPr>
            <a:r>
              <a:rPr lang="en-US" sz="1100" dirty="0" smtClean="0"/>
              <a:t>You must </a:t>
            </a:r>
            <a:r>
              <a:rPr lang="en-US" sz="1100" dirty="0"/>
              <a:t>not wear cotton, suede or leather gloves when they are handling pesticides unless instructed to do so by the label. These materials absorb pesticides and won’t protect </a:t>
            </a:r>
            <a:r>
              <a:rPr lang="en-US" sz="1100" dirty="0" smtClean="0"/>
              <a:t>you </a:t>
            </a:r>
            <a:r>
              <a:rPr lang="en-US" sz="1100" dirty="0"/>
              <a:t>from the pesticides. </a:t>
            </a:r>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3603057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and pesticide residues</a:t>
            </a:r>
            <a:r>
              <a:rPr lang="en-US" baseline="0" dirty="0" smtClean="0"/>
              <a:t> can enter your body.</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a:t>
            </a:fld>
            <a:endParaRPr lang="en-US" dirty="0"/>
          </a:p>
        </p:txBody>
      </p:sp>
    </p:spTree>
    <p:extLst>
      <p:ext uri="{BB962C8B-B14F-4D97-AF65-F5344CB8AC3E}">
        <p14:creationId xmlns:p14="http://schemas.microsoft.com/office/powerpoint/2010/main" val="33268485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a:t>Separable glove liners made of a thin lightweight fabric may be worn beneath chemical-resistant gloves as long as they are </a:t>
            </a:r>
            <a:r>
              <a:rPr lang="en-US" sz="1100" u="sng" dirty="0"/>
              <a:t>not</a:t>
            </a:r>
            <a:r>
              <a:rPr lang="en-US" sz="1100" dirty="0"/>
              <a:t> exposed to the chemical by extending outside of the chemical-resistant gloves. If used, separable glove liners must be discarded either after 10 hours of use or within 24 hours of initially putting on the gloves, whichever comes first. </a:t>
            </a:r>
            <a:r>
              <a:rPr lang="en-US" sz="1100" dirty="0" smtClean="0"/>
              <a:t>They must be removed if they contact pesticide directly, and they cannot be reused.</a:t>
            </a:r>
          </a:p>
          <a:p>
            <a:pPr marL="241653" indent="-241653">
              <a:buFont typeface="+mj-lt"/>
              <a:buAutoNum type="arabicPeriod"/>
            </a:pPr>
            <a:r>
              <a:rPr lang="en-US" sz="1100" dirty="0"/>
              <a:t>Separable glove liners are not to be confused with cotton- or fleece-lined gloves , which are not allowed because they could absorb pesticides and contaminate the handler.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120</a:t>
            </a:fld>
            <a:endParaRPr lang="en-US" dirty="0">
              <a:solidFill>
                <a:prstClr val="black"/>
              </a:solidFill>
            </a:endParaRPr>
          </a:p>
        </p:txBody>
      </p:sp>
    </p:spTree>
    <p:extLst>
      <p:ext uri="{BB962C8B-B14F-4D97-AF65-F5344CB8AC3E}">
        <p14:creationId xmlns:p14="http://schemas.microsoft.com/office/powerpoint/2010/main" val="40453122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smtClean="0"/>
              <a:t>Respirators are important if there is the likelihood of exposure to droplets or vapors </a:t>
            </a:r>
            <a:r>
              <a:rPr lang="en-US" sz="1100" b="0" i="0" kern="1200" dirty="0" smtClean="0">
                <a:solidFill>
                  <a:schemeClr val="tx1"/>
                </a:solidFill>
                <a:effectLst/>
                <a:latin typeface="+mn-lt"/>
                <a:ea typeface="+mn-ea"/>
                <a:cs typeface="+mn-cs"/>
              </a:rPr>
              <a:t>that are toxic by inhalation</a:t>
            </a:r>
            <a:r>
              <a:rPr lang="en-US" sz="1100" dirty="0" smtClean="0"/>
              <a:t>.</a:t>
            </a:r>
          </a:p>
          <a:p>
            <a:pPr marL="241653" indent="-241653">
              <a:buFont typeface="+mj-lt"/>
              <a:buAutoNum type="arabicPeriod"/>
            </a:pPr>
            <a:r>
              <a:rPr lang="en-US" sz="1100" dirty="0"/>
              <a:t>If respiratory equipment is required by the pesticide label, the type of respirator will be identified by the acronym “NIOSH” and a “TC” followed by a coding system (e.g., TC-23C). These acronyms tell the handler that the National Institute of Occupation Safety and Health (NIOSH) has Tested and Certified (TC) the equipment listed on the label. </a:t>
            </a:r>
          </a:p>
          <a:p>
            <a:pPr marL="241653" indent="-241653">
              <a:buFont typeface="+mj-lt"/>
              <a:buAutoNum type="arabicPeriod"/>
            </a:pPr>
            <a:r>
              <a:rPr lang="en-US" sz="1100" dirty="0"/>
              <a:t>If a cartridge is required, it will be identified by a description and/or an abbreviation (e.g., organic vapor (OV) filtering cartridge). Sometimes pesticide labels also require filters that fit onto the cartridges (often also called “pre-filters”). They are identified by the testing and certification code TC-84A, by the type of material the filter can be used with (N, R, P, HE) and the amount that they filter (95, 99, 100).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121</a:t>
            </a:fld>
            <a:endParaRPr lang="en-US" dirty="0">
              <a:solidFill>
                <a:prstClr val="black"/>
              </a:solidFill>
            </a:endParaRPr>
          </a:p>
        </p:txBody>
      </p:sp>
    </p:spTree>
    <p:extLst>
      <p:ext uri="{BB962C8B-B14F-4D97-AF65-F5344CB8AC3E}">
        <p14:creationId xmlns:p14="http://schemas.microsoft.com/office/powerpoint/2010/main" val="18964941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Respirators, cartridges and filters are product- and task-specific. It is therefore imperative that </a:t>
            </a:r>
            <a:r>
              <a:rPr lang="en-US" sz="1100" dirty="0" smtClean="0"/>
              <a:t>you wear </a:t>
            </a:r>
            <a:r>
              <a:rPr lang="en-US" sz="1100" dirty="0"/>
              <a:t>the equipment specified on the label for the handling activity </a:t>
            </a:r>
            <a:r>
              <a:rPr lang="en-US" sz="1100" dirty="0" smtClean="0"/>
              <a:t>you </a:t>
            </a:r>
            <a:r>
              <a:rPr lang="en-US" sz="1100" dirty="0"/>
              <a:t>will </a:t>
            </a:r>
            <a:r>
              <a:rPr lang="en-US" sz="1100" dirty="0" smtClean="0"/>
              <a:t>perform.</a:t>
            </a:r>
          </a:p>
          <a:p>
            <a:pPr marL="241653" indent="-241653">
              <a:buFont typeface="+mj-lt"/>
              <a:buAutoNum type="arabicPeriod"/>
            </a:pPr>
            <a:endParaRPr lang="en-US" sz="1100" dirty="0"/>
          </a:p>
          <a:p>
            <a:pPr defTabSz="966612">
              <a:defRPr/>
            </a:pPr>
            <a:r>
              <a:rPr lang="en-US" altLang="es-MX" sz="1100" b="1" dirty="0"/>
              <a:t>Notes for trainers of pesticide handlers:</a:t>
            </a:r>
          </a:p>
          <a:p>
            <a:pPr marL="241653" indent="-241653">
              <a:buFont typeface="+mj-lt"/>
              <a:buAutoNum type="arabicPeriod"/>
            </a:pPr>
            <a:r>
              <a:rPr lang="en-US" sz="1100" dirty="0"/>
              <a:t>PERC (http://pesticideresources.org/wps/inventory.html) has a good resource that provides more information on cartridges, canisters, filters and respirators in general.</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122</a:t>
            </a:fld>
            <a:endParaRPr lang="en-US" dirty="0">
              <a:solidFill>
                <a:prstClr val="black"/>
              </a:solidFill>
            </a:endParaRPr>
          </a:p>
        </p:txBody>
      </p:sp>
    </p:spTree>
    <p:extLst>
      <p:ext uri="{BB962C8B-B14F-4D97-AF65-F5344CB8AC3E}">
        <p14:creationId xmlns:p14="http://schemas.microsoft.com/office/powerpoint/2010/main" val="39745206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effectLst/>
                <a:latin typeface="+mn-lt"/>
              </a:rPr>
              <a:t>It is the employer’s responsibility to make sure that if you will use pesticides that require respiratory protection receive a medical evaluation, respirator use and maintenance training, and respirator fit testing – at no cost to you – before you use the label-required respirators. </a:t>
            </a:r>
          </a:p>
          <a:p>
            <a:pPr marL="241653" indent="-241653">
              <a:buFont typeface="+mj-lt"/>
              <a:buAutoNum type="arabicPeriod"/>
            </a:pPr>
            <a:endParaRPr lang="en-US" sz="1100" dirty="0" smtClean="0">
              <a:effectLst/>
              <a:latin typeface="+mn-lt"/>
            </a:endParaRPr>
          </a:p>
          <a:p>
            <a:pPr defTabSz="966612">
              <a:defRPr/>
            </a:pPr>
            <a:r>
              <a:rPr lang="en-US" altLang="es-MX" sz="1100" b="1" dirty="0"/>
              <a:t>Notes for trainers of pesticide handlers:</a:t>
            </a:r>
          </a:p>
          <a:p>
            <a:pPr marL="241653" indent="-241653" defTabSz="966612">
              <a:buFont typeface="+mj-lt"/>
              <a:buAutoNum type="arabicPeriod"/>
              <a:defRPr/>
            </a:pPr>
            <a:r>
              <a:rPr lang="en-US" sz="1100" dirty="0" smtClean="0">
                <a:effectLst/>
                <a:latin typeface="+mn-lt"/>
              </a:rPr>
              <a:t>It is the trainer’s responsibility to inform all handlers that the employer must fulfill these requirements before the</a:t>
            </a:r>
            <a:r>
              <a:rPr lang="en-US" sz="1100" baseline="0" dirty="0" smtClean="0">
                <a:effectLst/>
                <a:latin typeface="+mn-lt"/>
              </a:rPr>
              <a:t> handler</a:t>
            </a:r>
            <a:r>
              <a:rPr lang="en-US" sz="1100" dirty="0" smtClean="0">
                <a:effectLst/>
                <a:latin typeface="+mn-lt"/>
              </a:rPr>
              <a:t> works with a pesticide that requires respiratory protection. </a:t>
            </a:r>
          </a:p>
          <a:p>
            <a:pPr marL="241653" indent="-241653" defTabSz="966612">
              <a:buFont typeface="+mj-lt"/>
              <a:buAutoNum type="arabicPeriod"/>
              <a:defRPr/>
            </a:pPr>
            <a:r>
              <a:rPr lang="en-US" sz="1100" dirty="0" smtClean="0">
                <a:effectLst/>
                <a:latin typeface="+mn-lt"/>
              </a:rPr>
              <a:t>Each of the elements of the respiratory protection program must be documented</a:t>
            </a:r>
            <a:r>
              <a:rPr lang="en-US" sz="1100" baseline="0" dirty="0" smtClean="0">
                <a:effectLst/>
                <a:latin typeface="+mn-lt"/>
              </a:rPr>
              <a:t> by the employer.</a:t>
            </a:r>
            <a:endParaRPr lang="en-US" sz="1100" dirty="0">
              <a:effectLst/>
              <a:latin typeface="Helvetica" charset="0"/>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3851279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If a pesticide label requires </a:t>
            </a:r>
            <a:r>
              <a:rPr lang="en-US" sz="1100" dirty="0" smtClean="0"/>
              <a:t>you</a:t>
            </a:r>
            <a:r>
              <a:rPr lang="en-US" sz="1100" baseline="0" dirty="0" smtClean="0"/>
              <a:t> </a:t>
            </a:r>
            <a:r>
              <a:rPr lang="en-US" sz="1100" dirty="0" smtClean="0"/>
              <a:t>to </a:t>
            </a:r>
            <a:r>
              <a:rPr lang="en-US" sz="1100" dirty="0"/>
              <a:t>wear a respirator, </a:t>
            </a:r>
            <a:r>
              <a:rPr lang="en-US" sz="1100" dirty="0" smtClean="0"/>
              <a:t>your </a:t>
            </a:r>
            <a:r>
              <a:rPr lang="en-US" sz="1100" dirty="0"/>
              <a:t>employer must make sure that </a:t>
            </a:r>
            <a:r>
              <a:rPr lang="en-US" sz="1100" dirty="0" smtClean="0"/>
              <a:t>you are </a:t>
            </a:r>
            <a:r>
              <a:rPr lang="en-US" sz="1100" b="0" i="0" kern="1200" dirty="0" smtClean="0">
                <a:solidFill>
                  <a:schemeClr val="tx1"/>
                </a:solidFill>
                <a:effectLst/>
                <a:latin typeface="+mn-lt"/>
                <a:ea typeface="+mn-ea"/>
                <a:cs typeface="+mn-cs"/>
              </a:rPr>
              <a:t>healthy enough to use the respirator </a:t>
            </a:r>
            <a:r>
              <a:rPr lang="en-US" sz="1100" b="0" i="0" u="none" kern="1200" dirty="0" smtClean="0">
                <a:solidFill>
                  <a:schemeClr val="tx1"/>
                </a:solidFill>
                <a:effectLst/>
                <a:latin typeface="+mn-lt"/>
                <a:ea typeface="+mn-ea"/>
                <a:cs typeface="+mn-cs"/>
              </a:rPr>
              <a:t>type under the anticipated work conditions</a:t>
            </a:r>
            <a:r>
              <a:rPr lang="en-US" sz="1100" b="0" i="0" kern="1200" dirty="0" smtClean="0">
                <a:solidFill>
                  <a:schemeClr val="tx1"/>
                </a:solidFill>
                <a:effectLst/>
                <a:latin typeface="+mn-lt"/>
                <a:ea typeface="+mn-ea"/>
                <a:cs typeface="+mn-cs"/>
              </a:rPr>
              <a:t> without suffering adverse health effects.</a:t>
            </a:r>
            <a:r>
              <a:rPr lang="en-US" sz="1100" dirty="0" smtClean="0"/>
              <a:t> This </a:t>
            </a:r>
            <a:r>
              <a:rPr lang="en-US" sz="1100" dirty="0"/>
              <a:t>is achieved through medical evaluation </a:t>
            </a:r>
            <a:r>
              <a:rPr lang="en-US" sz="1100" u="sng" dirty="0"/>
              <a:t>before</a:t>
            </a:r>
            <a:r>
              <a:rPr lang="en-US" sz="1100" dirty="0"/>
              <a:t> </a:t>
            </a:r>
            <a:r>
              <a:rPr lang="en-US" sz="1100" dirty="0" smtClean="0"/>
              <a:t>you are allowed </a:t>
            </a:r>
            <a:r>
              <a:rPr lang="en-US" sz="1100" dirty="0"/>
              <a:t>to use the </a:t>
            </a:r>
            <a:r>
              <a:rPr lang="en-US" sz="1100" dirty="0" smtClean="0"/>
              <a:t>respirator </a:t>
            </a:r>
            <a:r>
              <a:rPr lang="en-US" sz="1100" b="0" i="0" kern="1200" dirty="0" smtClean="0">
                <a:solidFill>
                  <a:schemeClr val="tx1"/>
                </a:solidFill>
                <a:effectLst/>
                <a:latin typeface="+mn-lt"/>
                <a:ea typeface="+mn-ea"/>
                <a:cs typeface="+mn-cs"/>
              </a:rPr>
              <a:t>and before conducting the fit test</a:t>
            </a:r>
            <a:r>
              <a:rPr lang="en-US" sz="1100" dirty="0" smtClean="0"/>
              <a:t>. </a:t>
            </a:r>
            <a:endParaRPr lang="en-US" sz="1100" dirty="0"/>
          </a:p>
          <a:p>
            <a:pPr marL="241653" indent="-241653">
              <a:buFont typeface="+mj-lt"/>
              <a:buAutoNum type="arabicPeriod"/>
            </a:pPr>
            <a:r>
              <a:rPr lang="en-US" sz="1100" b="0" i="0" kern="1200" dirty="0" smtClean="0">
                <a:solidFill>
                  <a:schemeClr val="tx1"/>
                </a:solidFill>
                <a:effectLst/>
                <a:latin typeface="+mn-lt"/>
                <a:ea typeface="+mn-ea"/>
                <a:cs typeface="+mn-cs"/>
              </a:rPr>
              <a:t>During the medical evaluation, </a:t>
            </a:r>
            <a:r>
              <a:rPr lang="en-US" sz="1100" b="0" i="0" u="none" kern="1200" dirty="0" smtClean="0">
                <a:solidFill>
                  <a:schemeClr val="tx1"/>
                </a:solidFill>
                <a:effectLst/>
                <a:latin typeface="+mn-lt"/>
                <a:ea typeface="+mn-ea"/>
                <a:cs typeface="+mn-cs"/>
              </a:rPr>
              <a:t>the physician or medical professional must obtain the information listed in OSHA’s medical history questionnaire. Often this is accomplished by having </a:t>
            </a:r>
            <a:r>
              <a:rPr lang="en-US" sz="1100" b="0" i="0" kern="1200" dirty="0" smtClean="0">
                <a:solidFill>
                  <a:schemeClr val="tx1"/>
                </a:solidFill>
                <a:effectLst/>
                <a:latin typeface="+mn-lt"/>
                <a:ea typeface="+mn-ea"/>
                <a:cs typeface="+mn-cs"/>
              </a:rPr>
              <a:t>you complete a confidential medical history questionnaire. </a:t>
            </a:r>
          </a:p>
          <a:p>
            <a:pPr marL="241653" indent="-241653">
              <a:buFont typeface="+mj-lt"/>
              <a:buAutoNum type="arabicPeriod"/>
            </a:pPr>
            <a:r>
              <a:rPr lang="en-US" sz="1100" b="0" i="0" kern="1200" dirty="0" smtClean="0">
                <a:solidFill>
                  <a:schemeClr val="tx1"/>
                </a:solidFill>
                <a:effectLst/>
                <a:latin typeface="+mn-lt"/>
                <a:ea typeface="+mn-ea"/>
                <a:cs typeface="+mn-cs"/>
              </a:rPr>
              <a:t>Based on your information, a physician or medical professional may require that you schedule a follow-up visit or provide additional information to determine if you are physically able to use that type of respirator </a:t>
            </a:r>
            <a:r>
              <a:rPr lang="en-US" sz="1100" b="0" i="0" u="none" kern="1200" dirty="0" smtClean="0">
                <a:solidFill>
                  <a:schemeClr val="tx1"/>
                </a:solidFill>
                <a:effectLst/>
                <a:latin typeface="+mn-lt"/>
                <a:ea typeface="+mn-ea"/>
                <a:cs typeface="+mn-cs"/>
              </a:rPr>
              <a:t>under the anticipated work conditions</a:t>
            </a:r>
            <a:r>
              <a:rPr lang="en-US" sz="1100" b="0" i="0" kern="1200" dirty="0" smtClean="0">
                <a:solidFill>
                  <a:schemeClr val="tx1"/>
                </a:solidFill>
                <a:effectLst/>
                <a:latin typeface="+mn-lt"/>
                <a:ea typeface="+mn-ea"/>
                <a:cs typeface="+mn-cs"/>
              </a:rPr>
              <a:t>. </a:t>
            </a:r>
          </a:p>
          <a:p>
            <a:pPr marL="241653" indent="-241653">
              <a:buFont typeface="+mj-lt"/>
              <a:buAutoNum type="arabicPeriod"/>
            </a:pPr>
            <a:r>
              <a:rPr lang="en-US" sz="1100" dirty="0" smtClean="0"/>
              <a:t>Repeat </a:t>
            </a:r>
            <a:r>
              <a:rPr lang="en-US" sz="1100" dirty="0"/>
              <a:t>medical evaluations are not usually required every year, but only if there is a change in the conditions of how the respirator is used or in </a:t>
            </a:r>
            <a:r>
              <a:rPr lang="en-US" sz="1100" dirty="0" smtClean="0"/>
              <a:t>your </a:t>
            </a:r>
            <a:r>
              <a:rPr lang="en-US" sz="1100" dirty="0"/>
              <a:t>health </a:t>
            </a:r>
            <a:r>
              <a:rPr lang="en-US" sz="1100" dirty="0" smtClean="0"/>
              <a:t>status. </a:t>
            </a:r>
            <a:r>
              <a:rPr lang="en-US" sz="1100" dirty="0"/>
              <a:t>Also, the medical clearance form from the medical professional may include a time limit.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124</a:t>
            </a:fld>
            <a:endParaRPr lang="en-US" dirty="0">
              <a:solidFill>
                <a:prstClr val="black"/>
              </a:solidFill>
            </a:endParaRPr>
          </a:p>
        </p:txBody>
      </p:sp>
    </p:spTree>
    <p:extLst>
      <p:ext uri="{BB962C8B-B14F-4D97-AF65-F5344CB8AC3E}">
        <p14:creationId xmlns:p14="http://schemas.microsoft.com/office/powerpoint/2010/main" val="14417943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The respirator must fit </a:t>
            </a:r>
            <a:r>
              <a:rPr lang="en-US" sz="1100" dirty="0" smtClean="0"/>
              <a:t>your</a:t>
            </a:r>
            <a:r>
              <a:rPr lang="en-US" sz="1100" b="0" i="0" u="none" kern="1200" dirty="0" smtClean="0">
                <a:solidFill>
                  <a:schemeClr val="tx1"/>
                </a:solidFill>
                <a:effectLst/>
                <a:latin typeface="+mn-lt"/>
                <a:ea typeface="+mn-ea"/>
                <a:cs typeface="+mn-cs"/>
              </a:rPr>
              <a:t> face </a:t>
            </a:r>
            <a:r>
              <a:rPr lang="en-US" sz="1100" dirty="0" smtClean="0"/>
              <a:t>properly </a:t>
            </a:r>
            <a:r>
              <a:rPr lang="en-US" sz="1100" dirty="0"/>
              <a:t>for it to provide the protection.</a:t>
            </a:r>
          </a:p>
          <a:p>
            <a:pPr marL="241653" indent="-241653">
              <a:buFont typeface="+mj-lt"/>
              <a:buAutoNum type="arabicPeriod"/>
            </a:pPr>
            <a:r>
              <a:rPr lang="en-US" sz="1100" dirty="0"/>
              <a:t>If </a:t>
            </a:r>
            <a:r>
              <a:rPr lang="en-US" sz="1100" dirty="0" smtClean="0"/>
              <a:t>you are given </a:t>
            </a:r>
            <a:r>
              <a:rPr lang="en-US" sz="1100" dirty="0"/>
              <a:t>medical clearance, </a:t>
            </a:r>
            <a:r>
              <a:rPr lang="en-US" sz="1100" dirty="0" smtClean="0"/>
              <a:t>your </a:t>
            </a:r>
            <a:r>
              <a:rPr lang="en-US" sz="1100" dirty="0"/>
              <a:t>employer must </a:t>
            </a:r>
            <a:r>
              <a:rPr lang="en-US" sz="1100" b="0" i="0" kern="1200" dirty="0" smtClean="0">
                <a:solidFill>
                  <a:schemeClr val="tx1"/>
                </a:solidFill>
                <a:effectLst/>
                <a:latin typeface="+mn-lt"/>
                <a:ea typeface="+mn-ea"/>
                <a:cs typeface="+mn-cs"/>
              </a:rPr>
              <a:t>make sure that </a:t>
            </a:r>
            <a:r>
              <a:rPr lang="en-US" sz="1100" b="0" i="0" u="none" kern="1200" dirty="0" smtClean="0">
                <a:solidFill>
                  <a:schemeClr val="tx1"/>
                </a:solidFill>
                <a:effectLst/>
                <a:latin typeface="+mn-lt"/>
                <a:ea typeface="+mn-ea"/>
                <a:cs typeface="+mn-cs"/>
              </a:rPr>
              <a:t>the specific type, model and size of </a:t>
            </a:r>
            <a:r>
              <a:rPr lang="en-US" sz="1100" b="0" i="0" kern="1200" dirty="0" smtClean="0">
                <a:solidFill>
                  <a:schemeClr val="tx1"/>
                </a:solidFill>
                <a:effectLst/>
                <a:latin typeface="+mn-lt"/>
                <a:ea typeface="+mn-ea"/>
                <a:cs typeface="+mn-cs"/>
              </a:rPr>
              <a:t>the </a:t>
            </a:r>
            <a:r>
              <a:rPr lang="en-US" sz="1100" b="0" i="0" u="none" kern="1200" dirty="0" smtClean="0">
                <a:solidFill>
                  <a:schemeClr val="tx1"/>
                </a:solidFill>
                <a:effectLst/>
                <a:latin typeface="+mn-lt"/>
                <a:ea typeface="+mn-ea"/>
                <a:cs typeface="+mn-cs"/>
              </a:rPr>
              <a:t>respirator(s)</a:t>
            </a:r>
            <a:r>
              <a:rPr lang="en-US" sz="1100" b="0" i="0" kern="1200" dirty="0" smtClean="0">
                <a:solidFill>
                  <a:schemeClr val="tx1"/>
                </a:solidFill>
                <a:effectLst/>
                <a:latin typeface="+mn-lt"/>
                <a:ea typeface="+mn-ea"/>
                <a:cs typeface="+mn-cs"/>
              </a:rPr>
              <a:t> you will use fits properly. </a:t>
            </a:r>
            <a:r>
              <a:rPr lang="en-US" sz="1100" dirty="0" smtClean="0"/>
              <a:t>The </a:t>
            </a:r>
            <a:r>
              <a:rPr lang="en-US" sz="1100" dirty="0"/>
              <a:t>respirator must be fit tested before </a:t>
            </a:r>
            <a:r>
              <a:rPr lang="en-US" sz="1100" dirty="0" smtClean="0"/>
              <a:t>you use the </a:t>
            </a:r>
            <a:r>
              <a:rPr lang="en-US" sz="1100" dirty="0"/>
              <a:t>respirator and at least annually after that.</a:t>
            </a:r>
          </a:p>
          <a:p>
            <a:pPr marL="241653" indent="-241653">
              <a:buFont typeface="+mj-lt"/>
              <a:buAutoNum type="arabicPeriod"/>
            </a:pPr>
            <a:r>
              <a:rPr lang="en-US" sz="1100" dirty="0"/>
              <a:t>Respirator fit tests must be repeated if: </a:t>
            </a:r>
          </a:p>
          <a:p>
            <a:pPr marL="724959" lvl="1" indent="-241653">
              <a:buFont typeface="Arial" panose="020B0604020202020204" pitchFamily="34" charset="0"/>
              <a:buChar char="•"/>
            </a:pPr>
            <a:r>
              <a:rPr lang="en-US" sz="1100" dirty="0"/>
              <a:t>The respirator </a:t>
            </a:r>
            <a:r>
              <a:rPr lang="en-US" sz="1100" dirty="0" smtClean="0"/>
              <a:t>you are using </a:t>
            </a:r>
            <a:r>
              <a:rPr lang="en-US" sz="1100" dirty="0"/>
              <a:t>changes</a:t>
            </a:r>
          </a:p>
          <a:p>
            <a:pPr marL="724959" lvl="1" indent="-241653">
              <a:buFont typeface="Arial" panose="020B0604020202020204" pitchFamily="34" charset="0"/>
              <a:buChar char="•"/>
            </a:pPr>
            <a:r>
              <a:rPr lang="en-US" sz="1100" dirty="0"/>
              <a:t>There have been significant changes to the size and/or shape of </a:t>
            </a:r>
            <a:r>
              <a:rPr lang="en-US" sz="1100" dirty="0" smtClean="0"/>
              <a:t>your face</a:t>
            </a:r>
            <a:r>
              <a:rPr lang="en-US" sz="1100" dirty="0"/>
              <a:t>, which might impact the fit of a respirator. Some of these changes might include:</a:t>
            </a:r>
          </a:p>
          <a:p>
            <a:pPr marL="1208265" lvl="2" indent="-241653">
              <a:buFont typeface="Arial" panose="020B0604020202020204" pitchFamily="34" charset="0"/>
              <a:buChar char="•"/>
            </a:pPr>
            <a:r>
              <a:rPr lang="en-US" sz="1100" dirty="0"/>
              <a:t>Weight loss or gain of 20+ pounds</a:t>
            </a:r>
          </a:p>
          <a:p>
            <a:pPr marL="1208265" lvl="2" indent="-241653">
              <a:buFont typeface="Arial" panose="020B0604020202020204" pitchFamily="34" charset="0"/>
              <a:buChar char="•"/>
            </a:pPr>
            <a:r>
              <a:rPr lang="en-US" sz="1100" dirty="0"/>
              <a:t>Dental surgery</a:t>
            </a:r>
          </a:p>
          <a:p>
            <a:pPr marL="1208265" lvl="2" indent="-241653">
              <a:buFont typeface="Arial" panose="020B0604020202020204" pitchFamily="34" charset="0"/>
              <a:buChar char="•"/>
            </a:pPr>
            <a:r>
              <a:rPr lang="en-US" sz="1100" dirty="0"/>
              <a:t>Significant injury to the jaw</a:t>
            </a:r>
          </a:p>
          <a:p>
            <a:pPr marL="241653" indent="-241653">
              <a:buFont typeface="+mj-lt"/>
              <a:buAutoNum type="arabicPeriod"/>
            </a:pPr>
            <a:r>
              <a:rPr lang="en-US" sz="1100" dirty="0"/>
              <a:t>It’s also important to note that facial hair interferes with the seal of a tight fitting respirator. If </a:t>
            </a:r>
            <a:r>
              <a:rPr lang="en-US" sz="1100" dirty="0" smtClean="0"/>
              <a:t>you choose not </a:t>
            </a:r>
            <a:r>
              <a:rPr lang="en-US" sz="1100" dirty="0"/>
              <a:t>to shave, </a:t>
            </a:r>
            <a:r>
              <a:rPr lang="en-US" sz="1100" dirty="0" smtClean="0"/>
              <a:t>you </a:t>
            </a:r>
            <a:r>
              <a:rPr lang="en-US" sz="1100" dirty="0"/>
              <a:t>either cannot perform tasks that require a respirator or </a:t>
            </a:r>
            <a:r>
              <a:rPr lang="en-US" sz="1100" dirty="0" smtClean="0"/>
              <a:t>you </a:t>
            </a:r>
            <a:r>
              <a:rPr lang="en-US" sz="1100" dirty="0"/>
              <a:t>must wear a loose fitting respirator (like a Powered Air Purifying Respirator/PAPR).</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125</a:t>
            </a:fld>
            <a:endParaRPr lang="en-US" dirty="0">
              <a:solidFill>
                <a:prstClr val="black"/>
              </a:solidFill>
            </a:endParaRPr>
          </a:p>
        </p:txBody>
      </p:sp>
    </p:spTree>
    <p:extLst>
      <p:ext uri="{BB962C8B-B14F-4D97-AF65-F5344CB8AC3E}">
        <p14:creationId xmlns:p14="http://schemas.microsoft.com/office/powerpoint/2010/main" val="329089224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Once you are medically-cleared, you must </a:t>
            </a:r>
            <a:r>
              <a:rPr lang="en-US" sz="1100" dirty="0"/>
              <a:t>also receive training before using the respirator and at least annually after that on how to properly use, store, and care for </a:t>
            </a:r>
            <a:r>
              <a:rPr lang="en-US" sz="1100" dirty="0" smtClean="0"/>
              <a:t>your respirator. </a:t>
            </a:r>
            <a:r>
              <a:rPr lang="en-US" sz="1100" b="0" i="0" kern="1200" dirty="0" smtClean="0">
                <a:solidFill>
                  <a:schemeClr val="tx1"/>
                </a:solidFill>
                <a:effectLst/>
                <a:latin typeface="+mn-lt"/>
                <a:ea typeface="+mn-ea"/>
                <a:cs typeface="+mn-cs"/>
              </a:rPr>
              <a:t>The training must also cover the situations where the respirator does and does not provide protection.</a:t>
            </a:r>
            <a:endParaRPr lang="en-US" sz="1100" dirty="0"/>
          </a:p>
          <a:p>
            <a:pPr marL="241653" indent="-241653">
              <a:buFont typeface="+mj-lt"/>
              <a:buAutoNum type="arabicPeriod"/>
            </a:pPr>
            <a:r>
              <a:rPr lang="en-US" sz="1100" dirty="0" smtClean="0"/>
              <a:t>You must </a:t>
            </a:r>
            <a:r>
              <a:rPr lang="en-US" sz="1100" dirty="0"/>
              <a:t>be re-trained if </a:t>
            </a:r>
            <a:r>
              <a:rPr lang="en-US" sz="1100" dirty="0" smtClean="0"/>
              <a:t>you </a:t>
            </a:r>
            <a:r>
              <a:rPr lang="en-US" sz="1100" dirty="0"/>
              <a:t>do not demonstrate proper use or maintenance of </a:t>
            </a:r>
            <a:r>
              <a:rPr lang="en-US" sz="1100" dirty="0" smtClean="0"/>
              <a:t>your </a:t>
            </a:r>
            <a:r>
              <a:rPr lang="en-US" sz="1100" dirty="0"/>
              <a:t>equipment. </a:t>
            </a:r>
          </a:p>
          <a:p>
            <a:r>
              <a:rPr lang="en-US" sz="1300" dirty="0"/>
              <a:t> </a:t>
            </a:r>
          </a:p>
          <a:p>
            <a:r>
              <a:rPr lang="en-US" sz="1300" dirty="0"/>
              <a:t> </a:t>
            </a:r>
          </a:p>
        </p:txBody>
      </p:sp>
      <p:sp>
        <p:nvSpPr>
          <p:cNvPr id="4" name="Slide Number Placeholder 3"/>
          <p:cNvSpPr>
            <a:spLocks noGrp="1"/>
          </p:cNvSpPr>
          <p:nvPr>
            <p:ph type="sldNum" sz="quarter" idx="10"/>
          </p:nvPr>
        </p:nvSpPr>
        <p:spPr/>
        <p:txBody>
          <a:bodyPr/>
          <a:lstStyle/>
          <a:p>
            <a:fld id="{C17A8D3B-8073-F647-89F8-2555B1CABB06}" type="slidenum">
              <a:rPr lang="en-US" smtClean="0"/>
              <a:t>126</a:t>
            </a:fld>
            <a:endParaRPr lang="en-US" dirty="0"/>
          </a:p>
        </p:txBody>
      </p:sp>
    </p:spTree>
    <p:extLst>
      <p:ext uri="{BB962C8B-B14F-4D97-AF65-F5344CB8AC3E}">
        <p14:creationId xmlns:p14="http://schemas.microsoft.com/office/powerpoint/2010/main" val="3641454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Ground Application: Place pant legs over boots to prevent pesticides from entering the boots. Place sleeves over the gloves to prevent pesticides from entering the glove. </a:t>
            </a:r>
          </a:p>
          <a:p>
            <a:pPr marL="241653" indent="-241653">
              <a:buFont typeface="+mj-lt"/>
              <a:buAutoNum type="arabicPeriod"/>
            </a:pPr>
            <a:r>
              <a:rPr lang="en-US" sz="1100" dirty="0"/>
              <a:t>Overhead Application: Place pant legs over boots to prevent pesticides from entering the boots. Place gloves over the sleeves to prevent pesticides from entering the sleeves. </a:t>
            </a:r>
          </a:p>
          <a:p>
            <a:pPr marL="241653" indent="-241653">
              <a:buFont typeface="+mj-lt"/>
              <a:buAutoNum type="arabicPeriod"/>
            </a:pPr>
            <a:r>
              <a:rPr lang="en-US" sz="1100" dirty="0"/>
              <a:t>Coveralls with elastic at the wrist and ankle help assure there is no gap between the sleeve and glove, or between the pant leg and boot. </a:t>
            </a:r>
          </a:p>
          <a:p>
            <a:endParaRPr lang="en-US" sz="1100" u="sng" dirty="0"/>
          </a:p>
          <a:p>
            <a:pPr defTabSz="966612">
              <a:defRPr/>
            </a:pPr>
            <a:r>
              <a:rPr lang="en-US" altLang="es-MX" sz="1100" b="1" dirty="0"/>
              <a:t>Notes for trainers of pesticide handlers:</a:t>
            </a:r>
          </a:p>
          <a:p>
            <a:pPr marL="241653" indent="-241653" defTabSz="966612">
              <a:buFont typeface="+mj-lt"/>
              <a:buAutoNum type="arabicPeriod"/>
              <a:defRPr/>
            </a:pPr>
            <a:r>
              <a:rPr lang="en-US" sz="1100" dirty="0" smtClean="0"/>
              <a:t>Pesticide handlers may </a:t>
            </a:r>
            <a:r>
              <a:rPr lang="en-US" sz="1100" dirty="0"/>
              <a:t>ask whether </a:t>
            </a:r>
            <a:r>
              <a:rPr lang="en-US" sz="1100" dirty="0" smtClean="0"/>
              <a:t>they </a:t>
            </a:r>
            <a:r>
              <a:rPr lang="en-US" sz="1100" dirty="0"/>
              <a:t>should tuck </a:t>
            </a:r>
            <a:r>
              <a:rPr lang="en-US" sz="1100" dirty="0" smtClean="0"/>
              <a:t>their </a:t>
            </a:r>
            <a:r>
              <a:rPr lang="en-US" sz="1100" dirty="0"/>
              <a:t>sleeves into </a:t>
            </a:r>
            <a:r>
              <a:rPr lang="en-US" sz="1100" dirty="0" smtClean="0"/>
              <a:t>their </a:t>
            </a:r>
            <a:r>
              <a:rPr lang="en-US" sz="1100" dirty="0"/>
              <a:t>gloves or </a:t>
            </a:r>
            <a:r>
              <a:rPr lang="en-US" sz="1100" dirty="0" smtClean="0"/>
              <a:t>their </a:t>
            </a:r>
            <a:r>
              <a:rPr lang="en-US" sz="1100" dirty="0"/>
              <a:t>gloves into </a:t>
            </a:r>
            <a:r>
              <a:rPr lang="en-US" sz="1100" dirty="0" smtClean="0"/>
              <a:t>their </a:t>
            </a:r>
            <a:r>
              <a:rPr lang="en-US" sz="1100" dirty="0"/>
              <a:t>sleeves when applying pesticides. </a:t>
            </a:r>
            <a:r>
              <a:rPr lang="en-US" sz="1100" dirty="0" smtClean="0"/>
              <a:t>They </a:t>
            </a:r>
            <a:r>
              <a:rPr lang="en-US" sz="1100" dirty="0"/>
              <a:t>may have the same question about </a:t>
            </a:r>
            <a:r>
              <a:rPr lang="en-US" sz="1100" dirty="0" smtClean="0"/>
              <a:t>how </a:t>
            </a:r>
            <a:r>
              <a:rPr lang="en-US" sz="1100" dirty="0"/>
              <a:t>to arrange </a:t>
            </a:r>
            <a:r>
              <a:rPr lang="en-US" sz="1100" dirty="0" smtClean="0"/>
              <a:t>their </a:t>
            </a:r>
            <a:r>
              <a:rPr lang="en-US" sz="1100" dirty="0"/>
              <a:t>pant legs and boots. </a:t>
            </a:r>
          </a:p>
          <a:p>
            <a:pPr marL="241653" indent="-241653" defTabSz="966612">
              <a:buFont typeface="+mj-lt"/>
              <a:buAutoNum type="arabicPeriod"/>
              <a:defRPr/>
            </a:pPr>
            <a:r>
              <a:rPr lang="en-US" sz="1100" dirty="0"/>
              <a:t>A good way to present the correct arrangement is to mimic a ground application and an overhead pesticide application. Ask the handlers to think about these two scenarios and how they can best prevent the pesticide spray from entering and getting trapped in their boots or running down into their gloves or sleeves.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28776902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s-MX" sz="1100" b="1" dirty="0" smtClean="0"/>
              <a:t>Information required to be covered: </a:t>
            </a:r>
          </a:p>
          <a:p>
            <a:pPr marL="228600" indent="-228600">
              <a:buFont typeface="+mj-lt"/>
              <a:buAutoNum type="arabicPeriod"/>
            </a:pPr>
            <a:r>
              <a:rPr lang="en-US" dirty="0" smtClean="0"/>
              <a:t>When you finish handling pesticides</a:t>
            </a:r>
            <a:r>
              <a:rPr lang="en-US" baseline="0" dirty="0" smtClean="0"/>
              <a:t>, remove your PPE right away. </a:t>
            </a:r>
          </a:p>
          <a:p>
            <a:pPr marL="228600" indent="-228600">
              <a:buFont typeface="+mj-lt"/>
              <a:buAutoNum type="arabicPeriod"/>
            </a:pPr>
            <a:r>
              <a:rPr lang="en-US" baseline="0" dirty="0" smtClean="0"/>
              <a:t>Start by washing the outside of your gloves with soap and water before removing the rest of your PPE. </a:t>
            </a:r>
          </a:p>
          <a:p>
            <a:pPr marL="228600" indent="-228600">
              <a:buFont typeface="+mj-lt"/>
              <a:buAutoNum type="arabicPeriod"/>
            </a:pPr>
            <a:r>
              <a:rPr lang="en-US" baseline="0" dirty="0" smtClean="0"/>
              <a:t>Wash the outside of other chemical-resistant items before you remove your gloves. This practice helps you avoid contacting the contaminated part of the items while you are removing them, thus keeping the inside surface from becoming contaminated.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Determine whether contaminated items should be disposed of or cleaned for reuse.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128</a:t>
            </a:fld>
            <a:endParaRPr lang="en-US" dirty="0"/>
          </a:p>
        </p:txBody>
      </p:sp>
    </p:spTree>
    <p:extLst>
      <p:ext uri="{BB962C8B-B14F-4D97-AF65-F5344CB8AC3E}">
        <p14:creationId xmlns:p14="http://schemas.microsoft.com/office/powerpoint/2010/main" val="28166279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After </a:t>
            </a:r>
            <a:r>
              <a:rPr lang="en-US" sz="1100" dirty="0" smtClean="0"/>
              <a:t>you</a:t>
            </a:r>
            <a:r>
              <a:rPr lang="en-US" sz="1100" baseline="0" dirty="0" smtClean="0"/>
              <a:t> have </a:t>
            </a:r>
            <a:r>
              <a:rPr lang="en-US" sz="1100" dirty="0" smtClean="0"/>
              <a:t>selected </a:t>
            </a:r>
            <a:r>
              <a:rPr lang="en-US" sz="1100" dirty="0"/>
              <a:t>the PPE listed on the pesticide label, it is time to check the PPE to make sure that it is in good condition and safe to use before putting it on. It is </a:t>
            </a:r>
            <a:r>
              <a:rPr lang="en-US" sz="1100" dirty="0" smtClean="0"/>
              <a:t>your </a:t>
            </a:r>
            <a:r>
              <a:rPr lang="en-US" sz="1100" dirty="0"/>
              <a:t>employer’s responsibility to ensure the PPE is in good condition but it is likely </a:t>
            </a:r>
            <a:r>
              <a:rPr lang="en-US" sz="1100" dirty="0" smtClean="0"/>
              <a:t>you </a:t>
            </a:r>
            <a:r>
              <a:rPr lang="en-US" sz="1100" dirty="0"/>
              <a:t>will be the one doing this.</a:t>
            </a:r>
          </a:p>
          <a:p>
            <a:pPr marL="241653" indent="-241653">
              <a:buFont typeface="+mj-lt"/>
              <a:buAutoNum type="arabicPeriod"/>
            </a:pPr>
            <a:r>
              <a:rPr lang="en-US" sz="1100" dirty="0" smtClean="0"/>
              <a:t>You should </a:t>
            </a:r>
            <a:r>
              <a:rPr lang="en-US" sz="1100" dirty="0"/>
              <a:t>also inspect PPE when cleaning it at the end of the handling task so that employers can replace or repair any damaged equipment.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1089640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AutoNum type="arabicPeriod"/>
            </a:pPr>
            <a:r>
              <a:rPr lang="en-US" sz="1100" dirty="0" smtClean="0"/>
              <a:t>There are four routes</a:t>
            </a:r>
            <a:r>
              <a:rPr lang="en-US" sz="1100" baseline="0" dirty="0" smtClean="0"/>
              <a:t> of pesticide entry into the body:</a:t>
            </a:r>
          </a:p>
          <a:p>
            <a:pPr marL="724959" lvl="1" indent="-241653">
              <a:buFont typeface="Arial" panose="020B0604020202020204" pitchFamily="34" charset="0"/>
              <a:buChar char="•"/>
            </a:pPr>
            <a:r>
              <a:rPr lang="en-US" sz="1100" baseline="0" dirty="0" smtClean="0"/>
              <a:t>Skin (dermal)</a:t>
            </a:r>
          </a:p>
          <a:p>
            <a:pPr marL="724959" lvl="1" indent="-241653">
              <a:buFont typeface="Arial" panose="020B0604020202020204" pitchFamily="34" charset="0"/>
              <a:buChar char="•"/>
            </a:pPr>
            <a:r>
              <a:rPr lang="en-US" sz="1100" baseline="0" dirty="0" smtClean="0"/>
              <a:t>Eyes (ocular)</a:t>
            </a:r>
          </a:p>
          <a:p>
            <a:pPr marL="724959" lvl="1" indent="-241653">
              <a:buFont typeface="Arial" panose="020B0604020202020204" pitchFamily="34" charset="0"/>
              <a:buChar char="•"/>
            </a:pPr>
            <a:r>
              <a:rPr lang="en-US" sz="1100" baseline="0" dirty="0" smtClean="0"/>
              <a:t>Nose (inhalation)</a:t>
            </a:r>
          </a:p>
          <a:p>
            <a:pPr marL="724959" lvl="1" indent="-241653">
              <a:buFont typeface="Arial" panose="020B0604020202020204" pitchFamily="34" charset="0"/>
              <a:buChar char="•"/>
            </a:pPr>
            <a:r>
              <a:rPr lang="en-US" sz="1100" baseline="0" dirty="0" smtClean="0"/>
              <a:t>Mouth (oral)</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9917685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Inspect boots or chemical-resistant shoe coverings for holes, tears, or weak spots.  </a:t>
            </a:r>
          </a:p>
          <a:p>
            <a:pPr marL="241653" indent="-241653">
              <a:buFont typeface="+mj-lt"/>
              <a:buAutoNum type="arabicPeriod"/>
            </a:pPr>
            <a:r>
              <a:rPr lang="en-US" sz="1100" dirty="0"/>
              <a:t>Inspect re-usable gloves for damage, such as holes, cracks, tears, areas that have become bubbled or spongy, and any discoloration. </a:t>
            </a:r>
          </a:p>
          <a:p>
            <a:pPr marL="241653" indent="-241653">
              <a:buFont typeface="+mj-lt"/>
              <a:buAutoNum type="arabicPeriod"/>
            </a:pPr>
            <a:r>
              <a:rPr lang="en-US" sz="1100" dirty="0"/>
              <a:t>Check coveralls and chemical-resistant suits for rips, tears, holes or separation along seams and zippers.</a:t>
            </a:r>
          </a:p>
          <a:p>
            <a:pPr marL="241653" indent="-241653">
              <a:buFont typeface="+mj-lt"/>
              <a:buAutoNum type="arabicPeriod"/>
            </a:pPr>
            <a:r>
              <a:rPr lang="en-US" sz="1100" dirty="0"/>
              <a:t>Make sure that the coveralls or chemical-resistant suit that you will use is the correct size so that it will offer you optimal protection and doesn’t interfere with movement.    </a:t>
            </a:r>
          </a:p>
          <a:p>
            <a:pPr marL="241653" indent="-241653">
              <a:buFont typeface="+mj-lt"/>
              <a:buAutoNum type="arabicPeriod"/>
            </a:pPr>
            <a:r>
              <a:rPr lang="en-US" sz="1100" dirty="0"/>
              <a:t>Check apron material for holes or damage. Make sure that apron strings are in good condition and enable you to wear the apron securely.</a:t>
            </a:r>
          </a:p>
          <a:p>
            <a:pPr marL="241653" indent="-241653">
              <a:buFont typeface="+mj-lt"/>
              <a:buAutoNum type="arabicPeriod"/>
            </a:pPr>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35147336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Inspect protective eyewear for scratched or cracked lenses and replace if needed.</a:t>
            </a:r>
          </a:p>
          <a:p>
            <a:pPr marL="241653" indent="-241653">
              <a:buFont typeface="+mj-lt"/>
              <a:buAutoNum type="arabicPeriod"/>
            </a:pPr>
            <a:r>
              <a:rPr lang="en-US" sz="1100" dirty="0"/>
              <a:t>If you will use goggles, check the elastic parts for fraying, tears, wear, or loss of elasticity and replace if it is worn.</a:t>
            </a:r>
          </a:p>
          <a:p>
            <a:pPr marL="241653" indent="-241653">
              <a:buFont typeface="+mj-lt"/>
              <a:buAutoNum type="arabicPeriod"/>
            </a:pPr>
            <a:r>
              <a:rPr lang="en-US" sz="1100" dirty="0"/>
              <a:t>If you will use overhead protection, check the protective headwear for cracks, holes, and worn adjustable fittings.</a:t>
            </a:r>
          </a:p>
          <a:p>
            <a:pPr marL="241653" indent="-241653">
              <a:buFont typeface="+mj-lt"/>
              <a:buAutoNum type="arabicPeriod"/>
            </a:pPr>
            <a:r>
              <a:rPr lang="en-US" sz="1100" dirty="0"/>
              <a:t>Faceshields and protective headgear often have adjustable fittings for a secure fit and to prevent them from slipping or falling off. Inspect these fittings to make sure that they are working properly. </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131</a:t>
            </a:fld>
            <a:endParaRPr lang="en-US" dirty="0">
              <a:solidFill>
                <a:prstClr val="black"/>
              </a:solidFill>
            </a:endParaRPr>
          </a:p>
        </p:txBody>
      </p:sp>
    </p:spTree>
    <p:extLst>
      <p:ext uri="{BB962C8B-B14F-4D97-AF65-F5344CB8AC3E}">
        <p14:creationId xmlns:p14="http://schemas.microsoft.com/office/powerpoint/2010/main" val="5467228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Even if a respirator seals and fits well, </a:t>
            </a:r>
            <a:r>
              <a:rPr lang="en-US" sz="1100" dirty="0" smtClean="0"/>
              <a:t>you can </a:t>
            </a:r>
            <a:r>
              <a:rPr lang="en-US" sz="1100" dirty="0"/>
              <a:t>still be exposed if the filters, canisters, or cartridges are old or damaged. </a:t>
            </a:r>
            <a:r>
              <a:rPr lang="en-US" sz="1100" dirty="0" smtClean="0"/>
              <a:t>You must </a:t>
            </a:r>
            <a:r>
              <a:rPr lang="en-US" sz="1100" dirty="0"/>
              <a:t>remove and replace respirator filters, cartridges and gas- or vapor-removing canisters when any of the following situations </a:t>
            </a:r>
            <a:r>
              <a:rPr lang="en-US" sz="1100" dirty="0" smtClean="0"/>
              <a:t>occur:</a:t>
            </a:r>
          </a:p>
          <a:p>
            <a:pPr marL="698853" lvl="1" indent="-241653">
              <a:buFont typeface="Arial" panose="020B0604020202020204" pitchFamily="34" charset="0"/>
              <a:buChar char="•"/>
            </a:pPr>
            <a:r>
              <a:rPr lang="en-US" sz="1100" dirty="0" smtClean="0"/>
              <a:t>Breathing </a:t>
            </a:r>
            <a:r>
              <a:rPr lang="en-US" sz="1100" dirty="0"/>
              <a:t>becomes </a:t>
            </a:r>
            <a:r>
              <a:rPr lang="en-US" sz="1100" dirty="0" smtClean="0"/>
              <a:t>difficult</a:t>
            </a:r>
          </a:p>
          <a:p>
            <a:pPr marL="698853" lvl="1" indent="-241653">
              <a:buFont typeface="Arial" panose="020B0604020202020204" pitchFamily="34" charset="0"/>
              <a:buChar char="•"/>
            </a:pPr>
            <a:r>
              <a:rPr lang="en-US" dirty="0" smtClean="0"/>
              <a:t>When recommended by the respirator manufacturer</a:t>
            </a:r>
          </a:p>
          <a:p>
            <a:pPr marL="698853" lvl="1" indent="-241653">
              <a:buFont typeface="Arial" panose="020B0604020202020204" pitchFamily="34" charset="0"/>
              <a:buChar char="•"/>
            </a:pPr>
            <a:r>
              <a:rPr lang="en-US" dirty="0" smtClean="0"/>
              <a:t>When instructed by the pesticide label</a:t>
            </a:r>
          </a:p>
          <a:p>
            <a:pPr marL="698853" lvl="1" indent="-241653">
              <a:buFont typeface="Arial" panose="020B0604020202020204" pitchFamily="34" charset="0"/>
              <a:buChar char="•"/>
            </a:pPr>
            <a:r>
              <a:rPr lang="en-US" dirty="0" smtClean="0"/>
              <a:t>At the end of 8 hours of total use</a:t>
            </a:r>
          </a:p>
          <a:p>
            <a:pPr marL="228600" indent="-228600">
              <a:buFont typeface="+mj-lt"/>
              <a:buAutoNum type="arabicPeriod"/>
            </a:pPr>
            <a:r>
              <a:rPr lang="en-US" dirty="0" smtClean="0"/>
              <a:t>Also replace filtering facepiece respirators and filters when they are damaged or torn</a:t>
            </a:r>
          </a:p>
          <a:p>
            <a:pPr marL="228600" indent="-228600">
              <a:buFont typeface="+mj-lt"/>
              <a:buAutoNum type="arabicPeriod"/>
            </a:pPr>
            <a:r>
              <a:rPr lang="en-US" dirty="0" smtClean="0"/>
              <a:t>Also replace gas- or vapor-removing cartridges and canisters if:</a:t>
            </a:r>
          </a:p>
          <a:p>
            <a:pPr marL="685800" lvl="1" indent="-228600">
              <a:buFont typeface="Arial" panose="020B0604020202020204" pitchFamily="34" charset="0"/>
              <a:buChar char="•"/>
            </a:pPr>
            <a:r>
              <a:rPr lang="en-US" dirty="0" smtClean="0"/>
              <a:t>The handler detects a pesticide taste, smell or any type of irritation</a:t>
            </a:r>
          </a:p>
          <a:p>
            <a:pPr marL="685800" lvl="1" indent="-228600">
              <a:buFont typeface="Arial" panose="020B0604020202020204" pitchFamily="34" charset="0"/>
              <a:buChar char="•"/>
            </a:pPr>
            <a:r>
              <a:rPr lang="en-US" dirty="0" smtClean="0"/>
              <a:t>A different maximum use time determined under a OSHA-compliant respiratory program is reached</a:t>
            </a:r>
          </a:p>
          <a:p>
            <a:pPr marL="228600" lvl="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132</a:t>
            </a:fld>
            <a:endParaRPr lang="en-US" dirty="0">
              <a:solidFill>
                <a:prstClr val="black"/>
              </a:solidFill>
            </a:endParaRPr>
          </a:p>
        </p:txBody>
      </p:sp>
    </p:spTree>
    <p:extLst>
      <p:ext uri="{BB962C8B-B14F-4D97-AF65-F5344CB8AC3E}">
        <p14:creationId xmlns:p14="http://schemas.microsoft.com/office/powerpoint/2010/main" val="35736078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It is often the pesticide handler who inspects the personal protective equipment before each use and cleans the items at the end of the handling activity. However, it is the employer’s responsibility to: </a:t>
            </a:r>
          </a:p>
          <a:p>
            <a:pPr marL="724959" lvl="1" indent="-241653">
              <a:buFont typeface="Arial" panose="020B0604020202020204" pitchFamily="34" charset="0"/>
              <a:buChar char="•"/>
            </a:pPr>
            <a:r>
              <a:rPr lang="en-US" sz="1100" dirty="0"/>
              <a:t>Provide and pay for all of the Personal Protective Equipment (PPE) listed on the label.</a:t>
            </a:r>
          </a:p>
          <a:p>
            <a:pPr marL="724959" lvl="1" indent="-241653">
              <a:buFont typeface="Arial" panose="020B0604020202020204" pitchFamily="34" charset="0"/>
              <a:buChar char="•"/>
            </a:pPr>
            <a:r>
              <a:rPr lang="en-US" sz="1100" dirty="0"/>
              <a:t>Make sure that employees are properly trained on the proper use and care of PPE and that they follow the instructions provided.</a:t>
            </a:r>
          </a:p>
          <a:p>
            <a:pPr marL="724959" lvl="1" indent="-241653">
              <a:buFont typeface="Arial" panose="020B0604020202020204" pitchFamily="34" charset="0"/>
              <a:buChar char="•"/>
            </a:pPr>
            <a:r>
              <a:rPr lang="en-US" sz="1100" dirty="0"/>
              <a:t>Maintain all PPE and ensure that it is inspected for cracks, tears, holes, weak spots or damage before each day of use.</a:t>
            </a:r>
          </a:p>
          <a:p>
            <a:pPr marL="724959" lvl="1" indent="-241653" defTabSz="966612">
              <a:buFont typeface="Arial" panose="020B0604020202020204" pitchFamily="34" charset="0"/>
              <a:buChar char="•"/>
              <a:defRPr/>
            </a:pPr>
            <a:r>
              <a:rPr lang="en-US" sz="1100" dirty="0"/>
              <a:t>Properly discard and replace any damaged and all disposable PPE. The employer must make contaminated PPE that cannot be properly cleaned unwearable.</a:t>
            </a:r>
          </a:p>
          <a:p>
            <a:pPr marL="724959" lvl="1" indent="-241653">
              <a:buFont typeface="Arial" panose="020B0604020202020204" pitchFamily="34" charset="0"/>
              <a:buChar char="•"/>
            </a:pPr>
            <a:r>
              <a:rPr lang="en-US" sz="1100" dirty="0"/>
              <a:t>Ensure that re-usable PPE is properly cleaned, dried and stored. The employer can train the handlers on how to do this.</a:t>
            </a:r>
          </a:p>
          <a:p>
            <a:pPr marL="724959" lvl="1" indent="-241653">
              <a:buFont typeface="Arial" panose="020B0604020202020204" pitchFamily="34" charset="0"/>
              <a:buChar char="•"/>
            </a:pPr>
            <a:r>
              <a:rPr lang="en-US" sz="1100" dirty="0"/>
              <a:t>Provide a place away from pesticide storage areas for pesticide handlers to put on, remove and store PPE</a:t>
            </a:r>
            <a:r>
              <a:rPr lang="en-US" sz="1100" dirty="0" smtClean="0"/>
              <a:t>.</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133</a:t>
            </a:fld>
            <a:endParaRPr lang="en-US" dirty="0">
              <a:solidFill>
                <a:prstClr val="black"/>
              </a:solidFill>
            </a:endParaRPr>
          </a:p>
        </p:txBody>
      </p:sp>
    </p:spTree>
    <p:extLst>
      <p:ext uri="{BB962C8B-B14F-4D97-AF65-F5344CB8AC3E}">
        <p14:creationId xmlns:p14="http://schemas.microsoft.com/office/powerpoint/2010/main" val="139135991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Personal Protective Equipment, especially items made from non-breathable material, can increase the risk of heat stress when worn during pesticide handling and early entry work activities. Heat stress is a serious health condition and can even lead to death. </a:t>
            </a:r>
          </a:p>
          <a:p>
            <a:pPr marL="241653" indent="-241653">
              <a:buFont typeface="+mj-lt"/>
              <a:buAutoNum type="arabicPeriod"/>
            </a:pPr>
            <a:r>
              <a:rPr lang="en-US" sz="1100" dirty="0"/>
              <a:t>Early stages of heat stress symptoms include:</a:t>
            </a:r>
          </a:p>
          <a:p>
            <a:pPr marL="724959" lvl="1" indent="-241653">
              <a:buFont typeface="Arial" panose="020B0604020202020204" pitchFamily="34" charset="0"/>
              <a:buChar char="•"/>
            </a:pPr>
            <a:r>
              <a:rPr lang="en-US" sz="1100" dirty="0"/>
              <a:t>Fatigue </a:t>
            </a:r>
          </a:p>
          <a:p>
            <a:pPr marL="724959" lvl="1" indent="-241653">
              <a:buFont typeface="Arial" panose="020B0604020202020204" pitchFamily="34" charset="0"/>
              <a:buChar char="•"/>
            </a:pPr>
            <a:r>
              <a:rPr lang="en-US" sz="1100" dirty="0"/>
              <a:t>Muscle weakness </a:t>
            </a:r>
          </a:p>
          <a:p>
            <a:pPr marL="724959" lvl="1" indent="-241653">
              <a:buFont typeface="Arial" panose="020B0604020202020204" pitchFamily="34" charset="0"/>
              <a:buChar char="•"/>
            </a:pPr>
            <a:r>
              <a:rPr lang="en-US" sz="1100" dirty="0"/>
              <a:t>Dizziness</a:t>
            </a:r>
          </a:p>
          <a:p>
            <a:pPr marL="724959" lvl="1" indent="-241653">
              <a:buFont typeface="Arial" panose="020B0604020202020204" pitchFamily="34" charset="0"/>
              <a:buChar char="•"/>
            </a:pPr>
            <a:r>
              <a:rPr lang="en-US" sz="1100" dirty="0"/>
              <a:t>Headache</a:t>
            </a:r>
          </a:p>
          <a:p>
            <a:pPr marL="724959" lvl="1" indent="-241653">
              <a:buFont typeface="Arial" panose="020B0604020202020204" pitchFamily="34" charset="0"/>
              <a:buChar char="•"/>
            </a:pPr>
            <a:r>
              <a:rPr lang="en-US" sz="1100" dirty="0"/>
              <a:t>Nausea</a:t>
            </a:r>
          </a:p>
          <a:p>
            <a:pPr marL="724959" lvl="1" indent="-241653">
              <a:buFont typeface="Arial" panose="020B0604020202020204" pitchFamily="34" charset="0"/>
              <a:buChar char="•"/>
            </a:pPr>
            <a:r>
              <a:rPr lang="en-US" sz="1100" dirty="0"/>
              <a:t>Heavy sweating</a:t>
            </a:r>
          </a:p>
          <a:p>
            <a:pPr marL="241653" indent="-241653">
              <a:buFont typeface="+mj-lt"/>
              <a:buAutoNum type="arabicPeriod"/>
            </a:pPr>
            <a:r>
              <a:rPr lang="en-US" sz="1100" dirty="0"/>
              <a:t>More severe stages of heat-related illness can include:</a:t>
            </a:r>
          </a:p>
          <a:p>
            <a:pPr marL="724959" lvl="1" indent="-241653">
              <a:buFont typeface="Arial" panose="020B0604020202020204" pitchFamily="34" charset="0"/>
              <a:buChar char="•"/>
            </a:pPr>
            <a:r>
              <a:rPr lang="en-US" sz="1100" dirty="0"/>
              <a:t>Chills</a:t>
            </a:r>
          </a:p>
          <a:p>
            <a:pPr marL="724959" lvl="1" indent="-241653">
              <a:buFont typeface="Arial" panose="020B0604020202020204" pitchFamily="34" charset="0"/>
              <a:buChar char="•"/>
            </a:pPr>
            <a:r>
              <a:rPr lang="en-US" sz="1100" dirty="0"/>
              <a:t>Severe thirst and dry mouth</a:t>
            </a:r>
          </a:p>
          <a:p>
            <a:pPr marL="724959" lvl="1" indent="-241653">
              <a:buFont typeface="Arial" panose="020B0604020202020204" pitchFamily="34" charset="0"/>
              <a:buChar char="•"/>
            </a:pPr>
            <a:r>
              <a:rPr lang="en-US" sz="1100" dirty="0"/>
              <a:t>Fainting</a:t>
            </a:r>
          </a:p>
          <a:p>
            <a:pPr marL="724959" lvl="1" indent="-241653">
              <a:buFont typeface="Arial" panose="020B0604020202020204" pitchFamily="34" charset="0"/>
              <a:buChar char="•"/>
            </a:pPr>
            <a:r>
              <a:rPr lang="en-US" sz="1100" dirty="0"/>
              <a:t>Lack of sweat as heat stress progresses</a:t>
            </a:r>
          </a:p>
          <a:p>
            <a:pPr marL="724959" lvl="1" indent="-241653">
              <a:buFont typeface="Arial" panose="020B0604020202020204" pitchFamily="34" charset="0"/>
              <a:buChar char="•"/>
            </a:pPr>
            <a:r>
              <a:rPr lang="en-US" sz="1100" dirty="0"/>
              <a:t>Hot, dry, clammy skin</a:t>
            </a:r>
          </a:p>
          <a:p>
            <a:pPr marL="724959" lvl="1" indent="-241653">
              <a:buFont typeface="Arial" panose="020B0604020202020204" pitchFamily="34" charset="0"/>
              <a:buChar char="•"/>
            </a:pPr>
            <a:r>
              <a:rPr lang="en-US" sz="1100" dirty="0"/>
              <a:t>Slurred speech</a:t>
            </a:r>
          </a:p>
          <a:p>
            <a:pPr marL="724959" lvl="1" indent="-241653">
              <a:buFont typeface="Arial" panose="020B0604020202020204" pitchFamily="34" charset="0"/>
              <a:buChar char="•"/>
            </a:pPr>
            <a:r>
              <a:rPr lang="en-US" sz="1100" dirty="0"/>
              <a:t>Irrational behavior and confusion</a:t>
            </a:r>
          </a:p>
          <a:p>
            <a:pPr marL="241653" indent="-241653" defTabSz="966612">
              <a:buFont typeface="+mj-lt"/>
              <a:buAutoNum type="arabicPeriod"/>
              <a:defRPr/>
            </a:pPr>
            <a:r>
              <a:rPr lang="en-US" sz="1100" dirty="0"/>
              <a:t>If a handler is suffering from apparent heat stress (or worse) they should get medical attention if symptoms persist.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134</a:t>
            </a:fld>
            <a:endParaRPr lang="en-US" dirty="0">
              <a:solidFill>
                <a:prstClr val="black"/>
              </a:solidFill>
            </a:endParaRPr>
          </a:p>
        </p:txBody>
      </p:sp>
    </p:spTree>
    <p:extLst>
      <p:ext uri="{BB962C8B-B14F-4D97-AF65-F5344CB8AC3E}">
        <p14:creationId xmlns:p14="http://schemas.microsoft.com/office/powerpoint/2010/main" val="12254940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Employers must take steps to prevent </a:t>
            </a:r>
            <a:r>
              <a:rPr lang="en-US" sz="1100" dirty="0" smtClean="0"/>
              <a:t>you from </a:t>
            </a:r>
            <a:r>
              <a:rPr lang="en-US" sz="1100" dirty="0"/>
              <a:t>experiencing heat stress. Ways to reduce the risks </a:t>
            </a:r>
            <a:r>
              <a:rPr lang="en-US" sz="1100" dirty="0" smtClean="0"/>
              <a:t>include your employer providing </a:t>
            </a:r>
            <a:r>
              <a:rPr lang="en-US" sz="1100" dirty="0"/>
              <a:t>plenty of cool drinking water and shade for </a:t>
            </a:r>
            <a:r>
              <a:rPr lang="en-US" sz="1100" dirty="0" smtClean="0"/>
              <a:t>you and </a:t>
            </a:r>
            <a:r>
              <a:rPr lang="en-US" sz="1100" dirty="0"/>
              <a:t>altering </a:t>
            </a:r>
            <a:r>
              <a:rPr lang="en-US" sz="1100" dirty="0" smtClean="0"/>
              <a:t>your </a:t>
            </a:r>
            <a:r>
              <a:rPr lang="en-US" sz="1100" dirty="0"/>
              <a:t>work hours. For example, </a:t>
            </a:r>
            <a:r>
              <a:rPr lang="en-US" sz="1100" dirty="0" smtClean="0"/>
              <a:t>your employer can schedule</a:t>
            </a:r>
            <a:r>
              <a:rPr lang="en-US" sz="1100" baseline="0" dirty="0" smtClean="0"/>
              <a:t> </a:t>
            </a:r>
            <a:r>
              <a:rPr lang="en-US" sz="1100" dirty="0" smtClean="0"/>
              <a:t>summer </a:t>
            </a:r>
            <a:r>
              <a:rPr lang="en-US" sz="1100" dirty="0"/>
              <a:t>applications </a:t>
            </a:r>
            <a:r>
              <a:rPr lang="en-US" sz="1100" dirty="0" smtClean="0"/>
              <a:t>in </a:t>
            </a:r>
            <a:r>
              <a:rPr lang="en-US" sz="1100" dirty="0"/>
              <a:t>the cooler hours of the day or night and for shorter periods of time, especially when working with pesticides that require the most PPE.</a:t>
            </a:r>
          </a:p>
          <a:p>
            <a:pPr marL="241653" indent="-241653">
              <a:buFont typeface="+mj-lt"/>
              <a:buAutoNum type="arabicPeriod"/>
            </a:pPr>
            <a:endParaRPr lang="en-US" sz="1100" dirty="0"/>
          </a:p>
          <a:p>
            <a:pPr marL="241653" indent="-241653">
              <a:buFont typeface="+mj-lt"/>
              <a:buAutoNum type="arabicPeriod"/>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135</a:t>
            </a:fld>
            <a:endParaRPr lang="en-US" dirty="0">
              <a:solidFill>
                <a:prstClr val="black"/>
              </a:solidFill>
            </a:endParaRPr>
          </a:p>
        </p:txBody>
      </p:sp>
    </p:spTree>
    <p:extLst>
      <p:ext uri="{BB962C8B-B14F-4D97-AF65-F5344CB8AC3E}">
        <p14:creationId xmlns:p14="http://schemas.microsoft.com/office/powerpoint/2010/main" val="121898978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9">
              <a:defRPr/>
            </a:pPr>
            <a:r>
              <a:rPr lang="en-US" altLang="es-MX" sz="1100" b="1" dirty="0"/>
              <a:t>Notes for trainers:</a:t>
            </a:r>
          </a:p>
          <a:p>
            <a:pPr marL="228580" indent="-228580" defTabSz="914319">
              <a:buFont typeface="+mj-lt"/>
              <a:buAutoNum type="arabicPeriod"/>
              <a:defRPr/>
            </a:pPr>
            <a:r>
              <a:rPr lang="en-US" sz="1100" dirty="0"/>
              <a:t>This concludes </a:t>
            </a:r>
            <a:r>
              <a:rPr lang="en-US" sz="1100" dirty="0" smtClean="0"/>
              <a:t>this presentation.</a:t>
            </a:r>
          </a:p>
          <a:p>
            <a:pPr marL="228580" indent="-228580" defTabSz="914319">
              <a:buFont typeface="+mj-lt"/>
              <a:buAutoNum type="arabicPeriod"/>
              <a:defRPr/>
            </a:pPr>
            <a:endParaRPr lang="en-US" sz="1100" dirty="0" smtClean="0"/>
          </a:p>
          <a:p>
            <a:pPr marL="0" marR="0" lvl="0" indent="0" algn="l" defTabSz="914319" rtl="0" eaLnBrk="1" fontAlgn="auto" latinLnBrk="0" hangingPunct="1">
              <a:lnSpc>
                <a:spcPct val="100000"/>
              </a:lnSpc>
              <a:spcBef>
                <a:spcPts val="0"/>
              </a:spcBef>
              <a:spcAft>
                <a:spcPts val="0"/>
              </a:spcAft>
              <a:buClrTx/>
              <a:buSzTx/>
              <a:buFont typeface="+mj-lt"/>
              <a:buNone/>
              <a:tabLst/>
              <a:defRPr/>
            </a:pPr>
            <a:r>
              <a:rPr lang="en-US" dirty="0" smtClean="0"/>
              <a:t>Version</a:t>
            </a:r>
            <a:r>
              <a:rPr lang="en-US" baseline="0" dirty="0" smtClean="0"/>
              <a:t> Dated: May 18, 2017</a:t>
            </a:r>
            <a:endParaRPr lang="en-US" dirty="0" smtClean="0"/>
          </a:p>
          <a:p>
            <a:pPr marL="0" indent="0" defTabSz="914319">
              <a:buFont typeface="+mj-lt"/>
              <a:buNone/>
              <a:defRPr/>
            </a:pPr>
            <a:endParaRPr lang="en-US" sz="110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t>136</a:t>
            </a:fld>
            <a:endParaRPr lang="en-US" dirty="0"/>
          </a:p>
        </p:txBody>
      </p:sp>
    </p:spTree>
    <p:extLst>
      <p:ext uri="{BB962C8B-B14F-4D97-AF65-F5344CB8AC3E}">
        <p14:creationId xmlns:p14="http://schemas.microsoft.com/office/powerpoint/2010/main" val="2669438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C63FEC-304A-4FDE-BCE4-8A6723AB02D8}" type="slidenum">
              <a:rPr lang="en-US" altLang="en-US">
                <a:solidFill>
                  <a:prstClr val="black"/>
                </a:solidFill>
              </a:rPr>
              <a:pPr eaLnBrk="1" hangingPunct="1"/>
              <a:t>14</a:t>
            </a:fld>
            <a:endParaRPr lang="en-US" altLang="en-US" dirty="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a:t>Pesticides can enter </a:t>
            </a:r>
            <a:r>
              <a:rPr lang="en-US" sz="1100" dirty="0" smtClean="0"/>
              <a:t>your </a:t>
            </a:r>
            <a:r>
              <a:rPr lang="en-US" sz="1100" dirty="0"/>
              <a:t>body through the skin if there is exposure. This route of entry is also called </a:t>
            </a:r>
            <a:r>
              <a:rPr lang="en-US" sz="1100" u="sng" dirty="0"/>
              <a:t>dermal </a:t>
            </a:r>
            <a:r>
              <a:rPr lang="en-US" sz="1100" dirty="0"/>
              <a:t>absorption. </a:t>
            </a:r>
          </a:p>
          <a:p>
            <a:pPr marL="241653" indent="-241653" defTabSz="966612">
              <a:buFont typeface="+mj-lt"/>
              <a:buAutoNum type="arabicPeriod"/>
              <a:defRPr/>
            </a:pPr>
            <a:r>
              <a:rPr lang="en-US" sz="1100" dirty="0"/>
              <a:t>The majority of agricultural pesticide injuries or poisonings occur due to skin exposure. Some types of pesticides can pass through the skin into the blood stream. </a:t>
            </a:r>
          </a:p>
          <a:p>
            <a:pPr marL="241653" indent="-241653" defTabSz="966612">
              <a:buFont typeface="+mj-lt"/>
              <a:buAutoNum type="arabicPeriod"/>
              <a:defRPr/>
            </a:pPr>
            <a:r>
              <a:rPr lang="en-US" sz="1100" dirty="0"/>
              <a:t>It is important to remember that there are many factors affecting absorption. Some pesticides are more likely to be absorbed through the skin than others. There are also different parts of the body where skin absorption happens more than others. The form of pesticides that come in contact with skin also matters.</a:t>
            </a:r>
          </a:p>
          <a:p>
            <a:pPr defTabSz="966612">
              <a:defRPr/>
            </a:pPr>
            <a:endParaRPr lang="en-US" sz="1100" dirty="0"/>
          </a:p>
          <a:p>
            <a:pPr defTabSz="483306">
              <a:defRPr/>
            </a:pPr>
            <a:r>
              <a:rPr lang="en-US" altLang="es-MX" sz="1100" b="1" dirty="0"/>
              <a:t>Notes for trainers of workers and pesticide handlers:</a:t>
            </a:r>
          </a:p>
          <a:p>
            <a:pPr marL="241653" indent="-241653">
              <a:buFont typeface="+mj-lt"/>
              <a:buAutoNum type="arabicPeriod"/>
            </a:pPr>
            <a:r>
              <a:rPr lang="en-US" sz="1100" dirty="0"/>
              <a:t>The majority of agricultural pesticide injuries or poisonings occur due to skin exposure. When pesticides get onto the skin, they can cause redness, rash, blisters, and irritation. Some types of pesticides readily penetrate the skin and enter the blood stream.  </a:t>
            </a:r>
          </a:p>
          <a:p>
            <a:pPr marL="241653" indent="-241653">
              <a:buFont typeface="+mj-lt"/>
              <a:buAutoNum type="arabicPeriod"/>
            </a:pPr>
            <a:r>
              <a:rPr lang="en-US" sz="1100" dirty="0"/>
              <a:t>The skin can be exposed to pesticides and their residues through contact with treated plants or soil. Even contact with irrigation water may result in pesticide exposure if pesticides are applied through an irrigation system—or residues from soil, plants or application equipment get into the irrigation water. Skin exposure can also occur when careless pesticide applications result in pesticides drifting onto people who are working nearby or if workers are directly sprayed. Pesticides can be transferred from dirty hands to other parts of the body if workers do not wash their hands before eating, grooming or using the bathroom</a:t>
            </a:r>
            <a:r>
              <a:rPr lang="en-US" sz="1100" dirty="0" smtClean="0"/>
              <a:t>.</a:t>
            </a:r>
            <a:endParaRPr lang="en-US" altLang="en-US" sz="1100" dirty="0">
              <a:latin typeface="Arial" panose="020B0604020202020204" pitchFamily="34" charset="0"/>
            </a:endParaRPr>
          </a:p>
        </p:txBody>
      </p:sp>
    </p:spTree>
    <p:extLst>
      <p:ext uri="{BB962C8B-B14F-4D97-AF65-F5344CB8AC3E}">
        <p14:creationId xmlns:p14="http://schemas.microsoft.com/office/powerpoint/2010/main" val="930544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Drift from nearby applications or applications of pesticides to areas where people are working can result in </a:t>
            </a:r>
            <a:r>
              <a:rPr lang="en-US" sz="1100" dirty="0" smtClean="0"/>
              <a:t>you </a:t>
            </a:r>
            <a:r>
              <a:rPr lang="en-US" sz="1100" dirty="0"/>
              <a:t>getting pesticides in </a:t>
            </a:r>
            <a:r>
              <a:rPr lang="en-US" sz="1100" dirty="0" smtClean="0"/>
              <a:t>your </a:t>
            </a:r>
            <a:r>
              <a:rPr lang="en-US" sz="1100" dirty="0"/>
              <a:t>eyes. </a:t>
            </a:r>
          </a:p>
          <a:p>
            <a:pPr marL="241653" indent="-241653">
              <a:buFont typeface="+mj-lt"/>
              <a:buAutoNum type="arabicPeriod"/>
            </a:pPr>
            <a:r>
              <a:rPr lang="en-US" sz="1100" dirty="0" smtClean="0"/>
              <a:t>You </a:t>
            </a:r>
            <a:r>
              <a:rPr lang="en-US" sz="1100" dirty="0"/>
              <a:t>can also transfer pesticides from </a:t>
            </a:r>
            <a:r>
              <a:rPr lang="en-US" sz="1100" dirty="0" smtClean="0"/>
              <a:t>your </a:t>
            </a:r>
            <a:r>
              <a:rPr lang="en-US" sz="1100" dirty="0"/>
              <a:t>hands into </a:t>
            </a:r>
            <a:r>
              <a:rPr lang="en-US" sz="1100" dirty="0" smtClean="0"/>
              <a:t>your </a:t>
            </a:r>
            <a:r>
              <a:rPr lang="en-US" sz="1100" dirty="0"/>
              <a:t>eyes. These residues can cause eye irritation or worse.</a:t>
            </a:r>
          </a:p>
          <a:p>
            <a:pPr marL="241653" indent="-241653">
              <a:buFont typeface="+mj-lt"/>
              <a:buAutoNum type="arabicPeriod"/>
            </a:pPr>
            <a:r>
              <a:rPr lang="en-US" sz="1100" dirty="0"/>
              <a:t>Not wearing the required eye protection when mixing and loading or applying pesticides can result in eye exposure. </a:t>
            </a:r>
            <a:r>
              <a:rPr lang="en-US" sz="1100" dirty="0" smtClean="0"/>
              <a:t>You </a:t>
            </a:r>
            <a:r>
              <a:rPr lang="en-US" sz="1100" dirty="0"/>
              <a:t>can also transfer pesticide residues into </a:t>
            </a:r>
            <a:r>
              <a:rPr lang="en-US" sz="1100" dirty="0" smtClean="0"/>
              <a:t>your </a:t>
            </a:r>
            <a:r>
              <a:rPr lang="en-US" sz="1100" dirty="0"/>
              <a:t>eyes when rubbing them with contaminated hands. </a:t>
            </a:r>
          </a:p>
          <a:p>
            <a:pPr marL="241653" indent="-241653">
              <a:buFont typeface="+mj-lt"/>
              <a:buAutoNum type="arabicPeriod"/>
            </a:pPr>
            <a:r>
              <a:rPr lang="en-US" sz="1100" dirty="0"/>
              <a:t>The eye may or may not be damaged during the</a:t>
            </a:r>
            <a:r>
              <a:rPr lang="en-US" sz="1100" baseline="0" dirty="0"/>
              <a:t> pesticide absorption</a:t>
            </a:r>
            <a:r>
              <a:rPr lang="en-US" sz="1100" dirty="0"/>
              <a:t> process, depending on the corrosive nature of the chemical</a:t>
            </a:r>
            <a:r>
              <a:rPr lang="en-US" sz="1100" baseline="0" dirty="0"/>
              <a:t> </a:t>
            </a:r>
            <a:r>
              <a:rPr lang="en-US" sz="1100" dirty="0"/>
              <a:t>and its ability to penetrate the outer tissues.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554568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Pesticide drift from nearby applications can endanger </a:t>
            </a:r>
            <a:r>
              <a:rPr lang="en-US" sz="1100" dirty="0" smtClean="0"/>
              <a:t>you if you breathe </a:t>
            </a:r>
            <a:r>
              <a:rPr lang="en-US" sz="1100" dirty="0"/>
              <a:t>in some of the pesticide vapor, dust or spray droplets.  </a:t>
            </a:r>
          </a:p>
          <a:p>
            <a:pPr marL="241653" indent="-241653">
              <a:buFont typeface="+mj-lt"/>
              <a:buAutoNum type="arabicPeriod"/>
            </a:pPr>
            <a:r>
              <a:rPr lang="en-US" sz="1100" dirty="0" smtClean="0"/>
              <a:t>You </a:t>
            </a:r>
            <a:r>
              <a:rPr lang="en-US" sz="1100" dirty="0"/>
              <a:t>may breathe in pesticide vapor, dust or spray droplets when mixing, loading or applying pesticides.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558994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While working in the fields, </a:t>
            </a:r>
            <a:r>
              <a:rPr lang="en-US" sz="1100" dirty="0" smtClean="0"/>
              <a:t>you </a:t>
            </a:r>
            <a:r>
              <a:rPr lang="en-US" sz="1100" dirty="0"/>
              <a:t>can transfer residues remaining on treated plants into </a:t>
            </a:r>
            <a:r>
              <a:rPr lang="en-US" sz="1100" dirty="0" smtClean="0"/>
              <a:t>your mouth </a:t>
            </a:r>
            <a:r>
              <a:rPr lang="en-US" sz="1100" dirty="0"/>
              <a:t>if </a:t>
            </a:r>
            <a:r>
              <a:rPr lang="en-US" sz="1100" dirty="0" smtClean="0"/>
              <a:t>you </a:t>
            </a:r>
            <a:r>
              <a:rPr lang="en-US" sz="1100" dirty="0"/>
              <a:t>eat, drink or smoke without washing </a:t>
            </a:r>
            <a:r>
              <a:rPr lang="en-US" sz="1100" dirty="0" smtClean="0"/>
              <a:t>your </a:t>
            </a:r>
            <a:r>
              <a:rPr lang="en-US" sz="1100" dirty="0"/>
              <a:t>hands beforehand. </a:t>
            </a:r>
          </a:p>
          <a:p>
            <a:pPr marL="241653" indent="-241653">
              <a:buFont typeface="+mj-lt"/>
              <a:buAutoNum type="arabicPeriod"/>
            </a:pPr>
            <a:r>
              <a:rPr lang="en-US" sz="1100" dirty="0"/>
              <a:t>Do not eat unwashed produce or fruit taken directly from the fields.  </a:t>
            </a:r>
          </a:p>
          <a:p>
            <a:pPr marL="241653" indent="-241653">
              <a:buFont typeface="+mj-lt"/>
              <a:buAutoNum type="arabicPeriod"/>
            </a:pPr>
            <a:r>
              <a:rPr lang="en-US" sz="1100" dirty="0" smtClean="0"/>
              <a:t>You could </a:t>
            </a:r>
            <a:r>
              <a:rPr lang="en-US" sz="1100" dirty="0"/>
              <a:t>transfer pesticides and pesticide residues to </a:t>
            </a:r>
            <a:r>
              <a:rPr lang="en-US" sz="1100" dirty="0" smtClean="0"/>
              <a:t>your mouth </a:t>
            </a:r>
            <a:r>
              <a:rPr lang="en-US" sz="1100" dirty="0"/>
              <a:t>if </a:t>
            </a:r>
            <a:r>
              <a:rPr lang="en-US" sz="1100" dirty="0" smtClean="0"/>
              <a:t>you </a:t>
            </a:r>
            <a:r>
              <a:rPr lang="en-US" sz="1100" dirty="0"/>
              <a:t>eat, drink, smoke or chew gum while mixing, loading, applying, transporting and repairing and calibrating equipment, etc. Oral exposure may also occur if </a:t>
            </a:r>
            <a:r>
              <a:rPr lang="en-US" sz="1100" dirty="0" smtClean="0"/>
              <a:t>you </a:t>
            </a:r>
            <a:r>
              <a:rPr lang="en-US" sz="1100" dirty="0"/>
              <a:t>do not wash </a:t>
            </a:r>
            <a:r>
              <a:rPr lang="en-US" sz="1100" dirty="0" smtClean="0"/>
              <a:t>your </a:t>
            </a:r>
            <a:r>
              <a:rPr lang="en-US" sz="1100" dirty="0"/>
              <a:t>hands before eating or smoking.  </a:t>
            </a:r>
          </a:p>
          <a:p>
            <a:pPr marL="241653" indent="-241653">
              <a:buFont typeface="+mj-lt"/>
              <a:buAutoNum type="arabicPeriod"/>
            </a:pPr>
            <a:r>
              <a:rPr lang="en-US" sz="1100" dirty="0" smtClean="0"/>
              <a:t>You could </a:t>
            </a:r>
            <a:r>
              <a:rPr lang="en-US" sz="1100" dirty="0"/>
              <a:t>transfer pesticide residues to </a:t>
            </a:r>
            <a:r>
              <a:rPr lang="en-US" sz="1100" dirty="0" smtClean="0"/>
              <a:t>your</a:t>
            </a:r>
            <a:r>
              <a:rPr lang="en-US" sz="1100" baseline="0" dirty="0" smtClean="0"/>
              <a:t> mouth </a:t>
            </a:r>
            <a:r>
              <a:rPr lang="en-US" sz="1100" dirty="0" smtClean="0"/>
              <a:t>while </a:t>
            </a:r>
            <a:r>
              <a:rPr lang="en-US" sz="1100" dirty="0"/>
              <a:t>attempting to unplug a nozzle using </a:t>
            </a:r>
            <a:r>
              <a:rPr lang="en-US" sz="1100" dirty="0" smtClean="0"/>
              <a:t>your </a:t>
            </a:r>
            <a:r>
              <a:rPr lang="en-US" sz="1100" dirty="0"/>
              <a:t>mouth.</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52638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know the signs and symptoms of</a:t>
            </a:r>
            <a:r>
              <a:rPr lang="en-US" baseline="0" dirty="0" smtClean="0"/>
              <a:t> pesticide poisoning.</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18</a:t>
            </a:fld>
            <a:endParaRPr lang="en-US" dirty="0"/>
          </a:p>
        </p:txBody>
      </p:sp>
    </p:spTree>
    <p:extLst>
      <p:ext uri="{BB962C8B-B14F-4D97-AF65-F5344CB8AC3E}">
        <p14:creationId xmlns:p14="http://schemas.microsoft.com/office/powerpoint/2010/main" val="2249149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Symptoms are any abnormal condition or change in health function that a person sees or senses, or that can be detected by medical examination or laboratory tests. These symptoms indicate the presence of an injury, disease, or disorder. </a:t>
            </a:r>
          </a:p>
          <a:p>
            <a:pPr marL="255451" indent="-255451">
              <a:buFont typeface="+mj-lt"/>
              <a:buAutoNum type="arabicPeriod"/>
            </a:pPr>
            <a:r>
              <a:rPr lang="en-US" sz="1100" dirty="0"/>
              <a:t>The following is a list of symptoms that may be </a:t>
            </a:r>
            <a:r>
              <a:rPr lang="en-US" sz="1100" dirty="0" smtClean="0"/>
              <a:t>the result </a:t>
            </a:r>
            <a:r>
              <a:rPr lang="en-US" sz="1100" dirty="0"/>
              <a:t>from pesticide exposure:</a:t>
            </a:r>
          </a:p>
          <a:p>
            <a:pPr marL="766354" lvl="1" indent="-255451">
              <a:buFont typeface="Arial" panose="020B0604020202020204" pitchFamily="34" charset="0"/>
              <a:buChar char="•"/>
            </a:pPr>
            <a:r>
              <a:rPr lang="en-US" sz="1100" dirty="0"/>
              <a:t>eye irritation, nose and throat pain, skin rash, dizziness, headache, muscle aches or cramps, exhaustion, nausea, diarrhea, chest pain, breathing difficulties, blurred vision, excessive salivation or drooling, very small, pinpoint pupils, lack of muscle control, convulsions or seizures, </a:t>
            </a:r>
            <a:r>
              <a:rPr lang="en-US" sz="1100" dirty="0" smtClean="0"/>
              <a:t>unconsciousness.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63716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100" kern="1200" dirty="0" smtClean="0">
                <a:solidFill>
                  <a:schemeClr val="tx1"/>
                </a:solidFill>
                <a:effectLst/>
                <a:latin typeface="+mn-lt"/>
                <a:ea typeface="+mn-ea"/>
                <a:cs typeface="+mn-cs"/>
              </a:rPr>
              <a:t>EPA has approved this material for training pesticide handlers on pesticide safety in accordance with the 2015 WPS expanded training content (40 CFR Part 170). The approval number is EPA Handler PST 00018.</a:t>
            </a:r>
            <a:endParaRPr lang="en-US" sz="110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Copyright</a:t>
            </a:r>
            <a:r>
              <a:rPr lang="en-US" baseline="0" dirty="0" smtClean="0"/>
              <a:t> and license conditions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Additional guidance about the applicable copyright is available at http://pesticideresources.org/AdoptedPERCPolicies.pdf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27817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362480" indent="-362480">
              <a:buFont typeface="+mj-lt"/>
              <a:buAutoNum type="arabicPeriod"/>
            </a:pPr>
            <a:r>
              <a:rPr lang="en-US" sz="1100" dirty="0"/>
              <a:t>In addition, people exposed to certain fumigants may experience irrational behavior, or elevated body temperatures.</a:t>
            </a:r>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158927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altLang="es-MX" sz="1100" b="1" dirty="0"/>
              <a:t>Notes for trainers of workers and pesticide handlers:</a:t>
            </a:r>
          </a:p>
          <a:p>
            <a:pPr marL="255451" indent="-255451">
              <a:buFont typeface="+mj-lt"/>
              <a:buAutoNum type="arabicPeriod"/>
            </a:pPr>
            <a:r>
              <a:rPr lang="en-US" sz="1100" dirty="0"/>
              <a:t>If </a:t>
            </a:r>
            <a:r>
              <a:rPr lang="en-US" sz="1100" dirty="0" smtClean="0"/>
              <a:t>you feel </a:t>
            </a:r>
            <a:r>
              <a:rPr lang="en-US" sz="1100" dirty="0"/>
              <a:t>sick while handling pesticides or when working in a pesticide-treated area it may be difficult to determine if the symptoms </a:t>
            </a:r>
            <a:r>
              <a:rPr lang="en-US" sz="1100" dirty="0" smtClean="0"/>
              <a:t>you are experiencing </a:t>
            </a:r>
            <a:r>
              <a:rPr lang="en-US" sz="1100" dirty="0"/>
              <a:t>are related to pesticide exposure. Some common pesticide symptoms mimic those of a cold, flu, heat stress, morning sickness, food poisoning or a hangover. Diagnoses usually </a:t>
            </a:r>
            <a:r>
              <a:rPr lang="en-US" sz="1100" dirty="0" smtClean="0"/>
              <a:t>require </a:t>
            </a:r>
            <a:r>
              <a:rPr lang="en-US" sz="1100" dirty="0"/>
              <a:t>careful medical examination, laboratory tests and observation.</a:t>
            </a:r>
          </a:p>
          <a:p>
            <a:pPr marL="255451" indent="-255451">
              <a:buFont typeface="+mj-lt"/>
              <a:buAutoNum type="arabicPeriod"/>
            </a:pPr>
            <a:r>
              <a:rPr lang="en-US" sz="1100" dirty="0"/>
              <a:t>If you start feeling sick or showing symptoms of illness, start by identifying possible causes. </a:t>
            </a:r>
          </a:p>
          <a:p>
            <a:pPr marL="766354" lvl="1" indent="-255451">
              <a:buFont typeface="Arial" panose="020B0604020202020204" pitchFamily="34" charset="0"/>
              <a:buChar char="•"/>
            </a:pPr>
            <a:r>
              <a:rPr lang="en-US" sz="1100" dirty="0"/>
              <a:t>For example, you left your house feeling fine, but </a:t>
            </a:r>
            <a:r>
              <a:rPr lang="en-US" sz="1100" dirty="0" smtClean="0"/>
              <a:t>it </a:t>
            </a:r>
            <a:r>
              <a:rPr lang="en-US" sz="1100" dirty="0"/>
              <a:t>has been very hot out and you have not had much water to drink. You suddenly feel weak and your head begins to hurt. Your symptoms can be due to heat exhaustion. </a:t>
            </a:r>
          </a:p>
          <a:p>
            <a:pPr marL="766354" lvl="1" indent="-255451">
              <a:buFont typeface="Arial" panose="020B0604020202020204" pitchFamily="34" charset="0"/>
              <a:buChar char="•"/>
            </a:pPr>
            <a:r>
              <a:rPr lang="en-US" sz="1100" dirty="0"/>
              <a:t>After having lunch you experience a stomachache and nausea. You remember that your food had a funny smell. You could be experiencing food poisoning.   </a:t>
            </a:r>
          </a:p>
          <a:p>
            <a:pPr marL="766354" lvl="1" indent="-255451">
              <a:buFont typeface="Arial" panose="020B0604020202020204" pitchFamily="34" charset="0"/>
              <a:buChar char="•"/>
            </a:pPr>
            <a:r>
              <a:rPr lang="en-US" sz="1100" dirty="0"/>
              <a:t>You start to have a sore throat and runny nose. You might be coming down with a cold or the flu. </a:t>
            </a:r>
          </a:p>
          <a:p>
            <a:pPr marL="766354" lvl="1" indent="-255451">
              <a:buFont typeface="Arial" panose="020B0604020202020204" pitchFamily="34" charset="0"/>
              <a:buChar char="•"/>
            </a:pPr>
            <a:r>
              <a:rPr lang="en-US" sz="1100" dirty="0"/>
              <a:t>Before thinking it might be some other type of illness, stop and ask yourself if you have entered a field where pesticides have been applied recently, and if you started feeling sick after you started working. In this case, your symptoms could be due to pesticide poisoning. </a:t>
            </a:r>
          </a:p>
          <a:p>
            <a:pPr marL="255451" indent="-255451">
              <a:buFont typeface="+mj-lt"/>
              <a:buAutoNum type="arabicPeriod"/>
            </a:pPr>
            <a:r>
              <a:rPr lang="en-US" sz="1100" dirty="0"/>
              <a:t>Now that you have identified the cause of the symptoms, do not wait for symptoms to worsen.  </a:t>
            </a:r>
          </a:p>
          <a:p>
            <a:pPr marL="255451" indent="-255451">
              <a:buFont typeface="+mj-lt"/>
              <a:buAutoNum type="arabicPeriod"/>
            </a:pPr>
            <a:r>
              <a:rPr lang="en-US" sz="1100" dirty="0"/>
              <a:t>Leave the contaminated area immediately and tell your supervisor that you suspect you have been exposed to pesticides and are experiencing pesticide poisoning symptoms.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920403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Symptoms vary in severity from mild to severe. </a:t>
            </a:r>
          </a:p>
          <a:p>
            <a:pPr marL="255451" indent="-255451" defTabSz="1021806">
              <a:buFont typeface="+mj-lt"/>
              <a:buAutoNum type="arabicPeriod"/>
              <a:defRPr/>
            </a:pPr>
            <a:r>
              <a:rPr lang="en-US" sz="1100" dirty="0"/>
              <a:t>Mild symptoms include:</a:t>
            </a:r>
          </a:p>
          <a:p>
            <a:pPr marL="766354" lvl="1" indent="-255451" defTabSz="1021806">
              <a:buFont typeface="Arial" panose="020B0604020202020204" pitchFamily="34" charset="0"/>
              <a:buChar char="•"/>
              <a:defRPr/>
            </a:pPr>
            <a:r>
              <a:rPr lang="en-US" sz="1100" dirty="0"/>
              <a:t>Eye irritation</a:t>
            </a:r>
          </a:p>
          <a:p>
            <a:pPr marL="766354" lvl="1" indent="-255451" defTabSz="1021806">
              <a:buFont typeface="Arial" panose="020B0604020202020204" pitchFamily="34" charset="0"/>
              <a:buChar char="•"/>
              <a:defRPr/>
            </a:pPr>
            <a:r>
              <a:rPr lang="en-US" sz="1100" dirty="0"/>
              <a:t>Nose and throat pain</a:t>
            </a:r>
          </a:p>
          <a:p>
            <a:pPr marL="766354" lvl="1" indent="-255451" defTabSz="1021806">
              <a:buFont typeface="Arial" panose="020B0604020202020204" pitchFamily="34" charset="0"/>
              <a:buChar char="•"/>
              <a:defRPr/>
            </a:pPr>
            <a:r>
              <a:rPr lang="en-US" sz="1100" dirty="0"/>
              <a:t>Skin rash</a:t>
            </a:r>
          </a:p>
          <a:p>
            <a:pPr marL="766354" lvl="1" indent="-255451" defTabSz="1021806">
              <a:buFont typeface="Arial" panose="020B0604020202020204" pitchFamily="34" charset="0"/>
              <a:buChar char="•"/>
              <a:defRPr/>
            </a:pPr>
            <a:r>
              <a:rPr lang="en-US" sz="1100" dirty="0"/>
              <a:t>Headache</a:t>
            </a:r>
          </a:p>
          <a:p>
            <a:pPr marL="766354" lvl="1" indent="-255451" defTabSz="1021806">
              <a:buFont typeface="Arial" panose="020B0604020202020204" pitchFamily="34" charset="0"/>
              <a:buChar char="•"/>
              <a:defRPr/>
            </a:pPr>
            <a:r>
              <a:rPr lang="en-US" sz="1100" dirty="0"/>
              <a:t>Dizziness</a:t>
            </a:r>
          </a:p>
          <a:p>
            <a:pPr marL="766354" lvl="1" indent="-255451" defTabSz="1021806">
              <a:buFont typeface="Arial" panose="020B0604020202020204" pitchFamily="34" charset="0"/>
              <a:buChar char="•"/>
              <a:defRPr/>
            </a:pPr>
            <a:r>
              <a:rPr lang="en-US" sz="1100" dirty="0"/>
              <a:t>Diarrhea </a:t>
            </a:r>
          </a:p>
          <a:p>
            <a:pPr marL="766354" lvl="1" indent="-255451">
              <a:buFont typeface="Arial" panose="020B0604020202020204" pitchFamily="34" charset="0"/>
              <a:buChar char="•"/>
            </a:pPr>
            <a:r>
              <a:rPr lang="en-US" sz="1100" dirty="0"/>
              <a:t>Muscle aches or cramps</a:t>
            </a:r>
          </a:p>
          <a:p>
            <a:pPr marL="766354" lvl="1" indent="-255451">
              <a:buFont typeface="Arial" panose="020B0604020202020204" pitchFamily="34" charset="0"/>
              <a:buChar char="•"/>
            </a:pPr>
            <a:r>
              <a:rPr lang="en-US" sz="1100" dirty="0"/>
              <a:t>Exhaustion</a:t>
            </a:r>
          </a:p>
          <a:p>
            <a:pPr marL="766354" lvl="1" indent="-255451">
              <a:buFont typeface="Arial" panose="020B0604020202020204" pitchFamily="34" charset="0"/>
              <a:buChar char="•"/>
            </a:pPr>
            <a:r>
              <a:rPr lang="en-US" sz="1100" dirty="0"/>
              <a:t>Nausea</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791540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Moderate</a:t>
            </a:r>
            <a:r>
              <a:rPr lang="en-US" sz="1100" baseline="0" dirty="0"/>
              <a:t> symptoms include excessive saliva or drool, breathing difficulties, and blurry vision</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71485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Severe symptoms include:</a:t>
            </a:r>
          </a:p>
          <a:p>
            <a:pPr marL="766354" lvl="1" indent="-255451" defTabSz="1021806">
              <a:buFont typeface="Arial" panose="020B0604020202020204" pitchFamily="34" charset="0"/>
              <a:buChar char="•"/>
              <a:defRPr/>
            </a:pPr>
            <a:r>
              <a:rPr lang="en-US" sz="1100" dirty="0"/>
              <a:t>Pinpoint pupils</a:t>
            </a:r>
          </a:p>
          <a:p>
            <a:pPr marL="766354" lvl="1" indent="-255451" defTabSz="1021806">
              <a:buFont typeface="Arial" panose="020B0604020202020204" pitchFamily="34" charset="0"/>
              <a:buChar char="•"/>
              <a:defRPr/>
            </a:pPr>
            <a:r>
              <a:rPr lang="en-US" sz="1100" dirty="0"/>
              <a:t>Trembling, lack of muscle control</a:t>
            </a:r>
          </a:p>
          <a:p>
            <a:pPr marL="766354" lvl="1" indent="-255451" defTabSz="1021806">
              <a:buFont typeface="Arial" panose="020B0604020202020204" pitchFamily="34" charset="0"/>
              <a:buChar char="•"/>
              <a:defRPr/>
            </a:pPr>
            <a:r>
              <a:rPr lang="en-US" sz="1100" dirty="0"/>
              <a:t>Violent convulsions or seizures </a:t>
            </a:r>
          </a:p>
          <a:p>
            <a:pPr marL="766354" lvl="1" indent="-255451" defTabSz="1021806">
              <a:buFont typeface="Arial" panose="020B0604020202020204" pitchFamily="34" charset="0"/>
              <a:buChar char="•"/>
              <a:defRPr/>
            </a:pPr>
            <a:r>
              <a:rPr lang="en-US" sz="1100" dirty="0"/>
              <a:t>Unconsciousness or death</a:t>
            </a:r>
          </a:p>
          <a:p>
            <a:pPr marL="766354" lvl="1" indent="-255451" defTabSz="1021806">
              <a:buFont typeface="Arial" panose="020B0604020202020204" pitchFamily="34" charset="0"/>
              <a:buChar char="•"/>
              <a:defRPr/>
            </a:pPr>
            <a:endParaRPr lang="en-US" baseline="0" dirty="0"/>
          </a:p>
          <a:p>
            <a:pPr marL="766354" lvl="1" indent="-255451" defTabSz="1021806">
              <a:buFont typeface="Arial" panose="020B0604020202020204" pitchFamily="34" charset="0"/>
              <a:buChar char="•"/>
              <a:defRPr/>
            </a:pPr>
            <a:endParaRPr lang="en-US" dirty="0"/>
          </a:p>
          <a:p>
            <a:pPr marL="766354" lvl="1" indent="-255451" defTabSz="1021806">
              <a:buFont typeface="Arial" panose="020B0604020202020204" pitchFamily="34" charset="0"/>
              <a:buChar char="•"/>
              <a:defRPr/>
            </a:pPr>
            <a:endParaRPr lang="en-US" baseline="0" dirty="0"/>
          </a:p>
          <a:p>
            <a:pPr marL="766354" lvl="1" indent="-255451" defTabSz="1021806">
              <a:buFont typeface="Arial" panose="020B0604020202020204" pitchFamily="34" charset="0"/>
              <a:buChar char="•"/>
              <a:defRPr/>
            </a:pPr>
            <a:endParaRPr lang="en-US" sz="1400" dirty="0"/>
          </a:p>
          <a:p>
            <a:pPr marL="766354" lvl="1" indent="-255451" defTabSz="1021806">
              <a:buFont typeface="Arial" panose="020B0604020202020204" pitchFamily="34" charset="0"/>
              <a:buChar char="•"/>
              <a:defRPr/>
            </a:pPr>
            <a:endParaRPr lang="en-US" sz="14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256792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lvl="0"/>
            <a:r>
              <a:rPr lang="en-US" sz="1100" dirty="0"/>
              <a:t>The probability that pesticides will affect your health depends on various things:</a:t>
            </a:r>
          </a:p>
          <a:p>
            <a:pPr marL="255451" indent="-255451">
              <a:buFont typeface="+mj-lt"/>
              <a:buAutoNum type="arabicPeriod"/>
            </a:pPr>
            <a:r>
              <a:rPr lang="en-US" sz="1100" dirty="0"/>
              <a:t>The type of pesticide</a:t>
            </a:r>
          </a:p>
          <a:p>
            <a:pPr marL="766354" lvl="1" indent="-255451" defTabSz="1021806">
              <a:buFont typeface="Arial" panose="020B0604020202020204" pitchFamily="34" charset="0"/>
              <a:buChar char="•"/>
              <a:defRPr/>
            </a:pPr>
            <a:r>
              <a:rPr lang="en-US" sz="1100" dirty="0"/>
              <a:t>Poisoning symptoms vary among classes of pesticides and pesticides within a class. For example, pesticides that control weeds (herbicides) can be less toxic than some pesticides used to control insects (insecticides), but some insecticides are more toxic than others. </a:t>
            </a:r>
          </a:p>
          <a:p>
            <a:pPr marL="766354" lvl="1" indent="-255451" defTabSz="1021806">
              <a:buFont typeface="Arial" panose="020B0604020202020204" pitchFamily="34" charset="0"/>
              <a:buChar char="•"/>
              <a:defRPr/>
            </a:pPr>
            <a:r>
              <a:rPr lang="en-US" sz="1100" dirty="0"/>
              <a:t>One pesticide may cause only mild eye irritation if splashed in a person’s eye, while exposure to another product may result in blurred vision. Some pesticides are extremely toxic if swallowed but not harmful if inhaled. Finally, there are also pesticides that, when used correctly and according to the safety measures listed on the label, cause no known adverse health effects. </a:t>
            </a:r>
          </a:p>
          <a:p>
            <a:pPr marL="255451" indent="-255451">
              <a:buFont typeface="+mj-lt"/>
              <a:buAutoNum type="arabicPeriod"/>
            </a:pPr>
            <a:r>
              <a:rPr lang="en-US" sz="1100" dirty="0"/>
              <a:t>The amount of pesticide that you are exposed to</a:t>
            </a:r>
          </a:p>
          <a:p>
            <a:pPr marL="766354" lvl="1" indent="-255451">
              <a:buFont typeface="Arial" panose="020B0604020202020204" pitchFamily="34" charset="0"/>
              <a:buChar char="•"/>
            </a:pPr>
            <a:r>
              <a:rPr lang="en-US" sz="1100" dirty="0"/>
              <a:t>The severity of symptoms is usually proportional to the amount of pesticide (dosage) entering the person’s body. </a:t>
            </a:r>
          </a:p>
          <a:p>
            <a:pPr marL="766354" lvl="1" indent="-255451">
              <a:buFont typeface="Arial" panose="020B0604020202020204" pitchFamily="34" charset="0"/>
              <a:buChar char="•"/>
            </a:pPr>
            <a:r>
              <a:rPr lang="en-US" sz="1100" dirty="0"/>
              <a:t>The type and severity of exposure symptoms can also be influenced by the amount absorbed into the body or how fast the body absorbs and excretes it.</a:t>
            </a:r>
          </a:p>
          <a:p>
            <a:pPr marL="255451" indent="-255451">
              <a:buFont typeface="+mj-lt"/>
              <a:buAutoNum type="arabicPeriod"/>
            </a:pPr>
            <a:r>
              <a:rPr lang="en-US" sz="1100" dirty="0"/>
              <a:t>Age and health of the person</a:t>
            </a:r>
          </a:p>
          <a:p>
            <a:pPr marL="766354" lvl="1" indent="-255451" defTabSz="1021806">
              <a:buFont typeface="Arial" panose="020B0604020202020204" pitchFamily="34" charset="0"/>
              <a:buChar char="•"/>
              <a:defRPr/>
            </a:pPr>
            <a:r>
              <a:rPr lang="en-US" sz="1100" dirty="0"/>
              <a:t>The severity of symptoms is related to the person’s sensitivity to certain chemical ingredients. </a:t>
            </a:r>
          </a:p>
          <a:p>
            <a:pPr marL="766354" lvl="1" indent="-255451" defTabSz="1021806">
              <a:buFont typeface="Arial" panose="020B0604020202020204" pitchFamily="34" charset="0"/>
              <a:buChar char="•"/>
              <a:defRPr/>
            </a:pPr>
            <a:r>
              <a:rPr lang="en-US" sz="1100" dirty="0"/>
              <a:t>Another factor that can significantly influence the type and severity of reaction to pesticide exposure is the overall health and genetic makeup of the individual. Each person is different. People who are elderly, sick or who have compromised immune systems may not have sufficient resistance to some types of pesticides. </a:t>
            </a:r>
          </a:p>
          <a:p>
            <a:pPr marL="766354" lvl="1" indent="-255451" defTabSz="1021806">
              <a:buFont typeface="Arial" panose="020B0604020202020204" pitchFamily="34" charset="0"/>
              <a:buChar char="•"/>
              <a:defRPr/>
            </a:pPr>
            <a:r>
              <a:rPr lang="en-US" sz="1100" dirty="0"/>
              <a:t>People who have medical conditions such as asthma may experience breathing difficulties when working in an area where pesticides have been applied even after the restricted-entry interval (REI) has expired.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260060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and their residues present potential hazards to</a:t>
            </a:r>
            <a:r>
              <a:rPr lang="en-US" baseline="0" dirty="0" smtClean="0"/>
              <a:t> workers, handlers, and other people.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26</a:t>
            </a:fld>
            <a:endParaRPr lang="en-US" dirty="0"/>
          </a:p>
        </p:txBody>
      </p:sp>
    </p:spTree>
    <p:extLst>
      <p:ext uri="{BB962C8B-B14F-4D97-AF65-F5344CB8AC3E}">
        <p14:creationId xmlns:p14="http://schemas.microsoft.com/office/powerpoint/2010/main" val="1219364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Pesticide exposure can be extremely hazardous for pregnant women and may result in miscarriage or cause harm to their unborn child. </a:t>
            </a:r>
          </a:p>
          <a:p>
            <a:pPr marL="255451" indent="-255451" defTabSz="1021806">
              <a:buFont typeface="+mj-lt"/>
              <a:buAutoNum type="arabicPeriod"/>
              <a:defRPr/>
            </a:pPr>
            <a:r>
              <a:rPr lang="en-US" sz="1100" dirty="0"/>
              <a:t>Children are also susceptible to the effects of pesticides as their bodies are small and their internal organs are still developing and may be negatively impacted by exposure. </a:t>
            </a:r>
          </a:p>
          <a:p>
            <a:pPr marL="255451" indent="-255451" defTabSz="1021806">
              <a:buFont typeface="+mj-lt"/>
              <a:buAutoNum type="arabicPeriod"/>
              <a:defRPr/>
            </a:pPr>
            <a:r>
              <a:rPr lang="en-US" sz="1100" dirty="0"/>
              <a:t>For this reason all agricultural employees who work directly with pesticides (pesticide handlers) or in an area still under a restricted-entry interval (early-entry workers) must be at least 18 years old.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86710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smtClean="0"/>
              <a:t>You might </a:t>
            </a:r>
            <a:r>
              <a:rPr lang="en-US" sz="1100" dirty="0"/>
              <a:t>experience immediate (acute) and long-term (chronic) health effects if </a:t>
            </a:r>
            <a:r>
              <a:rPr lang="en-US" sz="1100" dirty="0" smtClean="0"/>
              <a:t>you </a:t>
            </a:r>
            <a:r>
              <a:rPr lang="en-US" sz="1100" dirty="0"/>
              <a:t>are exposed to some types of pesticides, depending on the dosage. </a:t>
            </a:r>
          </a:p>
          <a:p>
            <a:pPr marL="255451" indent="-255451">
              <a:buFont typeface="+mj-lt"/>
              <a:buAutoNum type="arabicPeriod"/>
            </a:pPr>
            <a:r>
              <a:rPr lang="en-US" sz="1100" dirty="0" smtClean="0"/>
              <a:t>The </a:t>
            </a:r>
            <a:r>
              <a:rPr lang="en-US" sz="1100" dirty="0"/>
              <a:t>onset of acute illness or injury occurs shortly after exposure. These acute illnesses or injuries can be serious, and could cause days off work or treatment by a doctor. In most cases, acute effects are resolved relatively quickly and the exposed </a:t>
            </a:r>
            <a:r>
              <a:rPr lang="es-US" sz="1100" dirty="0"/>
              <a:t>person fully recovers.</a:t>
            </a:r>
          </a:p>
          <a:p>
            <a:pPr marL="255451" indent="-255451">
              <a:buFont typeface="+mj-lt"/>
              <a:buAutoNum type="arabicPeriod"/>
            </a:pPr>
            <a:r>
              <a:rPr lang="en-US" sz="1100" dirty="0" smtClean="0"/>
              <a:t>Long-term </a:t>
            </a:r>
            <a:r>
              <a:rPr lang="en-US" sz="1100" dirty="0"/>
              <a:t>or chronic effects are illnesses or injuries that persist over long periods. They may result from a single exposure incident involving an extremely toxic or a large amount of pesticide or be caused by many repeated exposures at a level that is too low to produce noticeable immediate illnesses or injury. </a:t>
            </a:r>
            <a:endParaRPr lang="en-US" sz="1100" dirty="0" smtClean="0"/>
          </a:p>
          <a:p>
            <a:pPr marL="255451" indent="-255451">
              <a:buFont typeface="+mj-lt"/>
              <a:buAutoNum type="arabicPeriod"/>
            </a:pPr>
            <a:r>
              <a:rPr lang="en-US" sz="1100" b="0" i="0" kern="1200" dirty="0" smtClean="0">
                <a:solidFill>
                  <a:schemeClr val="tx1"/>
                </a:solidFill>
                <a:effectLst/>
                <a:latin typeface="+mn-lt"/>
                <a:ea typeface="+mn-ea"/>
                <a:cs typeface="+mn-cs"/>
              </a:rPr>
              <a:t>Delayed effects are health effects that appear after a couple of hours</a:t>
            </a:r>
            <a:r>
              <a:rPr lang="en-US" sz="1100" b="0" i="0" kern="1200" baseline="0" dirty="0" smtClean="0">
                <a:solidFill>
                  <a:schemeClr val="tx1"/>
                </a:solidFill>
                <a:effectLst/>
                <a:latin typeface="+mn-lt"/>
                <a:ea typeface="+mn-ea"/>
                <a:cs typeface="+mn-cs"/>
              </a:rPr>
              <a:t> to </a:t>
            </a:r>
            <a:r>
              <a:rPr lang="en-US" sz="1100" b="0" i="0" kern="1200" dirty="0" smtClean="0">
                <a:solidFill>
                  <a:schemeClr val="tx1"/>
                </a:solidFill>
                <a:effectLst/>
                <a:latin typeface="+mn-lt"/>
                <a:ea typeface="+mn-ea"/>
                <a:cs typeface="+mn-cs"/>
              </a:rPr>
              <a:t>days from exposure. These are not chronic health effects which can take months to years to develop (i.e., cancer). However, delayed effects can appear as symptoms that were described in short-term and long-term effects.</a:t>
            </a:r>
            <a:endParaRPr lang="en-US" sz="11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369037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Long-term health effects associated with exposure to certain </a:t>
            </a:r>
            <a:r>
              <a:rPr lang="es-US" sz="1100" dirty="0"/>
              <a:t>pesticides include: cancer, inability to </a:t>
            </a:r>
            <a:r>
              <a:rPr lang="en-US" sz="1100" dirty="0"/>
              <a:t>become pregnant (infertility), </a:t>
            </a:r>
            <a:r>
              <a:rPr lang="es-US" sz="1100" dirty="0"/>
              <a:t>spontaneous abortion, </a:t>
            </a:r>
            <a:r>
              <a:rPr lang="en-US" sz="1100" dirty="0"/>
              <a:t>birth defects in the children of exposed parents, </a:t>
            </a:r>
            <a:r>
              <a:rPr lang="es-US" sz="1100" dirty="0"/>
              <a:t>nervous system damage, </a:t>
            </a:r>
            <a:r>
              <a:rPr lang="en-US" sz="1100" dirty="0"/>
              <a:t>damage to specific organs such as the lungs or liver and damage to the immune system among other conditions. </a:t>
            </a:r>
          </a:p>
          <a:p>
            <a:pPr marL="255451" indent="-255451">
              <a:buFont typeface="+mj-lt"/>
              <a:buAutoNum type="arabicPeriod"/>
            </a:pPr>
            <a:endParaRPr lang="en-US" sz="1100" dirty="0"/>
          </a:p>
          <a:p>
            <a:pPr defTabSz="966612">
              <a:defRPr/>
            </a:pPr>
            <a:r>
              <a:rPr lang="en-US" altLang="es-MX" sz="1100" b="1" dirty="0"/>
              <a:t>Notes for trainers of workers and pesticide handlers:</a:t>
            </a:r>
          </a:p>
          <a:p>
            <a:pPr marL="255451" indent="-255451">
              <a:buFont typeface="+mj-lt"/>
              <a:buAutoNum type="arabicPeriod"/>
            </a:pPr>
            <a:r>
              <a:rPr lang="en-US" sz="1100" dirty="0"/>
              <a:t>Take for example, Miguel, pictured here. Each of the colored dots on Miguel’s body represents a low level of exposure to pesticide residues, that could have been avoided if Miguel did a better job of protecting himself. </a:t>
            </a:r>
            <a:r>
              <a:rPr lang="en-US" sz="1100" b="0" i="0" kern="1200" dirty="0" smtClean="0">
                <a:solidFill>
                  <a:schemeClr val="tx1"/>
                </a:solidFill>
                <a:effectLst/>
                <a:latin typeface="+mn-lt"/>
                <a:ea typeface="+mn-ea"/>
                <a:cs typeface="+mn-cs"/>
              </a:rPr>
              <a:t>Washing up when he left the treated area to get his lunch or make a call, washing after work, and wearing clean clothes that cover his skin could reduce his exposure. </a:t>
            </a:r>
          </a:p>
          <a:p>
            <a:pPr marL="255451" indent="-255451">
              <a:buFont typeface="+mj-lt"/>
              <a:buAutoNum type="arabicPeriod"/>
            </a:pPr>
            <a:r>
              <a:rPr lang="en-US" sz="1100" dirty="0" smtClean="0"/>
              <a:t>Each </a:t>
            </a:r>
            <a:r>
              <a:rPr lang="en-US" sz="1100" dirty="0"/>
              <a:t>day you go to work, you encounter pesticide residues in the dust beneath your feet. It sticks to the bottom of your shoes and to the legs of your pants.</a:t>
            </a:r>
          </a:p>
          <a:p>
            <a:pPr marL="255451" indent="-255451">
              <a:buFont typeface="+mj-lt"/>
              <a:buAutoNum type="arabicPeriod"/>
            </a:pPr>
            <a:r>
              <a:rPr lang="en-US" sz="1100" dirty="0"/>
              <a:t>So little by little pesticide residues enter your body. </a:t>
            </a:r>
          </a:p>
          <a:p>
            <a:pPr marL="255451" indent="-255451">
              <a:buFont typeface="+mj-lt"/>
              <a:buAutoNum type="arabicPeriod"/>
            </a:pPr>
            <a:r>
              <a:rPr lang="en-US" sz="1100" dirty="0"/>
              <a:t>Each time you are exposed to a pesticide you absorb residues. The first time you might not feel any effect, but as your body absorbs more and more residues you can become sick.  </a:t>
            </a:r>
          </a:p>
          <a:p>
            <a:pPr marL="255451" indent="-255451" defTabSz="510903">
              <a:buFont typeface="+mj-lt"/>
              <a:buAutoNum type="arabicPeriod"/>
              <a:defRPr/>
            </a:pPr>
            <a:r>
              <a:rPr lang="en-US" sz="1100" dirty="0"/>
              <a:t>Remember the saying: “little by little the jug is full” or in Spanish, “de poquito en poquito, se llena el jarrito”? This is how over the long term, you can end up with high levels of pesticides in your body.</a:t>
            </a:r>
          </a:p>
          <a:p>
            <a:pPr marL="255451" indent="-255451">
              <a:buFont typeface="+mj-lt"/>
              <a:buAutoNum type="arabicPeriod"/>
            </a:pPr>
            <a:r>
              <a:rPr lang="en-US" sz="1100" b="0" i="0" kern="1200" dirty="0" smtClean="0">
                <a:solidFill>
                  <a:schemeClr val="tx1"/>
                </a:solidFill>
                <a:effectLst/>
                <a:latin typeface="+mn-lt"/>
                <a:ea typeface="+mn-ea"/>
                <a:cs typeface="+mn-cs"/>
              </a:rPr>
              <a:t>Repeated contact with residues can lead to pesticide poisoning.</a:t>
            </a:r>
          </a:p>
          <a:p>
            <a:pPr marL="255451" indent="-255451">
              <a:buFont typeface="+mj-lt"/>
              <a:buAutoNum type="arabicPeriod"/>
            </a:pPr>
            <a:r>
              <a:rPr lang="en-US" sz="1100" dirty="0" smtClean="0"/>
              <a:t>In </a:t>
            </a:r>
            <a:r>
              <a:rPr lang="en-US" sz="1100" dirty="0"/>
              <a:t>these situations, the health effects can take years to appear. This is because small doses of different pesticides enter your body at different times and are absorbed into your internal organs. </a:t>
            </a:r>
          </a:p>
        </p:txBody>
      </p:sp>
      <p:sp>
        <p:nvSpPr>
          <p:cNvPr id="4" name="Slide Number Placeholder 3"/>
          <p:cNvSpPr>
            <a:spLocks noGrp="1"/>
          </p:cNvSpPr>
          <p:nvPr>
            <p:ph type="sldNum" sz="quarter" idx="10"/>
          </p:nvPr>
        </p:nvSpPr>
        <p:spPr/>
        <p:txBody>
          <a:bodyPr/>
          <a:lstStyle/>
          <a:p>
            <a:fld id="{5282415F-82EB-814A-9F22-6A6294A24A7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222002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Notes for trainers of pesticide handlers:</a:t>
            </a:r>
          </a:p>
          <a:p>
            <a:pPr marL="181240" indent="-181240" defTabSz="966612">
              <a:buFont typeface="Arial" panose="020B0604020202020204" pitchFamily="34" charset="0"/>
              <a:buChar char="•"/>
              <a:defRPr/>
            </a:pPr>
            <a:r>
              <a:rPr lang="en-US" sz="1100" kern="1200" dirty="0" smtClean="0">
                <a:solidFill>
                  <a:schemeClr val="tx1"/>
                </a:solidFill>
                <a:effectLst/>
                <a:latin typeface="+mn-lt"/>
                <a:ea typeface="+mn-ea"/>
                <a:cs typeface="+mn-cs"/>
              </a:rPr>
              <a:t>Trainers must provide the training as required by the rule. Training administration revisions in the 2015 rule are required starting January 2, 2017.  </a:t>
            </a:r>
          </a:p>
          <a:p>
            <a:pPr marL="181240" indent="-181240" defTabSz="966612">
              <a:buFont typeface="Arial" panose="020B0604020202020204" pitchFamily="34" charset="0"/>
              <a:buChar char="•"/>
              <a:defRPr/>
            </a:pPr>
            <a:r>
              <a:rPr lang="en-US" altLang="es-MX" sz="1100" dirty="0" smtClean="0"/>
              <a:t>Please </a:t>
            </a:r>
            <a:r>
              <a:rPr lang="en-US" altLang="es-MX" sz="1100" dirty="0"/>
              <a:t>review the National Worker Protection Standard: Manual for Trainers of Agricultural Workers and Pesticide Handlers and/or the accompanying training PowerPoint for training preparation and requirements</a:t>
            </a:r>
            <a:r>
              <a:rPr lang="en-US" altLang="es-MX" sz="1100" dirty="0" smtClean="0"/>
              <a:t>.</a:t>
            </a:r>
          </a:p>
          <a:p>
            <a:pPr marL="181240" indent="-181240" defTabSz="966612">
              <a:buFont typeface="Arial" panose="020B0604020202020204" pitchFamily="34" charset="0"/>
              <a:buChar char="•"/>
              <a:defRPr/>
            </a:pPr>
            <a:endParaRPr lang="en-US" altLang="es-MX" sz="1100" dirty="0" smtClean="0"/>
          </a:p>
          <a:p>
            <a:pPr marL="0" indent="0">
              <a:buNone/>
            </a:pPr>
            <a:r>
              <a:rPr lang="en-US" sz="1200" b="1" dirty="0" smtClean="0"/>
              <a:t>If you intend to add or remove slides from this set, refer to this EPA Guidance below:</a:t>
            </a:r>
          </a:p>
          <a:p>
            <a:pPr marL="0" indent="0">
              <a:buNone/>
            </a:pPr>
            <a:r>
              <a:rPr lang="en-US" sz="1100" dirty="0" smtClean="0"/>
              <a:t>EPA’s Office of Pesticide Programs offers the following preliminary guidance on modifications to EPA-approved training materials for workers, handlers, and trainers under the Worker Protection Standard (WPS): </a:t>
            </a:r>
          </a:p>
          <a:p>
            <a:pPr lvl="0"/>
            <a:r>
              <a:rPr lang="en-US" sz="1100" dirty="0" smtClean="0"/>
              <a:t>- Users of training materials MUST use the EPA-approved materials in their entirety and as they are provided, except as provided in the next paragraph. Changes to the content, the order of the information, or images in the presentation by a user may negate the approval for that specific use. However, users may present exercises, handouts, and additional images in their sessions to illustrate the points in the presentation (without adding these to the approved material). It is not necessary for EPA to review these additional materials, as EPA expects that they will not conflict with the original EPA-approved materials.</a:t>
            </a:r>
          </a:p>
          <a:p>
            <a:pPr lvl="0"/>
            <a:r>
              <a:rPr lang="en-US" sz="1100" dirty="0" smtClean="0"/>
              <a:t>If a user determines that state- or region-specific information (such as crop specific images and information, or information about state/local regulations that modify those of the WPS) will enhance the presentation for their audiences, EPA prefers for those to be included separately, as described above. If it will be disruptive or impractical from a presentation standpoint (for example, to switch from one presentation to another), EPA agrees that slides – preferably as few as possible - may be added to the presentation. The added slides MUST have a statement that identifies the source, and the slide must look distinct from the EPA-approved materials. It is not necessary for EPA to review these slides, as EPA expects that they will not conflict with the original EPA-approved materials.</a:t>
            </a:r>
            <a:endParaRPr lang="en-US" altLang="es-MX" sz="1100" dirty="0"/>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t>3</a:t>
            </a:fld>
            <a:endParaRPr lang="en-US" dirty="0"/>
          </a:p>
        </p:txBody>
      </p:sp>
    </p:spTree>
    <p:extLst>
      <p:ext uri="{BB962C8B-B14F-4D97-AF65-F5344CB8AC3E}">
        <p14:creationId xmlns:p14="http://schemas.microsoft.com/office/powerpoint/2010/main" val="1051233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Sensitization is the gradual development of an allergic reaction to a type of pesticide or chemicals in general. Some people get headaches, rashes, or experience dizziness each time they work with a pesticide or enter an area where pesticides were recently used. </a:t>
            </a:r>
          </a:p>
          <a:p>
            <a:pPr marL="255451" indent="-255451" defTabSz="966612">
              <a:buFont typeface="+mj-lt"/>
              <a:buAutoNum type="arabicPeriod"/>
              <a:defRPr/>
            </a:pPr>
            <a:r>
              <a:rPr lang="en-US" sz="1100" dirty="0"/>
              <a:t>Sometimes, even if you protect yourself you can become more sensitive to pesticides. You can start having an allergic reaction. Maybe you had no reaction to pesticides when you began working in the field, but over time you do. </a:t>
            </a:r>
          </a:p>
          <a:p>
            <a:pPr marL="255451" indent="-255451" defTabSz="966612">
              <a:buFont typeface="+mj-lt"/>
              <a:buAutoNum type="arabicPeriod"/>
              <a:defRPr/>
            </a:pPr>
            <a:r>
              <a:rPr lang="en-US" sz="1100" dirty="0"/>
              <a:t>Most commonly, increased sensitivity causes skin irritation or respiratory problems. </a:t>
            </a:r>
          </a:p>
          <a:p>
            <a:pPr marL="255451" indent="-255451">
              <a:buFont typeface="+mj-lt"/>
              <a:buAutoNum type="arabicPeriod"/>
            </a:pPr>
            <a:endParaRPr lang="en-US" sz="1100" dirty="0"/>
          </a:p>
          <a:p>
            <a:pPr defTabSz="966612">
              <a:defRPr/>
            </a:pPr>
            <a:r>
              <a:rPr lang="en-US" altLang="es-MX" sz="1100" b="1" dirty="0"/>
              <a:t>Notes for trainers of workers and pesticide handlers:</a:t>
            </a:r>
          </a:p>
          <a:p>
            <a:pPr marL="255451" indent="-255451">
              <a:buFont typeface="+mj-lt"/>
              <a:buAutoNum type="arabicPeriod"/>
            </a:pPr>
            <a:r>
              <a:rPr lang="en-US" sz="1100" dirty="0"/>
              <a:t>Agricultural workers and pesticide handlers may better understand sensitization if it is compared to an allergic reaction to poison oak or poison ivy. Not everyone will have an adverse skin reaction the first few times they come in contact with the plants. However, after repeated exposures some people will become sensitized and develop a rash that becomes worse with each additional exposure. </a:t>
            </a:r>
          </a:p>
          <a:p>
            <a:pPr marL="255451" indent="-255451">
              <a:buFont typeface="+mj-lt"/>
              <a:buAutoNum type="arabicPeriod"/>
            </a:pPr>
            <a:r>
              <a:rPr lang="en-US" sz="1100" dirty="0"/>
              <a:t>Sensitivity to pesticides is not the same thing as overexposure to pesticides. It is important to identify the causes of your symptoms so you know how to treat them. </a:t>
            </a:r>
          </a:p>
          <a:p>
            <a:pPr marL="255451" indent="-255451">
              <a:buFont typeface="+mj-lt"/>
              <a:buAutoNum type="arabicPeriod"/>
            </a:pPr>
            <a:r>
              <a:rPr lang="en-US" sz="1100" dirty="0"/>
              <a:t>Becoming sensitive to pesticides can take months or years depending on the person and the type of pesticide to which they are exposed.  </a:t>
            </a:r>
          </a:p>
          <a:p>
            <a:pPr marL="255451" indent="-255451">
              <a:buFont typeface="+mj-lt"/>
              <a:buAutoNum type="arabicPeriod"/>
            </a:pPr>
            <a:r>
              <a:rPr lang="en-US" sz="1100" dirty="0"/>
              <a:t>Skin irritation means itchiness, redness, pain, or skin blisters when you come into contact with pesticide residues. </a:t>
            </a:r>
          </a:p>
          <a:p>
            <a:pPr marL="255451" indent="-255451">
              <a:buFont typeface="+mj-lt"/>
              <a:buAutoNum type="arabicPeriod"/>
            </a:pPr>
            <a:r>
              <a:rPr lang="en-US" sz="1100" dirty="0"/>
              <a:t>Respiratory problems mean sneezing, coughing, shortness of breath, difficulty breathing, even full asthma attacks. </a:t>
            </a:r>
          </a:p>
          <a:p>
            <a:pPr marL="255451" indent="-255451">
              <a:buFont typeface="+mj-lt"/>
              <a:buAutoNum type="arabicPeriod"/>
            </a:pPr>
            <a:r>
              <a:rPr lang="en-US" sz="1100" dirty="0"/>
              <a:t>If you notice you are more sensitive to pesticides, let your supervisor know. There are some steps you can take to protect yourself, like wearing a respirator or protective gloves. </a:t>
            </a:r>
          </a:p>
          <a:p>
            <a:pPr marL="255451" indent="-255451" defTabSz="510903">
              <a:buFont typeface="+mj-lt"/>
              <a:buAutoNum type="arabicPeriod"/>
              <a:defRPr/>
            </a:pPr>
            <a:r>
              <a:rPr lang="en-US" sz="1100" dirty="0"/>
              <a:t>Most people don’t develop allergies to pesticides, however all of us need to be careful.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574148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WPS offers</a:t>
            </a:r>
            <a:r>
              <a:rPr lang="en-US" baseline="0" dirty="0" smtClean="0"/>
              <a:t> ways to reduce pesticide exposure.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31</a:t>
            </a:fld>
            <a:endParaRPr lang="en-US" dirty="0"/>
          </a:p>
        </p:txBody>
      </p:sp>
    </p:spTree>
    <p:extLst>
      <p:ext uri="{BB962C8B-B14F-4D97-AF65-F5344CB8AC3E}">
        <p14:creationId xmlns:p14="http://schemas.microsoft.com/office/powerpoint/2010/main" val="689241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Tx/>
              <a:buAutoNum type="arabicPeriod"/>
              <a:defRPr/>
            </a:pPr>
            <a:r>
              <a:rPr lang="en-US" sz="1100" baseline="0" dirty="0" smtClean="0"/>
              <a:t>You should use clothes (e.g., long sleeve shirt, long pants, shoes plus socks and a hat) that </a:t>
            </a:r>
            <a:r>
              <a:rPr lang="en-US" sz="1100" baseline="0" dirty="0"/>
              <a:t>protect </a:t>
            </a:r>
            <a:r>
              <a:rPr lang="en-US" sz="1100" baseline="0" dirty="0" smtClean="0"/>
              <a:t>your skin </a:t>
            </a:r>
            <a:r>
              <a:rPr lang="en-US" sz="1100" baseline="0" dirty="0"/>
              <a:t>when working in treated areas. </a:t>
            </a:r>
            <a:endParaRPr lang="en-US" sz="1100" baseline="0" dirty="0" smtClean="0"/>
          </a:p>
          <a:p>
            <a:pPr marL="241653" indent="-241653">
              <a:buAutoNum type="arabicPeriod"/>
            </a:pPr>
            <a:r>
              <a:rPr lang="en-US" sz="1100" baseline="0" dirty="0" smtClean="0"/>
              <a:t>You should stay </a:t>
            </a:r>
            <a:r>
              <a:rPr lang="en-US" sz="1100" baseline="0" dirty="0"/>
              <a:t>away from areas indicated by </a:t>
            </a:r>
            <a:r>
              <a:rPr lang="en-US" sz="1100" baseline="0" dirty="0" smtClean="0"/>
              <a:t>your </a:t>
            </a:r>
            <a:r>
              <a:rPr lang="en-US" sz="1100" baseline="0" dirty="0"/>
              <a:t>supervisor or that are being treated with </a:t>
            </a:r>
            <a:r>
              <a:rPr lang="en-US" sz="1100" baseline="0" dirty="0" smtClean="0"/>
              <a:t>pesticides.</a:t>
            </a:r>
            <a:endParaRPr lang="en-US" sz="1100" baseline="0" dirty="0"/>
          </a:p>
          <a:p>
            <a:pPr marL="241653" indent="-241653">
              <a:buAutoNum type="arabicPeriod"/>
            </a:pPr>
            <a:r>
              <a:rPr lang="en-US" sz="1100" baseline="0" dirty="0"/>
              <a:t>If </a:t>
            </a:r>
            <a:r>
              <a:rPr lang="en-US" sz="1100" baseline="0" dirty="0" smtClean="0"/>
              <a:t>you feel you are </a:t>
            </a:r>
            <a:r>
              <a:rPr lang="en-US" sz="1100" baseline="0" dirty="0"/>
              <a:t>being drifted on, </a:t>
            </a:r>
            <a:r>
              <a:rPr lang="en-US" sz="1100" baseline="0" dirty="0" smtClean="0"/>
              <a:t>you must </a:t>
            </a:r>
            <a:r>
              <a:rPr lang="en-US" sz="1100" baseline="0" dirty="0"/>
              <a:t>inform </a:t>
            </a:r>
            <a:r>
              <a:rPr lang="en-US" sz="1100" baseline="0" dirty="0" smtClean="0"/>
              <a:t>your </a:t>
            </a:r>
            <a:r>
              <a:rPr lang="en-US" sz="1100" baseline="0" dirty="0"/>
              <a:t>supervisor and leave the area immediately </a:t>
            </a:r>
            <a:r>
              <a:rPr lang="en-US" sz="1100" baseline="0" dirty="0" smtClean="0"/>
              <a:t>.</a:t>
            </a:r>
            <a:endParaRPr lang="en-US" sz="1100" baseline="0" dirty="0"/>
          </a:p>
          <a:p>
            <a:pPr marL="241653" indent="-241653">
              <a:buAutoNum type="arabicPeriod"/>
            </a:pPr>
            <a:r>
              <a:rPr lang="en-US" sz="1100" baseline="0" dirty="0" smtClean="0"/>
              <a:t>You should wash </a:t>
            </a:r>
            <a:r>
              <a:rPr lang="en-US" sz="1100" baseline="0" dirty="0"/>
              <a:t>with soap and water after working in </a:t>
            </a:r>
            <a:r>
              <a:rPr lang="en-US" sz="1100" baseline="0" dirty="0" smtClean="0"/>
              <a:t>fields </a:t>
            </a:r>
            <a:r>
              <a:rPr lang="en-US" sz="1100" baseline="0" dirty="0"/>
              <a:t>that have been treated with pesticides before </a:t>
            </a:r>
            <a:r>
              <a:rPr lang="en-US" sz="1100" baseline="0" dirty="0" smtClean="0"/>
              <a:t>you </a:t>
            </a:r>
            <a:r>
              <a:rPr lang="en-US" sz="1100" baseline="0" dirty="0"/>
              <a:t>put anything in </a:t>
            </a:r>
            <a:r>
              <a:rPr lang="en-US" sz="1100" baseline="0" dirty="0" smtClean="0"/>
              <a:t>your mouth </a:t>
            </a:r>
            <a:r>
              <a:rPr lang="en-US" sz="1100" baseline="0" dirty="0"/>
              <a:t>and before </a:t>
            </a:r>
            <a:r>
              <a:rPr lang="en-US" sz="1100" baseline="0" dirty="0" smtClean="0"/>
              <a:t>you use </a:t>
            </a:r>
            <a:r>
              <a:rPr lang="en-US" sz="1100" baseline="0" dirty="0"/>
              <a:t>the bathroom</a:t>
            </a:r>
            <a:r>
              <a:rPr lang="en-US" sz="1100" baseline="0" dirty="0" smtClean="0"/>
              <a:t>.</a:t>
            </a:r>
            <a:endParaRPr lang="en-US" sz="110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733842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altLang="es-MX" sz="1100" dirty="0"/>
              <a:t>Wash </a:t>
            </a:r>
            <a:r>
              <a:rPr lang="en-US" altLang="es-MX" sz="1100" dirty="0" smtClean="0"/>
              <a:t>your body </a:t>
            </a:r>
            <a:r>
              <a:rPr lang="en-US" altLang="es-MX" sz="1100" dirty="0"/>
              <a:t>with plenty of soap and water </a:t>
            </a:r>
            <a:r>
              <a:rPr lang="en-US" altLang="es-MX" sz="1100" dirty="0" smtClean="0"/>
              <a:t>and shampoo your hair as </a:t>
            </a:r>
            <a:r>
              <a:rPr lang="en-US" altLang="es-MX" sz="1100" dirty="0"/>
              <a:t>soon as you can after applying pesticides or working in treated fields. </a:t>
            </a:r>
          </a:p>
          <a:p>
            <a:pPr marL="241653" indent="-241653">
              <a:buFont typeface="+mj-lt"/>
              <a:buAutoNum type="arabicPeriod"/>
            </a:pPr>
            <a:r>
              <a:rPr lang="en-US" altLang="es-MX" sz="1100" dirty="0"/>
              <a:t>Change into clean clothes </a:t>
            </a:r>
            <a:r>
              <a:rPr lang="en-US" altLang="es-MX" sz="1100" dirty="0" smtClean="0"/>
              <a:t>after</a:t>
            </a:r>
            <a:r>
              <a:rPr lang="en-US" altLang="es-MX" sz="1100" baseline="0" dirty="0" smtClean="0"/>
              <a:t> washing.</a:t>
            </a:r>
            <a:endParaRPr lang="en-US" altLang="es-MX" sz="1100" dirty="0"/>
          </a:p>
          <a:p>
            <a:endParaRPr lang="es-MX" altLang="es-MX" sz="1100" dirty="0"/>
          </a:p>
          <a:p>
            <a:endParaRPr lang="es-MX" altLang="es-MX"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432647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altLang="es-MX" sz="1100" dirty="0"/>
              <a:t>Remove contaminated work boots or shoes before entering your home –significant amounts of pesticide can be carried in work boots and shoes, especially those worn by pesticide handlers. It is highly recommended to remove them before entering vehicles and entering </a:t>
            </a:r>
            <a:r>
              <a:rPr lang="en-US" altLang="es-MX" sz="1100" dirty="0" smtClean="0"/>
              <a:t>your home</a:t>
            </a:r>
            <a:r>
              <a:rPr lang="en-US" altLang="es-MX" sz="1100" dirty="0"/>
              <a:t>.</a:t>
            </a:r>
          </a:p>
          <a:p>
            <a:pPr marL="241653" indent="-241653">
              <a:buFont typeface="+mj-lt"/>
              <a:buAutoNum type="arabicPeriod"/>
            </a:pPr>
            <a:r>
              <a:rPr lang="en-US" altLang="es-MX" sz="1100" dirty="0"/>
              <a:t>Remove work clothes and shower before having physical contact with children and other family members.</a:t>
            </a:r>
          </a:p>
          <a:p>
            <a:pPr marL="241653" indent="-241653">
              <a:buFont typeface="+mj-lt"/>
              <a:buAutoNum type="arabicPeriod"/>
            </a:pPr>
            <a:r>
              <a:rPr lang="en-US" altLang="es-MX" sz="1100" dirty="0" smtClean="0"/>
              <a:t>If </a:t>
            </a:r>
            <a:r>
              <a:rPr lang="en-US" altLang="es-MX" sz="1100" dirty="0"/>
              <a:t>there are shower facilities at work, </a:t>
            </a:r>
            <a:r>
              <a:rPr lang="en-US" altLang="es-MX" sz="1100" dirty="0" smtClean="0"/>
              <a:t>you </a:t>
            </a:r>
            <a:r>
              <a:rPr lang="en-US" altLang="es-MX" sz="1100" dirty="0"/>
              <a:t>should take </a:t>
            </a:r>
            <a:r>
              <a:rPr lang="en-US" altLang="es-MX" sz="1100" dirty="0" smtClean="0"/>
              <a:t>a shower </a:t>
            </a:r>
            <a:r>
              <a:rPr lang="en-US" altLang="es-MX" sz="1100" dirty="0"/>
              <a:t>before leaving the work area. </a:t>
            </a:r>
          </a:p>
          <a:p>
            <a:endParaRPr lang="en-US"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570243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defTabSz="966612">
              <a:buFont typeface="+mj-lt"/>
              <a:buAutoNum type="arabicPeriod"/>
              <a:defRPr/>
            </a:pPr>
            <a:r>
              <a:rPr lang="en-US" sz="1100" dirty="0"/>
              <a:t>Pesticide residues that remain on work clothing (such as long pants, long sleeve shirts, shoes, and socks) can be another source of </a:t>
            </a:r>
            <a:r>
              <a:rPr lang="en-US" sz="1100" dirty="0" smtClean="0"/>
              <a:t>hazard. </a:t>
            </a:r>
            <a:endParaRPr lang="en-US" sz="1100" dirty="0"/>
          </a:p>
          <a:p>
            <a:pPr marL="255451" indent="-255451" defTabSz="966612">
              <a:buFont typeface="+mj-lt"/>
              <a:buAutoNum type="arabicPeriod"/>
              <a:defRPr/>
            </a:pPr>
            <a:r>
              <a:rPr lang="en-US" sz="1100" dirty="0" smtClean="0"/>
              <a:t>You can </a:t>
            </a:r>
            <a:r>
              <a:rPr lang="en-US" sz="1100" dirty="0"/>
              <a:t>reduce </a:t>
            </a:r>
            <a:r>
              <a:rPr lang="en-US" sz="1100" dirty="0" smtClean="0"/>
              <a:t>your </a:t>
            </a:r>
            <a:r>
              <a:rPr lang="en-US" sz="1100" dirty="0"/>
              <a:t>risk of exposure to these residues by:</a:t>
            </a:r>
          </a:p>
          <a:p>
            <a:pPr marL="785372" lvl="1" indent="-302066" defTabSz="966612">
              <a:buFont typeface="Arial" panose="020B0604020202020204" pitchFamily="34" charset="0"/>
              <a:buChar char="•"/>
              <a:defRPr/>
            </a:pPr>
            <a:r>
              <a:rPr lang="en-US" sz="1100" dirty="0"/>
              <a:t>Wearing clothing only once and have at least two sets of work clothes to avoid wearing potentially contaminated clothes before they are washed.</a:t>
            </a:r>
          </a:p>
          <a:p>
            <a:pPr marL="785372" lvl="1" indent="-302066" defTabSz="966612">
              <a:buFont typeface="Arial" panose="020B0604020202020204" pitchFamily="34" charset="0"/>
              <a:buChar char="•"/>
              <a:defRPr/>
            </a:pPr>
            <a:r>
              <a:rPr lang="en-US" sz="1100" dirty="0"/>
              <a:t>Keeping work clothes that may contain residues separate from other clothing (by putting it into a plastic bag, for instance) to prevent others from coming in contact with </a:t>
            </a:r>
            <a:r>
              <a:rPr lang="en-US" sz="1100" dirty="0" smtClean="0"/>
              <a:t>them.</a:t>
            </a:r>
            <a:endParaRPr lang="en-US" sz="1100" dirty="0"/>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230152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Pesticide residues that remain on clothing can be a source of pesticide exposure for </a:t>
            </a:r>
            <a:r>
              <a:rPr lang="en-US" sz="1100" dirty="0" smtClean="0"/>
              <a:t>you</a:t>
            </a:r>
            <a:r>
              <a:rPr lang="en-US" sz="1100" baseline="0" dirty="0" smtClean="0"/>
              <a:t> and your family</a:t>
            </a:r>
            <a:r>
              <a:rPr lang="en-US" sz="1100" dirty="0" smtClean="0"/>
              <a:t>. </a:t>
            </a:r>
            <a:r>
              <a:rPr lang="en-US" sz="1100" dirty="0"/>
              <a:t>There are several ways </a:t>
            </a:r>
            <a:r>
              <a:rPr lang="en-US" sz="1100" dirty="0" smtClean="0"/>
              <a:t>you </a:t>
            </a:r>
            <a:r>
              <a:rPr lang="en-US" sz="1100" dirty="0"/>
              <a:t>can avoid these hazards:</a:t>
            </a:r>
          </a:p>
          <a:p>
            <a:pPr marL="724959" lvl="1" indent="-241653" defTabSz="966612">
              <a:buFont typeface="Arial" panose="020B0604020202020204" pitchFamily="34" charset="0"/>
              <a:buChar char="•"/>
              <a:defRPr/>
            </a:pPr>
            <a:r>
              <a:rPr lang="en-US" sz="1100" dirty="0"/>
              <a:t>Inform </a:t>
            </a:r>
            <a:r>
              <a:rPr lang="en-US" sz="1100" dirty="0" smtClean="0"/>
              <a:t>those </a:t>
            </a:r>
            <a:r>
              <a:rPr lang="en-US" sz="1100" dirty="0"/>
              <a:t>who wash agricultural work clothing that the clothes may contain pesticide residues and provide them with steps to protect themselves.</a:t>
            </a:r>
          </a:p>
          <a:p>
            <a:pPr marL="724959" lvl="1" indent="-241653">
              <a:buFont typeface="Arial" panose="020B0604020202020204" pitchFamily="34" charset="0"/>
              <a:buChar char="•"/>
            </a:pPr>
            <a:r>
              <a:rPr lang="en-US" sz="1100" dirty="0"/>
              <a:t>Wash work clothes after each use.</a:t>
            </a:r>
          </a:p>
          <a:p>
            <a:pPr marL="724959" lvl="1" indent="-241653">
              <a:buFont typeface="Arial" panose="020B0604020202020204" pitchFamily="34" charset="0"/>
              <a:buChar char="•"/>
            </a:pPr>
            <a:r>
              <a:rPr lang="en-US" sz="1100" dirty="0"/>
              <a:t>Wash work clothes separately from other clothing.</a:t>
            </a:r>
          </a:p>
          <a:p>
            <a:pPr marL="702492" lvl="1" indent="-191589" defTabSz="1021806">
              <a:buFont typeface="Arial" charset="0"/>
              <a:buChar char="•"/>
              <a:defRPr/>
            </a:pPr>
            <a:r>
              <a:rPr lang="en-US" sz="1100" dirty="0"/>
              <a:t>Use hot water for work clothing.</a:t>
            </a:r>
          </a:p>
          <a:p>
            <a:pPr marL="702492" lvl="1" indent="-191589">
              <a:buFont typeface="Arial" charset="0"/>
              <a:buChar char="•"/>
            </a:pPr>
            <a:r>
              <a:rPr lang="en-US" sz="1100" dirty="0"/>
              <a:t>Decontaminate the washing machine by running another full wash cycle with hot water and detergent to remove any remaining pesticide residues from the machine</a:t>
            </a:r>
            <a:r>
              <a:rPr lang="en-US" sz="1100" dirty="0" smtClean="0"/>
              <a:t>.</a:t>
            </a:r>
          </a:p>
          <a:p>
            <a:pPr marL="702492" lvl="1" indent="-191589">
              <a:buFont typeface="Arial" charset="0"/>
              <a:buChar char="•"/>
            </a:pPr>
            <a:r>
              <a:rPr lang="en-US" sz="1100" b="0" i="0" kern="1200" dirty="0" smtClean="0">
                <a:solidFill>
                  <a:schemeClr val="tx1"/>
                </a:solidFill>
                <a:effectLst/>
                <a:latin typeface="+mn-lt"/>
                <a:ea typeface="+mn-ea"/>
                <a:cs typeface="+mn-cs"/>
              </a:rPr>
              <a:t>Dry laundry outside in the sun to further break down pesticide residues left on the clothes.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214756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Never take any pesticide from work because they are not safe for use around the home. </a:t>
            </a:r>
          </a:p>
          <a:p>
            <a:pPr marL="241653" indent="-241653">
              <a:buFont typeface="+mj-lt"/>
              <a:buAutoNum type="arabicPeriod"/>
            </a:pPr>
            <a:r>
              <a:rPr lang="en-US" sz="1100" dirty="0"/>
              <a:t>Never take any pesticide containers</a:t>
            </a:r>
            <a:r>
              <a:rPr lang="en-US" sz="1100" b="1" dirty="0"/>
              <a:t> </a:t>
            </a:r>
            <a:r>
              <a:rPr lang="en-US" sz="1100" dirty="0"/>
              <a:t>home, even empty ones. Pesticide containers are never completely free of pesticide residue and can never be safely used for any other purpose.</a:t>
            </a:r>
          </a:p>
          <a:p>
            <a:pPr marL="241653" indent="-241653">
              <a:buFont typeface="+mj-lt"/>
              <a:buAutoNum type="arabicPeriod"/>
            </a:pPr>
            <a:r>
              <a:rPr lang="en-US" sz="1100" dirty="0"/>
              <a:t>Agricultural pesticides, for the most part, are more concentrated and should never be used at home.</a:t>
            </a:r>
          </a:p>
          <a:p>
            <a:pPr marL="241653" indent="-241653">
              <a:buFont typeface="+mj-lt"/>
              <a:buAutoNum type="arabicPeriod"/>
            </a:pPr>
            <a:r>
              <a:rPr lang="en-US" sz="1100" dirty="0"/>
              <a:t>Do not pour pesticides from their original containers into drinking containers - Pouring pesticides from their original container into drinking containers is dangerous and illegal. Some unsuspecting person can mistake it for something edible.</a:t>
            </a:r>
          </a:p>
          <a:p>
            <a:pPr marL="241653" indent="-241653">
              <a:buFont typeface="+mj-lt"/>
              <a:buAutoNum type="arabicPeriod"/>
            </a:pPr>
            <a:endParaRPr lang="en-US" sz="1100"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Pesticide poisoning can happen when someone accidentally eats or drinks a pesticide that has been placed into a food or beverage container or drinks from a container that has been used to measure pesticides. Storing or mixing pesticides in food containers is illegal! </a:t>
            </a:r>
          </a:p>
          <a:p>
            <a:pPr marL="241653" indent="-241653">
              <a:buFont typeface="+mj-lt"/>
              <a:buAutoNum type="arabicPeriod"/>
            </a:pPr>
            <a:r>
              <a:rPr lang="en-US" altLang="es-MX" sz="1100" dirty="0"/>
              <a:t>Avoid bringing pesticide residues home – it could be very complicated to get rid of them once they are inside.</a:t>
            </a:r>
            <a:r>
              <a:rPr lang="es-MX" altLang="es-MX" sz="1100" dirty="0"/>
              <a:t> </a:t>
            </a:r>
          </a:p>
          <a:p>
            <a:pPr marL="724959" lvl="1" indent="-241653">
              <a:buFont typeface="Arial" panose="020B0604020202020204" pitchFamily="34" charset="0"/>
              <a:buChar char="•"/>
            </a:pPr>
            <a:r>
              <a:rPr lang="en-US" altLang="es-MX" sz="1100" dirty="0"/>
              <a:t>Avoid contaminating vehicles with pesticides or pesticide residues – Handlers can transport significant amounts of pesticides in their work shoes that can heavily contaminate their vehicles. Workers can transfer pesticide residues to their vehicles from contaminated work clothes.</a:t>
            </a:r>
          </a:p>
          <a:p>
            <a:pPr marL="724959" lvl="1" indent="-241653">
              <a:buFont typeface="Arial" panose="020B0604020202020204" pitchFamily="34" charset="0"/>
              <a:buChar char="•"/>
            </a:pPr>
            <a:r>
              <a:rPr lang="en-US" altLang="es-MX" sz="1100" dirty="0"/>
              <a:t>Handlers – Do not carry contaminated PPE in vehicles or take it home</a:t>
            </a:r>
            <a:r>
              <a:rPr lang="en-US" altLang="es-MX" sz="1100" dirty="0" smtClean="0"/>
              <a:t>.</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613929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a:t>Do not allow minor children to enter into pesticide treated areas</a:t>
            </a: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Nonworking family members should stay out of areas under a restricted-entry interval or areas that have been recently treated with pesticides.</a:t>
            </a:r>
          </a:p>
          <a:p>
            <a:pPr marL="241653" indent="-241653" defTabSz="966612">
              <a:buFont typeface="+mj-lt"/>
              <a:buAutoNum type="arabicPeriod"/>
              <a:defRPr/>
            </a:pPr>
            <a:r>
              <a:rPr lang="en-US" sz="1100" dirty="0" smtClean="0"/>
              <a:t>At </a:t>
            </a:r>
            <a:r>
              <a:rPr lang="en-US" sz="1100" dirty="0"/>
              <a:t>home, keep pesticides out of reach of children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64317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how to minimize exposure</a:t>
            </a:r>
            <a:r>
              <a:rPr lang="en-US" baseline="0" dirty="0" smtClean="0"/>
              <a:t> to pesticides and their residues and how to respond if an emergency occurs.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39</a:t>
            </a:fld>
            <a:endParaRPr lang="en-US" dirty="0"/>
          </a:p>
        </p:txBody>
      </p:sp>
    </p:spTree>
    <p:extLst>
      <p:ext uri="{BB962C8B-B14F-4D97-AF65-F5344CB8AC3E}">
        <p14:creationId xmlns:p14="http://schemas.microsoft.com/office/powerpoint/2010/main" val="492649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WPS protects agricultural workers,</a:t>
            </a:r>
            <a:r>
              <a:rPr lang="en-US" baseline="0" dirty="0" smtClean="0"/>
              <a:t> pesticide handlers, and other persons during pesticide applications.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4</a:t>
            </a:fld>
            <a:endParaRPr lang="en-US" dirty="0"/>
          </a:p>
        </p:txBody>
      </p:sp>
    </p:spTree>
    <p:extLst>
      <p:ext uri="{BB962C8B-B14F-4D97-AF65-F5344CB8AC3E}">
        <p14:creationId xmlns:p14="http://schemas.microsoft.com/office/powerpoint/2010/main" val="170521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Decontamination </a:t>
            </a:r>
            <a:r>
              <a:rPr lang="en-US" sz="1100" baseline="0" dirty="0"/>
              <a:t>is the process of cleansing </a:t>
            </a:r>
            <a:r>
              <a:rPr lang="en-US" sz="1100" baseline="0" dirty="0" smtClean="0"/>
              <a:t>your body</a:t>
            </a:r>
            <a:r>
              <a:rPr lang="en-US" sz="1100" baseline="0" dirty="0"/>
              <a:t>, clothing, personal protective equipment, and the application equipment in order to remove pesticides or pesticide residues. </a:t>
            </a:r>
          </a:p>
          <a:p>
            <a:pPr marL="241653" indent="-241653">
              <a:buFont typeface="+mj-lt"/>
              <a:buAutoNum type="arabicPeriod"/>
            </a:pPr>
            <a:r>
              <a:rPr lang="en-US" sz="1100" u="none" baseline="0" dirty="0"/>
              <a:t>There are two types of decontamination: routine decontamination and emergency decontamination. </a:t>
            </a:r>
          </a:p>
          <a:p>
            <a:pPr marL="241653" indent="-241653" defTabSz="966612">
              <a:buFont typeface="+mj-lt"/>
              <a:buAutoNum type="arabicPeriod"/>
              <a:defRPr/>
            </a:pPr>
            <a:r>
              <a:rPr lang="en-US" sz="1100" baseline="0" dirty="0"/>
              <a:t>Routine decontamination is the process of cleansing </a:t>
            </a:r>
            <a:r>
              <a:rPr lang="en-US" sz="1100" baseline="0" dirty="0" smtClean="0"/>
              <a:t>your </a:t>
            </a:r>
            <a:r>
              <a:rPr lang="en-US" sz="1100" baseline="0" dirty="0"/>
              <a:t>face, hands or </a:t>
            </a:r>
            <a:r>
              <a:rPr lang="en-US" sz="1100" baseline="0" dirty="0" smtClean="0"/>
              <a:t>your entire </a:t>
            </a:r>
            <a:r>
              <a:rPr lang="en-US" sz="1100" baseline="0" dirty="0"/>
              <a:t>body to minimize exposure to pesticide residues. Washing </a:t>
            </a:r>
            <a:r>
              <a:rPr lang="en-US" sz="1100" baseline="0" dirty="0" smtClean="0"/>
              <a:t>your </a:t>
            </a:r>
            <a:r>
              <a:rPr lang="en-US" sz="1100" baseline="0" dirty="0"/>
              <a:t>hands with soap and water before eating or going to the bathroom, and washing reusable personal protective equipment and the application equipment are examples of routine decontamination. Routine decontamination takes place at the end of the application or when taking a break. </a:t>
            </a:r>
          </a:p>
          <a:p>
            <a:pPr marL="241653" marR="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b="0" baseline="0" dirty="0"/>
              <a:t>Emergency decontamination is the process of removing pesticides from </a:t>
            </a:r>
            <a:r>
              <a:rPr lang="en-US" sz="1100" b="0" baseline="0" dirty="0" smtClean="0"/>
              <a:t>your </a:t>
            </a:r>
            <a:r>
              <a:rPr lang="en-US" sz="1100" b="0" baseline="0" dirty="0"/>
              <a:t>eyes, skin and/or clothes during emergency situations as soon as possible after exposure to avoid adverse health effects. For example, if </a:t>
            </a:r>
            <a:r>
              <a:rPr lang="en-US" sz="1100" b="0" baseline="0" dirty="0" smtClean="0"/>
              <a:t>you </a:t>
            </a:r>
            <a:r>
              <a:rPr lang="en-US" sz="1100" b="0" baseline="0" dirty="0"/>
              <a:t>get drifted on, </a:t>
            </a:r>
            <a:r>
              <a:rPr lang="en-US" sz="1100" b="0" baseline="0" dirty="0" smtClean="0"/>
              <a:t>you </a:t>
            </a:r>
            <a:r>
              <a:rPr lang="en-US" sz="1100" b="0" baseline="0" dirty="0"/>
              <a:t>should </a:t>
            </a:r>
            <a:r>
              <a:rPr lang="en-US" sz="1100" b="0" baseline="0" dirty="0" smtClean="0"/>
              <a:t>wash, </a:t>
            </a:r>
            <a:r>
              <a:rPr lang="en-US" sz="1100" b="0" baseline="0" dirty="0"/>
              <a:t>as soon as </a:t>
            </a:r>
            <a:r>
              <a:rPr lang="en-US" sz="1100" b="0" baseline="0" dirty="0" smtClean="0"/>
              <a:t>possible, your </a:t>
            </a:r>
            <a:r>
              <a:rPr lang="en-US" sz="1100" b="0" baseline="0" dirty="0"/>
              <a:t>skin with soap and water to prevent pesticides from being absorbed and </a:t>
            </a:r>
            <a:r>
              <a:rPr lang="en-US" sz="1100" b="0" baseline="0" dirty="0" smtClean="0"/>
              <a:t>getting </a:t>
            </a:r>
            <a:r>
              <a:rPr lang="en-US" sz="1100" b="0" baseline="0" dirty="0"/>
              <a:t>into </a:t>
            </a:r>
            <a:r>
              <a:rPr lang="en-US" sz="1100" b="0" baseline="0" dirty="0" smtClean="0"/>
              <a:t>your </a:t>
            </a:r>
            <a:r>
              <a:rPr lang="en-US" sz="1100" b="0" baseline="0" dirty="0"/>
              <a:t>body</a:t>
            </a:r>
            <a:r>
              <a:rPr lang="en-US" sz="1100" b="0" baseline="0" dirty="0" smtClean="0"/>
              <a:t>. To remove pesticide from your eye, </a:t>
            </a:r>
            <a:r>
              <a:rPr lang="en-US" dirty="0" smtClean="0"/>
              <a:t>hold the eyelid open and wash with a gentle drip of clean running water for at least 15 minutes. </a:t>
            </a:r>
            <a:endParaRPr lang="en-US" sz="1100" b="0" baseline="0" dirty="0"/>
          </a:p>
          <a:p>
            <a:endParaRPr lang="en-US" sz="1100" b="0" baseline="0" dirty="0"/>
          </a:p>
          <a:p>
            <a:pPr defTabSz="483306">
              <a:defRPr/>
            </a:pPr>
            <a:r>
              <a:rPr lang="en-US" altLang="es-MX" sz="1100" b="1" dirty="0"/>
              <a:t>Notes for trainers of workers and pesticide handlers:</a:t>
            </a:r>
          </a:p>
          <a:p>
            <a:pPr marL="241653" indent="-241653">
              <a:buFont typeface="+mj-lt"/>
              <a:buAutoNum type="arabicPeriod"/>
            </a:pPr>
            <a:r>
              <a:rPr lang="en-US" sz="1100" b="0" baseline="0" dirty="0"/>
              <a:t>Make sure you cover the following item during this portion of the training:</a:t>
            </a:r>
          </a:p>
          <a:p>
            <a:pPr marL="724959" lvl="1" indent="-241653">
              <a:buFont typeface="Arial" panose="020B0604020202020204" pitchFamily="34" charset="0"/>
              <a:buChar char="•"/>
            </a:pPr>
            <a:r>
              <a:rPr lang="en-US" sz="1100" b="0" baseline="0" dirty="0"/>
              <a:t>How to carry out routine and emergency decontamination, including emergency eye flush </a:t>
            </a:r>
            <a:r>
              <a:rPr lang="en-US" sz="1100" b="0" baseline="0" dirty="0" smtClean="0"/>
              <a:t>techniques.</a:t>
            </a:r>
            <a:endParaRPr lang="en-US" sz="1100"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117299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There </a:t>
            </a:r>
            <a:r>
              <a:rPr lang="en-US" sz="1100" dirty="0"/>
              <a:t>are several things that workers can do as part of their daily routine to minimize exposing themselves and their families to pesticides and pesticide residues. These include:</a:t>
            </a:r>
          </a:p>
          <a:p>
            <a:pPr marL="664546" lvl="1" indent="-181240">
              <a:buFont typeface="Arial" panose="020B0604020202020204" pitchFamily="34" charset="0"/>
              <a:buChar char="•"/>
            </a:pPr>
            <a:r>
              <a:rPr lang="en-US" sz="1100" dirty="0"/>
              <a:t>Washing their hands before eating, drinking, smoking, or using the bathroom while at work.</a:t>
            </a:r>
          </a:p>
          <a:p>
            <a:pPr marL="664546" lvl="1" indent="-181240">
              <a:buFont typeface="Arial" panose="020B0604020202020204" pitchFamily="34" charset="0"/>
              <a:buChar char="•"/>
            </a:pPr>
            <a:r>
              <a:rPr lang="en-US" sz="1100" dirty="0"/>
              <a:t>Washing their hands before touching their eyes or mouth while they are working.</a:t>
            </a:r>
          </a:p>
          <a:p>
            <a:pPr marL="664546" lvl="1" indent="-181240">
              <a:buFont typeface="Arial" panose="020B0604020202020204" pitchFamily="34" charset="0"/>
              <a:buChar char="•"/>
            </a:pPr>
            <a:r>
              <a:rPr lang="en-US" sz="1100" dirty="0"/>
              <a:t>Washing their hands after work and before getting into their vehicles.</a:t>
            </a:r>
          </a:p>
          <a:p>
            <a:pPr marL="664546" lvl="1" indent="-181240">
              <a:buFont typeface="Arial" panose="020B0604020202020204" pitchFamily="34" charset="0"/>
              <a:buChar char="•"/>
            </a:pPr>
            <a:r>
              <a:rPr lang="en-US" sz="1100" dirty="0"/>
              <a:t>Changing into clean clothes and shoes before getting into their vehicles to drive back home. </a:t>
            </a:r>
          </a:p>
          <a:p>
            <a:pPr marL="664546" lvl="1" indent="-181240">
              <a:buFont typeface="Arial" panose="020B0604020202020204" pitchFamily="34" charset="0"/>
              <a:buChar char="•"/>
            </a:pPr>
            <a:r>
              <a:rPr lang="en-US" sz="1100" dirty="0"/>
              <a:t>Showering or bathing, using soap and water and shampooing hair immediately as soon as possible after work.</a:t>
            </a:r>
          </a:p>
          <a:p>
            <a:pPr marL="664546" lvl="1" indent="-181240">
              <a:buFont typeface="Arial" panose="020B0604020202020204" pitchFamily="34" charset="0"/>
              <a:buChar char="•"/>
            </a:pPr>
            <a:r>
              <a:rPr lang="en-US" sz="1100" dirty="0"/>
              <a:t>Washing their work clothes separately from other clothes before wearing them again</a:t>
            </a:r>
            <a:r>
              <a:rPr lang="en-US" sz="1100" dirty="0" smtClean="0"/>
              <a:t>.</a:t>
            </a:r>
            <a:endParaRPr lang="en-US" sz="1100"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615059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You should </a:t>
            </a:r>
            <a:r>
              <a:rPr lang="en-US" sz="1100" dirty="0"/>
              <a:t>follow all routine decontamination procedures for agricultural workers (see previous slide). In addition, </a:t>
            </a:r>
            <a:r>
              <a:rPr lang="en-US" sz="1100" dirty="0" smtClean="0"/>
              <a:t>you should </a:t>
            </a:r>
            <a:r>
              <a:rPr lang="en-US" sz="1100" dirty="0"/>
              <a:t>decontaminate pesticide application equipment and re-usable personal protective equipment (PPE).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133646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Emergency decontamination for skin exposure</a:t>
            </a:r>
          </a:p>
          <a:p>
            <a:pPr marL="664546" lvl="1" indent="-181240">
              <a:buFont typeface="Arial" panose="020B0604020202020204" pitchFamily="34" charset="0"/>
              <a:buChar char="•"/>
            </a:pPr>
            <a:r>
              <a:rPr lang="en-US" sz="1100" dirty="0"/>
              <a:t>Remove any PPE as quickly as possible or remove contaminated clothing as quickly as possible.</a:t>
            </a:r>
          </a:p>
          <a:p>
            <a:pPr marL="664546" lvl="1" indent="-181240">
              <a:buFont typeface="Arial" panose="020B0604020202020204" pitchFamily="34" charset="0"/>
              <a:buChar char="•"/>
            </a:pPr>
            <a:r>
              <a:rPr lang="en-US" sz="1100" dirty="0"/>
              <a:t>Rinse the pesticide from </a:t>
            </a:r>
            <a:r>
              <a:rPr lang="en-US" sz="1100" dirty="0" smtClean="0"/>
              <a:t>your </a:t>
            </a:r>
            <a:r>
              <a:rPr lang="en-US" sz="1100" dirty="0"/>
              <a:t>skin immediately with clean water. Use decontamination supplies to wash immediately or rinse off in the nearest clean water, including springs, streams, lakes or other sources if more readily available than decontamination supplies.</a:t>
            </a:r>
          </a:p>
          <a:p>
            <a:pPr marL="664546" lvl="1" indent="-181240">
              <a:buFont typeface="Arial" panose="020B0604020202020204" pitchFamily="34" charset="0"/>
              <a:buChar char="•"/>
            </a:pPr>
            <a:r>
              <a:rPr lang="en-US" sz="1100" dirty="0"/>
              <a:t>Wash with soap and water and shampoo hair as soon as possible.</a:t>
            </a:r>
          </a:p>
          <a:p>
            <a:pPr marL="664546" lvl="1" indent="-181240">
              <a:buFont typeface="Arial" panose="020B0604020202020204" pitchFamily="34" charset="0"/>
              <a:buChar char="•"/>
            </a:pPr>
            <a:r>
              <a:rPr lang="en-US" sz="1100" dirty="0"/>
              <a:t>Put on clean, uncontaminated clothes. </a:t>
            </a:r>
          </a:p>
          <a:p>
            <a:pPr marL="664546" lvl="1" indent="-181240">
              <a:buFont typeface="Arial" panose="020B0604020202020204" pitchFamily="34" charset="0"/>
              <a:buChar char="•"/>
            </a:pPr>
            <a:r>
              <a:rPr lang="en-US" sz="1100" dirty="0"/>
              <a:t>Report to </a:t>
            </a:r>
            <a:r>
              <a:rPr lang="en-US" sz="1100" dirty="0" smtClean="0"/>
              <a:t>your supervisor </a:t>
            </a:r>
            <a:r>
              <a:rPr lang="en-US" sz="1100" dirty="0"/>
              <a:t>or person in charge </a:t>
            </a:r>
          </a:p>
          <a:p>
            <a:pPr marL="664546" lvl="1" indent="-181240">
              <a:buFont typeface="Arial" panose="020B0604020202020204" pitchFamily="34" charset="0"/>
              <a:buChar char="•"/>
            </a:pPr>
            <a:r>
              <a:rPr lang="en-US" sz="1100" dirty="0"/>
              <a:t>Get medical care immediately if symptoms of pesticide poisoning develop or are suspected.</a:t>
            </a:r>
          </a:p>
          <a:p>
            <a:pPr marL="664546" lvl="1" indent="-181240">
              <a:buFont typeface="Arial" panose="020B0604020202020204" pitchFamily="34" charset="0"/>
              <a:buChar char="•"/>
            </a:pPr>
            <a:endParaRPr lang="en-US" sz="1100"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If pesticides are spilled or sprayed on the body, workers and handlers must be trained to use decontamination supplies to wash immediately. Emergency decontamination procedures are extremely important because they will help reduce the severity of the injury in case of exposure. </a:t>
            </a:r>
          </a:p>
          <a:p>
            <a:pPr marL="241653" indent="-241653">
              <a:buFont typeface="+mj-lt"/>
              <a:buAutoNum type="arabicPeriod"/>
            </a:pPr>
            <a:r>
              <a:rPr lang="en-US" sz="1100" dirty="0"/>
              <a:t>Important Change to the Rule: EPA has removed from the regulatory text the provision that allows employers to permit workers and handlers to use clean water from springs, streams, lakes or other sources if that water is more accessible in remote locations where the decontamination supplies are farther than one-quarter mile from where workers and handlers are working. Removal of this provision does not prohibit the practice of allowing workers or handlers to use clean water from springs, streams, lakes, or other sources to decontaminate if such water is closer than the provided decontamination supplies, but it removes the responsibility from the employer to ensure that such water meets the standard of being of a quality and temperature that will not cause illness or injury if it contacts the skin or eyes </a:t>
            </a:r>
            <a:r>
              <a:rPr lang="en-US" sz="1100" dirty="0" smtClean="0"/>
              <a:t>or </a:t>
            </a:r>
            <a:r>
              <a:rPr lang="en-US" sz="1100" dirty="0"/>
              <a:t>if it is swallowed. Under the final rule, when workers or handlers are performing tasks at remote sites more than one-quarter mile from the nearest point of vehicular access, employers must provide all required decontamination supplies (soap, single-use towels, and water, plus clean change of clothing if required) at the nearest point of vehicular access. Employers are required to make the decontamination supplies available as close as possible to the remote site (as determined by how close a vehicle can get) but employers do not have to check or confirm that water from springs, streams, lakes or other sources at remote sites meets the standard of being of a quality and temperature that will not cause illness or injury.</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897242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The purpose of the safety data sheet (SDS) is to provide information about chemical and physical hazards, toxicity, first aid, PPE, emergency medical treatment and other information about the pesticides used on the establishment that </a:t>
            </a:r>
            <a:r>
              <a:rPr lang="en-US" sz="1100" dirty="0" smtClean="0"/>
              <a:t>you might </a:t>
            </a:r>
            <a:r>
              <a:rPr lang="en-US" sz="1100" dirty="0"/>
              <a:t>come in contact with. </a:t>
            </a:r>
          </a:p>
          <a:p>
            <a:pPr marL="241653" indent="-241653">
              <a:buFont typeface="+mj-lt"/>
              <a:buAutoNum type="arabicPeriod"/>
            </a:pPr>
            <a:r>
              <a:rPr lang="en-US" sz="1100" dirty="0" smtClean="0"/>
              <a:t>You should </a:t>
            </a:r>
            <a:r>
              <a:rPr lang="en-US" sz="1100" dirty="0"/>
              <a:t>refer to safety data sheets if there is an exposure. </a:t>
            </a:r>
          </a:p>
          <a:p>
            <a:pPr marL="241653" indent="-241653">
              <a:buFont typeface="+mj-lt"/>
              <a:buAutoNum type="arabicPeriod"/>
            </a:pPr>
            <a:r>
              <a:rPr lang="en-US" sz="1100" dirty="0" smtClean="0"/>
              <a:t>You should also note </a:t>
            </a:r>
            <a:r>
              <a:rPr lang="en-US" sz="1100" dirty="0"/>
              <a:t>that there are details about the environmental hazards and safety precautions for handling, storing, and transporting the pesticide.</a:t>
            </a:r>
          </a:p>
          <a:p>
            <a:pPr marL="241653" indent="-241653">
              <a:buFont typeface="+mj-lt"/>
              <a:buAutoNum type="arabicPeriod"/>
            </a:pPr>
            <a:r>
              <a:rPr lang="en-US" sz="1100" dirty="0" smtClean="0"/>
              <a:t>Employers should display SDS’s </a:t>
            </a:r>
            <a:r>
              <a:rPr lang="en-US" sz="1100" dirty="0"/>
              <a:t>for all pesticides used on the establishment </a:t>
            </a:r>
            <a:r>
              <a:rPr lang="en-US" sz="1100" dirty="0" smtClean="0"/>
              <a:t>at </a:t>
            </a:r>
            <a:r>
              <a:rPr lang="en-US" sz="1100" dirty="0"/>
              <a:t>the central location and available during normal working hours</a:t>
            </a:r>
            <a:r>
              <a:rPr lang="en-US" sz="1100" dirty="0" smtClean="0"/>
              <a:t>.</a:t>
            </a:r>
          </a:p>
          <a:p>
            <a:pPr marL="241653" indent="-241653">
              <a:buFont typeface="+mj-lt"/>
              <a:buAutoNum type="arabicPeriod"/>
            </a:pPr>
            <a:r>
              <a:rPr lang="en-US" sz="1100" dirty="0" smtClean="0"/>
              <a:t>SDS’s </a:t>
            </a:r>
            <a:r>
              <a:rPr lang="en-US" sz="1100" dirty="0"/>
              <a:t>should match up with pesticide application records.</a:t>
            </a:r>
          </a:p>
          <a:p>
            <a:endParaRPr lang="en-US" sz="1100" dirty="0"/>
          </a:p>
          <a:p>
            <a:pPr defTabSz="966612">
              <a:defRPr/>
            </a:pPr>
            <a:r>
              <a:rPr lang="en-US" altLang="es-MX" sz="1100" b="1" dirty="0"/>
              <a:t>Notes for trainers of workers and pesticide handlers:</a:t>
            </a:r>
          </a:p>
          <a:p>
            <a:pPr marL="241653" indent="-241653">
              <a:buFont typeface="+mj-lt"/>
              <a:buAutoNum type="arabicPeriod"/>
            </a:pPr>
            <a:r>
              <a:rPr lang="en-US" sz="1100" dirty="0"/>
              <a:t>Ensure workers and pesticide handlers understand what a SDS is and its purpose. </a:t>
            </a:r>
          </a:p>
          <a:p>
            <a:pPr marL="241653" indent="-241653">
              <a:buFont typeface="+mj-lt"/>
              <a:buAutoNum type="arabicPeriod"/>
            </a:pPr>
            <a:r>
              <a:rPr lang="en-US" sz="1100" dirty="0"/>
              <a:t>It is the responsibility of the employer to do all the following:</a:t>
            </a:r>
          </a:p>
          <a:p>
            <a:pPr marL="664546" lvl="1" indent="-181240">
              <a:buFont typeface="Arial" panose="020B0604020202020204" pitchFamily="34" charset="0"/>
              <a:buChar char="•"/>
            </a:pPr>
            <a:r>
              <a:rPr lang="en-US" sz="1100" dirty="0"/>
              <a:t>Display SDS’s for all pesticides used on the establishment. Copies of the SDS’s used on the establishment must be displayed at a central location on an agricultural establishment that is readily accessible at all times during normal work hours and can be easily seen and read by workers and handlers. Usually this is a location where employees congregate such as where they check in or out of work, change clothes, eat, etc. </a:t>
            </a:r>
            <a:endParaRPr lang="en-US" sz="1100" b="0" baseline="0" dirty="0" smtClean="0"/>
          </a:p>
          <a:p>
            <a:pPr marL="664546" lvl="1" indent="-181240">
              <a:buFont typeface="Arial" panose="020B0604020202020204" pitchFamily="34" charset="0"/>
              <a:buChar char="•"/>
            </a:pPr>
            <a:r>
              <a:rPr lang="en-US" sz="1100" dirty="0"/>
              <a:t>Provide workers and handlers information about location of the SDS’s on the establishment</a:t>
            </a:r>
          </a:p>
          <a:p>
            <a:pPr marL="664546" lvl="1" indent="-181240">
              <a:buFont typeface="Arial" panose="020B0604020202020204" pitchFamily="34" charset="0"/>
              <a:buChar char="•"/>
            </a:pPr>
            <a:r>
              <a:rPr lang="en-US" sz="1100" dirty="0"/>
              <a:t>Provide workers and handlers unimpeded access to SDS’s during normal working hours.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9457213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You should </a:t>
            </a:r>
            <a:r>
              <a:rPr lang="en-US" sz="1100" dirty="0"/>
              <a:t>seek medical attention as soon as possible if </a:t>
            </a:r>
            <a:r>
              <a:rPr lang="en-US" sz="1100" dirty="0" smtClean="0"/>
              <a:t>you </a:t>
            </a:r>
            <a:r>
              <a:rPr lang="en-US" sz="1100" dirty="0"/>
              <a:t>believe </a:t>
            </a:r>
            <a:r>
              <a:rPr lang="en-US" sz="1100" dirty="0" smtClean="0"/>
              <a:t>you </a:t>
            </a:r>
            <a:r>
              <a:rPr lang="en-US" sz="1100" dirty="0"/>
              <a:t>have been poisoned, injured, or made ill by pesticides. </a:t>
            </a:r>
          </a:p>
          <a:p>
            <a:pPr marL="241653" indent="-241653" defTabSz="966612">
              <a:buFont typeface="+mj-lt"/>
              <a:buAutoNum type="arabicPeriod"/>
              <a:defRPr/>
            </a:pPr>
            <a:r>
              <a:rPr lang="en-US" sz="1100" dirty="0"/>
              <a:t>The name, address and telephone number of a nearby medical care facility capable of providing emergency medical treatment is listed at the central location </a:t>
            </a:r>
          </a:p>
          <a:p>
            <a:pPr marL="241653" indent="-241653">
              <a:buFont typeface="+mj-lt"/>
              <a:buAutoNum type="arabicPeriod"/>
            </a:pPr>
            <a:r>
              <a:rPr lang="en-US" sz="1100" dirty="0"/>
              <a:t>The agricultural employer will provide transportation.</a:t>
            </a:r>
            <a:r>
              <a:rPr lang="en-US" sz="1100" baseline="0" dirty="0"/>
              <a:t> They </a:t>
            </a:r>
            <a:r>
              <a:rPr lang="en-US" sz="1100" dirty="0"/>
              <a:t>can “make transportation available” by: taking </a:t>
            </a:r>
            <a:r>
              <a:rPr lang="en-US" sz="1100" dirty="0" smtClean="0"/>
              <a:t>you to </a:t>
            </a:r>
            <a:r>
              <a:rPr lang="en-US" sz="1100" dirty="0"/>
              <a:t>the medical care facility, by calling an emergency vehicle, such as an ambulance, or by making sure </a:t>
            </a:r>
            <a:r>
              <a:rPr lang="en-US" sz="1100" dirty="0" smtClean="0"/>
              <a:t>you have a </a:t>
            </a:r>
            <a:r>
              <a:rPr lang="en-US" sz="1100" dirty="0"/>
              <a:t>ride to the medical care facility with someone else.</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138854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8D48360A-A602-4FE5-A1B2-9083562A9F2F}" type="slidenum">
              <a:rPr lang="en-US" altLang="en-US">
                <a:solidFill>
                  <a:prstClr val="black"/>
                </a:solidFill>
              </a:rPr>
              <a:pPr eaLnBrk="1" hangingPunct="1"/>
              <a:t>46</a:t>
            </a:fld>
            <a:endParaRPr lang="en-US" altLang="en-US" dirty="0">
              <a:solidFill>
                <a:prstClr val="black"/>
              </a:solidFill>
            </a:endParaRPr>
          </a:p>
        </p:txBody>
      </p:sp>
      <p:sp>
        <p:nvSpPr>
          <p:cNvPr id="155651"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n-US" altLang="es-MX" sz="1100" b="1" dirty="0"/>
              <a:t>Information required to be covered: </a:t>
            </a:r>
          </a:p>
          <a:p>
            <a:pPr marL="241653" indent="-241653">
              <a:buFont typeface="+mj-lt"/>
              <a:buAutoNum type="arabicPeriod"/>
            </a:pPr>
            <a:r>
              <a:rPr lang="en-US" sz="1100" dirty="0"/>
              <a:t>If pesticide gets on </a:t>
            </a:r>
            <a:r>
              <a:rPr lang="en-US" sz="1100" dirty="0" smtClean="0"/>
              <a:t>your </a:t>
            </a:r>
            <a:r>
              <a:rPr lang="en-US" sz="1100" dirty="0"/>
              <a:t>skin, the faster the chemical is washed off, the more minor the injury. The following steps should be taken in the event of a skin exposure</a:t>
            </a:r>
            <a:r>
              <a:rPr lang="en-US" sz="1100" dirty="0" smtClean="0"/>
              <a:t>:</a:t>
            </a:r>
          </a:p>
          <a:p>
            <a:pPr marL="664546" lvl="1" indent="-181240">
              <a:buFont typeface="Arial" panose="020B0604020202020204" pitchFamily="34" charset="0"/>
              <a:buChar char="•"/>
            </a:pPr>
            <a:r>
              <a:rPr lang="en-US" sz="1100" dirty="0" smtClean="0"/>
              <a:t>Remove </a:t>
            </a:r>
            <a:r>
              <a:rPr lang="en-US" sz="1100" dirty="0"/>
              <a:t>clothing and PPE carefully but as quickly as possible. Try to limit contact with the skin. </a:t>
            </a:r>
          </a:p>
          <a:p>
            <a:pPr marL="664546" lvl="1" indent="-181240">
              <a:buFont typeface="Arial" panose="020B0604020202020204" pitchFamily="34" charset="0"/>
              <a:buChar char="•"/>
            </a:pPr>
            <a:r>
              <a:rPr lang="en-US" sz="1100" dirty="0"/>
              <a:t>Rinse skin</a:t>
            </a:r>
          </a:p>
          <a:p>
            <a:pPr marL="664546" lvl="1" indent="-181240">
              <a:buFont typeface="Arial" panose="020B0604020202020204" pitchFamily="34" charset="0"/>
              <a:buChar char="•"/>
            </a:pPr>
            <a:r>
              <a:rPr lang="en-US" sz="1100" dirty="0"/>
              <a:t>Cleanse skin and hair thoroughly with soap and water</a:t>
            </a:r>
          </a:p>
          <a:p>
            <a:pPr marL="664546" lvl="1" indent="-181240">
              <a:buFont typeface="Arial" panose="020B0604020202020204" pitchFamily="34" charset="0"/>
              <a:buChar char="•"/>
            </a:pPr>
            <a:r>
              <a:rPr lang="en-US" sz="1100" dirty="0"/>
              <a:t>Dry and cover the victim with any clean item available </a:t>
            </a:r>
          </a:p>
          <a:p>
            <a:pPr marL="664546" lvl="1" indent="-181240">
              <a:buFont typeface="Arial" panose="020B0604020202020204" pitchFamily="34" charset="0"/>
              <a:buChar char="•"/>
            </a:pPr>
            <a:r>
              <a:rPr lang="en-US" sz="1100" dirty="0"/>
              <a:t>If there is a chemical skin burn avoid using ointments, lotions, powders, and other drugs in first aid treatments of burns, and </a:t>
            </a:r>
          </a:p>
          <a:p>
            <a:pPr marL="664546" lvl="1" indent="-181240">
              <a:buFont typeface="Arial" panose="020B0604020202020204" pitchFamily="34" charset="0"/>
              <a:buChar char="•"/>
            </a:pPr>
            <a:r>
              <a:rPr lang="en-US" sz="1100" dirty="0"/>
              <a:t>Get medical attention if necessary. </a:t>
            </a: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You </a:t>
            </a:r>
            <a:r>
              <a:rPr lang="en-US" sz="1100" b="0" i="0" kern="1200" dirty="0" smtClean="0">
                <a:solidFill>
                  <a:schemeClr val="tx1"/>
                </a:solidFill>
                <a:effectLst/>
                <a:latin typeface="+mn-lt"/>
                <a:ea typeface="+mn-ea"/>
                <a:cs typeface="+mn-cs"/>
              </a:rPr>
              <a:t>should refer to the SDS for information about first aid instructions and potential symptoms if there is an exposure.</a:t>
            </a:r>
            <a:endParaRPr lang="en-US" sz="1100" dirty="0" smtClean="0"/>
          </a:p>
          <a:p>
            <a:pPr marL="241653" indent="-241653" defTabSz="966612">
              <a:buFont typeface="+mj-lt"/>
              <a:buAutoNum type="arabicPeriod"/>
              <a:defRPr/>
            </a:pPr>
            <a:endParaRPr lang="en-US" sz="1100" dirty="0"/>
          </a:p>
          <a:p>
            <a:pPr defTabSz="966612">
              <a:defRPr/>
            </a:pPr>
            <a:r>
              <a:rPr lang="en-US" altLang="es-MX" sz="1100" b="1" dirty="0" smtClean="0"/>
              <a:t>Notes </a:t>
            </a:r>
            <a:r>
              <a:rPr lang="en-US" altLang="es-MX" sz="1100" b="1" dirty="0"/>
              <a:t>for trainers of workers and pesticide handlers:</a:t>
            </a:r>
          </a:p>
          <a:p>
            <a:pPr marL="241653" indent="-241653" defTabSz="966612">
              <a:buFont typeface="+mj-lt"/>
              <a:buAutoNum type="arabicPeriod"/>
              <a:defRPr/>
            </a:pPr>
            <a:r>
              <a:rPr lang="en-US" sz="1100" dirty="0"/>
              <a:t>Both agricultural workers and pesticide handlers need to know about the correct first aid procedures for pesticide injuries or poisoning. There are some things workers can do immediately to lessen a potential injury before the person (victim) is taken to the medical facility.</a:t>
            </a:r>
          </a:p>
        </p:txBody>
      </p:sp>
    </p:spTree>
    <p:extLst>
      <p:ext uri="{BB962C8B-B14F-4D97-AF65-F5344CB8AC3E}">
        <p14:creationId xmlns:p14="http://schemas.microsoft.com/office/powerpoint/2010/main" val="1641794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C2C2784-E83F-4BD0-93A3-77050B2C6C10}" type="slidenum">
              <a:rPr lang="en-US" altLang="en-US">
                <a:solidFill>
                  <a:prstClr val="black"/>
                </a:solidFill>
              </a:rPr>
              <a:pPr eaLnBrk="1" hangingPunct="1"/>
              <a:t>47</a:t>
            </a:fld>
            <a:endParaRPr lang="en-US" altLang="en-US" dirty="0">
              <a:solidFill>
                <a:prstClr val="black"/>
              </a:solidFill>
            </a:endParaRPr>
          </a:p>
        </p:txBody>
      </p:sp>
      <p:sp>
        <p:nvSpPr>
          <p:cNvPr id="158723"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n-US" altLang="es-MX" sz="1100" b="1" dirty="0"/>
              <a:t>Information required to be covered: </a:t>
            </a:r>
          </a:p>
          <a:p>
            <a:pPr marL="241653" indent="-241653">
              <a:buFont typeface="+mj-lt"/>
              <a:buAutoNum type="arabicPeriod"/>
            </a:pPr>
            <a:r>
              <a:rPr lang="en-US" sz="1100" dirty="0"/>
              <a:t>If pesticide gets into someone’s eye, help the victim to:</a:t>
            </a:r>
          </a:p>
          <a:p>
            <a:pPr marL="664546" lvl="1" indent="-181240">
              <a:buFont typeface="Arial" panose="020B0604020202020204" pitchFamily="34" charset="0"/>
              <a:buChar char="•"/>
            </a:pPr>
            <a:r>
              <a:rPr lang="en-US" sz="1100" dirty="0"/>
              <a:t>Rinse the eye gently with clean water. </a:t>
            </a:r>
          </a:p>
          <a:p>
            <a:pPr marL="664546" lvl="1" indent="-181240">
              <a:buFont typeface="Arial" panose="020B0604020202020204" pitchFamily="34" charset="0"/>
              <a:buChar char="•"/>
            </a:pPr>
            <a:r>
              <a:rPr lang="en-US" sz="1100" dirty="0">
                <a:effectLst/>
              </a:rPr>
              <a:t>Hold the eye under a shower, or pour water into the eye using a clean water container. Keep the eye open and as wide as possible while flushing. Continue flushing for at least 15 minutes.</a:t>
            </a:r>
          </a:p>
          <a:p>
            <a:pPr marL="664546" lvl="1" indent="-181240">
              <a:buFont typeface="Arial" panose="020B0604020202020204" pitchFamily="34" charset="0"/>
              <a:buChar char="•"/>
            </a:pPr>
            <a:r>
              <a:rPr lang="en-US" sz="1100" dirty="0">
                <a:effectLst/>
              </a:rPr>
              <a:t>Report</a:t>
            </a:r>
            <a:r>
              <a:rPr lang="en-US" sz="1100" baseline="0" dirty="0">
                <a:effectLst/>
              </a:rPr>
              <a:t> to supervisor or person in charge. </a:t>
            </a:r>
          </a:p>
          <a:p>
            <a:pPr marL="664546" lvl="1" indent="-181240">
              <a:buFont typeface="Arial" panose="020B0604020202020204" pitchFamily="34" charset="0"/>
              <a:buChar char="•"/>
            </a:pPr>
            <a:r>
              <a:rPr lang="en-US" sz="1100" dirty="0">
                <a:effectLst/>
              </a:rPr>
              <a:t>Seek immediate medical treatment after flushing</a:t>
            </a:r>
            <a:r>
              <a:rPr lang="en-US" sz="1100" dirty="0" smtClean="0">
                <a:effectLst/>
              </a:rPr>
              <a:t>.</a:t>
            </a: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You </a:t>
            </a:r>
            <a:r>
              <a:rPr lang="en-US" sz="1100" b="0" i="0" kern="1200" dirty="0" smtClean="0">
                <a:solidFill>
                  <a:schemeClr val="tx1"/>
                </a:solidFill>
                <a:effectLst/>
                <a:latin typeface="+mn-lt"/>
                <a:ea typeface="+mn-ea"/>
                <a:cs typeface="+mn-cs"/>
              </a:rPr>
              <a:t>should refer to the SDS for information about first aid instructions and potential symptoms if there is an exposure.</a:t>
            </a:r>
            <a:endParaRPr lang="en-US" sz="1100" dirty="0" smtClean="0"/>
          </a:p>
          <a:p>
            <a:pPr marL="664546" lvl="1" indent="-181240">
              <a:buFont typeface="Arial" panose="020B0604020202020204" pitchFamily="34" charset="0"/>
              <a:buChar char="•"/>
            </a:pPr>
            <a:endParaRPr lang="en-US" sz="1100" dirty="0">
              <a:effectLst/>
            </a:endParaRPr>
          </a:p>
          <a:p>
            <a:pPr defTabSz="966612">
              <a:defRPr/>
            </a:pPr>
            <a:r>
              <a:rPr lang="en-US" altLang="es-MX" sz="1100" b="1" dirty="0"/>
              <a:t>Notes for trainers of workers and pesticide handlers:</a:t>
            </a:r>
          </a:p>
          <a:p>
            <a:pPr marL="241653" indent="-241653" defTabSz="966612">
              <a:buFont typeface="+mj-lt"/>
              <a:buAutoNum type="arabicPeriod"/>
              <a:defRPr/>
            </a:pPr>
            <a:r>
              <a:rPr lang="en-US" altLang="en-US" sz="1100" b="0" i="0" baseline="0" dirty="0">
                <a:solidFill>
                  <a:srgbClr val="000000"/>
                </a:solidFill>
                <a:cs typeface="Times New Roman" panose="02020603050405020304" pitchFamily="18" charset="0"/>
              </a:rPr>
              <a:t>Workers and handlers need to know how to assist a person if pesticides get into his or her eyes. </a:t>
            </a:r>
            <a:r>
              <a:rPr lang="en-US" sz="1100" dirty="0">
                <a:effectLst/>
              </a:rPr>
              <a:t>Knowing what to do for an eye emergency can save valuable time and possibly prevent vision loss.</a:t>
            </a:r>
            <a:endParaRPr lang="en-US" altLang="en-US" sz="1100" b="0" i="0" baseline="0" dirty="0">
              <a:solidFill>
                <a:srgbClr val="000000"/>
              </a:solidFill>
              <a:cs typeface="Times New Roman" panose="02020603050405020304" pitchFamily="18" charset="0"/>
            </a:endParaRPr>
          </a:p>
          <a:p>
            <a:pPr marL="664546" lvl="1" indent="-181240">
              <a:buFont typeface="Arial" panose="020B0604020202020204" pitchFamily="34" charset="0"/>
              <a:buChar char="•"/>
            </a:pPr>
            <a:r>
              <a:rPr lang="en-US" sz="1100" dirty="0">
                <a:effectLst/>
              </a:rPr>
              <a:t>If a contact lens is in the eye, begin flushing over the lens</a:t>
            </a:r>
            <a:r>
              <a:rPr lang="en-US" sz="1100" baseline="0" dirty="0">
                <a:effectLst/>
              </a:rPr>
              <a:t> immediately. Then, if possible, help the victim remove the lens. Lens might hold the chemical against the cornea. </a:t>
            </a:r>
            <a:r>
              <a:rPr lang="en-US" sz="1100" dirty="0">
                <a:effectLst/>
              </a:rPr>
              <a:t/>
            </a:r>
            <a:br>
              <a:rPr lang="en-US" sz="1100" dirty="0">
                <a:effectLst/>
              </a:rPr>
            </a:br>
            <a:r>
              <a:rPr lang="en-US" sz="1100" dirty="0"/>
              <a:t>The person providing first aid must make sure the water is not too hot or have a temperature that might cause further damage to the eye tissue. The water flow must be gentle. </a:t>
            </a:r>
          </a:p>
          <a:p>
            <a:pPr marL="664546" lvl="1" indent="-181240">
              <a:buFont typeface="Arial" panose="020B0604020202020204" pitchFamily="34" charset="0"/>
              <a:buChar char="•"/>
            </a:pPr>
            <a:r>
              <a:rPr lang="en-US" sz="1100" dirty="0"/>
              <a:t>The person’s head must be turned so that the affected eye is lower than the unaffected one. This will keep contaminated water from getting into the other eye. </a:t>
            </a:r>
          </a:p>
          <a:p>
            <a:pPr marL="664546" lvl="1" indent="-181240">
              <a:buFont typeface="Arial" panose="020B0604020202020204" pitchFamily="34" charset="0"/>
              <a:buChar char="•"/>
            </a:pPr>
            <a:r>
              <a:rPr lang="en-US" sz="1100" dirty="0"/>
              <a:t>Never add any kind of medicine or substance to the eye rinsing water, nor administer any substance or lotion to the victim after rinsing.</a:t>
            </a:r>
          </a:p>
          <a:p>
            <a:pPr marL="664546" lvl="1" indent="-181240">
              <a:buFont typeface="Arial" panose="020B0604020202020204" pitchFamily="34" charset="0"/>
              <a:buChar char="•"/>
            </a:pPr>
            <a:r>
              <a:rPr lang="en-US" sz="1100" dirty="0">
                <a:effectLst/>
              </a:rPr>
              <a:t>DO NOT bandage the eye</a:t>
            </a:r>
            <a:r>
              <a:rPr lang="en-US" sz="1100" dirty="0" smtClean="0">
                <a:effectLst/>
              </a:rPr>
              <a:t>.</a:t>
            </a:r>
          </a:p>
        </p:txBody>
      </p:sp>
    </p:spTree>
    <p:extLst>
      <p:ext uri="{BB962C8B-B14F-4D97-AF65-F5344CB8AC3E}">
        <p14:creationId xmlns:p14="http://schemas.microsoft.com/office/powerpoint/2010/main" val="956015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A6CF8F1B-749B-417A-8756-C5E0F58481D2}" type="slidenum">
              <a:rPr lang="en-US" altLang="en-US">
                <a:solidFill>
                  <a:prstClr val="black"/>
                </a:solidFill>
              </a:rPr>
              <a:pPr eaLnBrk="1" hangingPunct="1"/>
              <a:t>48</a:t>
            </a:fld>
            <a:endParaRPr lang="en-US" altLang="en-US" dirty="0">
              <a:solidFill>
                <a:prstClr val="black"/>
              </a:solidFill>
            </a:endParaRPr>
          </a:p>
        </p:txBody>
      </p:sp>
      <p:sp>
        <p:nvSpPr>
          <p:cNvPr id="157699"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n-US" altLang="es-MX" sz="1100" b="1" dirty="0"/>
              <a:t>Information required to be covered: </a:t>
            </a:r>
          </a:p>
          <a:p>
            <a:pPr marL="241653" indent="-241653">
              <a:buFont typeface="+mj-lt"/>
              <a:buAutoNum type="arabicPeriod"/>
            </a:pPr>
            <a:r>
              <a:rPr lang="en-US" sz="1100" dirty="0"/>
              <a:t>If a person has inhaled pesticides, the first aid responder should: </a:t>
            </a:r>
          </a:p>
          <a:p>
            <a:pPr marL="664546" lvl="1" indent="-181240" defTabSz="966612">
              <a:buFont typeface="Arial" panose="020B0604020202020204" pitchFamily="34" charset="0"/>
              <a:buChar char="•"/>
              <a:defRPr/>
            </a:pPr>
            <a:r>
              <a:rPr lang="en-US" sz="1100" dirty="0"/>
              <a:t>Before rescuing anyone from a closed area, make sure that you do not expose yourself to the same danger. Wear the appropriate protective equipment.</a:t>
            </a:r>
          </a:p>
          <a:p>
            <a:pPr marL="664546" lvl="1" indent="-181240">
              <a:buFont typeface="Arial" panose="020B0604020202020204" pitchFamily="34" charset="0"/>
              <a:buChar char="•"/>
            </a:pPr>
            <a:r>
              <a:rPr lang="en-US" sz="1100" dirty="0"/>
              <a:t>Move the person to fresh air.</a:t>
            </a:r>
          </a:p>
          <a:p>
            <a:pPr marL="664546" lvl="1" indent="-181240">
              <a:buFont typeface="Arial" panose="020B0604020202020204" pitchFamily="34" charset="0"/>
              <a:buChar char="•"/>
            </a:pPr>
            <a:r>
              <a:rPr lang="en-US" sz="1100" dirty="0"/>
              <a:t>Loosen any clothing that makes breathing difficult. </a:t>
            </a:r>
          </a:p>
          <a:p>
            <a:pPr marL="664546" lvl="1" indent="-181240">
              <a:buFont typeface="Arial" panose="020B0604020202020204" pitchFamily="34" charset="0"/>
              <a:buChar char="•"/>
            </a:pPr>
            <a:r>
              <a:rPr lang="en-US" sz="1100" dirty="0"/>
              <a:t>Give mouth to mouth resuscitation if the person is not breathing. Only a person trained in CPR should give mouth to mouth.</a:t>
            </a:r>
          </a:p>
          <a:p>
            <a:pPr marL="664546" lvl="1" indent="-181240">
              <a:buFont typeface="Arial" panose="020B0604020202020204" pitchFamily="34" charset="0"/>
              <a:buChar char="•"/>
            </a:pPr>
            <a:r>
              <a:rPr lang="en-US" sz="1100" dirty="0"/>
              <a:t>Get medical attention for the victim. </a:t>
            </a: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You </a:t>
            </a:r>
            <a:r>
              <a:rPr lang="en-US" sz="1100" b="0" i="0" kern="1200" dirty="0" smtClean="0">
                <a:solidFill>
                  <a:schemeClr val="tx1"/>
                </a:solidFill>
                <a:effectLst/>
                <a:latin typeface="+mn-lt"/>
                <a:ea typeface="+mn-ea"/>
                <a:cs typeface="+mn-cs"/>
              </a:rPr>
              <a:t>should refer to the SDS for information about first aid instructions and potential symptoms if there is an exposure.</a:t>
            </a:r>
            <a:endParaRPr lang="en-US" sz="1100" dirty="0" smtClean="0"/>
          </a:p>
          <a:p>
            <a:pPr defTabSz="966612">
              <a:defRPr/>
            </a:pPr>
            <a:endParaRPr lang="en-US" altLang="es-MX" sz="1100" b="1"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Make sure that both workers and handlers understand that before rescuing anyone, the first aid responder must be wearing the appropriate PPE to avoid putting himself at risk.</a:t>
            </a:r>
          </a:p>
        </p:txBody>
      </p:sp>
    </p:spTree>
    <p:extLst>
      <p:ext uri="{BB962C8B-B14F-4D97-AF65-F5344CB8AC3E}">
        <p14:creationId xmlns:p14="http://schemas.microsoft.com/office/powerpoint/2010/main" val="2348728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EF400400-08D3-4AD6-AF8C-7962AD9AC400}" type="slidenum">
              <a:rPr lang="en-US" altLang="en-US">
                <a:solidFill>
                  <a:prstClr val="black"/>
                </a:solidFill>
              </a:rPr>
              <a:pPr eaLnBrk="1" hangingPunct="1"/>
              <a:t>49</a:t>
            </a:fld>
            <a:endParaRPr lang="en-US" altLang="en-US" dirty="0">
              <a:solidFill>
                <a:prstClr val="black"/>
              </a:solidFill>
            </a:endParaRPr>
          </a:p>
        </p:txBody>
      </p:sp>
      <p:sp>
        <p:nvSpPr>
          <p:cNvPr id="156675"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n-US" altLang="es-MX" sz="1100" b="1" dirty="0"/>
              <a:t>Information required to be covered: </a:t>
            </a:r>
          </a:p>
          <a:p>
            <a:pPr marL="241653" indent="-241653">
              <a:buFont typeface="+mj-lt"/>
              <a:buAutoNum type="arabicPeriod"/>
            </a:pPr>
            <a:r>
              <a:rPr lang="en-US" sz="1100" dirty="0"/>
              <a:t>Never induce vomiting if the victim is unconscious, suffering convulsions, or lying face up. </a:t>
            </a:r>
          </a:p>
          <a:p>
            <a:pPr marL="241653" indent="-241653">
              <a:buFont typeface="+mj-lt"/>
              <a:buAutoNum type="arabicPeriod"/>
            </a:pPr>
            <a:r>
              <a:rPr lang="en-US" sz="1100" dirty="0"/>
              <a:t>Some products have ingredients that make regurgitation worse, so check the label or </a:t>
            </a:r>
            <a:r>
              <a:rPr lang="en-US" sz="1100" dirty="0" smtClean="0"/>
              <a:t>SDS </a:t>
            </a:r>
            <a:r>
              <a:rPr lang="en-US" sz="1100" dirty="0"/>
              <a:t>before proceeding. The label </a:t>
            </a:r>
            <a:r>
              <a:rPr lang="en-US" sz="1100" dirty="0" smtClean="0"/>
              <a:t>and/or SDS should </a:t>
            </a:r>
            <a:r>
              <a:rPr lang="en-US" sz="1100" dirty="0"/>
              <a:t>have information about whether to induce vomiting.</a:t>
            </a:r>
          </a:p>
          <a:p>
            <a:pPr marL="241653" indent="-241653">
              <a:buFont typeface="+mj-lt"/>
              <a:buAutoNum type="arabicPeriod"/>
            </a:pPr>
            <a:r>
              <a:rPr lang="en-US" sz="1100" dirty="0"/>
              <a:t>Always read the label or call the poison control center. </a:t>
            </a:r>
          </a:p>
          <a:p>
            <a:pPr marL="241653" indent="-241653">
              <a:buFont typeface="+mj-lt"/>
              <a:buAutoNum type="arabicPeriod"/>
            </a:pPr>
            <a:r>
              <a:rPr lang="en-US" sz="1100" dirty="0"/>
              <a:t>Get medical attention for the victim. </a:t>
            </a: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You </a:t>
            </a:r>
            <a:r>
              <a:rPr lang="en-US" sz="1100" b="0" i="0" kern="1200" dirty="0" smtClean="0">
                <a:solidFill>
                  <a:schemeClr val="tx1"/>
                </a:solidFill>
                <a:effectLst/>
                <a:latin typeface="+mn-lt"/>
                <a:ea typeface="+mn-ea"/>
                <a:cs typeface="+mn-cs"/>
              </a:rPr>
              <a:t>should refer to the SDS for information about first aid instructions and potential symptoms if there is an exposure.</a:t>
            </a:r>
            <a:endParaRPr lang="en-US" sz="1100" dirty="0" smtClean="0"/>
          </a:p>
          <a:p>
            <a:r>
              <a:rPr lang="en-US" sz="1100" b="1" dirty="0"/>
              <a:t> </a:t>
            </a:r>
            <a:endParaRPr lang="en-US" sz="1100"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The most important decision a worker or handler providing first aid needs to make when a person has swallowed pesticides is whether or not to induce vomiting. The victim’s life may depend on this decision; therefore, it must be made accurately</a:t>
            </a:r>
            <a:r>
              <a:rPr lang="en-US" sz="1100" dirty="0" smtClean="0"/>
              <a:t>.</a:t>
            </a:r>
            <a:endParaRPr lang="en-US" sz="1100" dirty="0"/>
          </a:p>
        </p:txBody>
      </p:sp>
    </p:spTree>
    <p:extLst>
      <p:ext uri="{BB962C8B-B14F-4D97-AF65-F5344CB8AC3E}">
        <p14:creationId xmlns:p14="http://schemas.microsoft.com/office/powerpoint/2010/main" val="903542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altLang="es-MX" sz="1100" b="1" dirty="0"/>
              <a:t>Information required to be covered: </a:t>
            </a:r>
          </a:p>
          <a:p>
            <a:pPr marL="241653" indent="-241653" defTabSz="483306">
              <a:buFont typeface="+mj-lt"/>
              <a:buAutoNum type="arabicPeriod"/>
              <a:defRPr/>
            </a:pPr>
            <a:r>
              <a:rPr lang="en-US" sz="1100" dirty="0" smtClean="0"/>
              <a:t>An agricultural worker is any person working in a field that has been sprayed with any type of pesticide, or that has had</a:t>
            </a:r>
            <a:r>
              <a:rPr lang="en-US" sz="1100" baseline="0" dirty="0" smtClean="0"/>
              <a:t> an REI in effect</a:t>
            </a:r>
            <a:r>
              <a:rPr lang="en-US" sz="1100" dirty="0" smtClean="0"/>
              <a:t> within the last 30 days. </a:t>
            </a:r>
          </a:p>
          <a:p>
            <a:pPr marL="241653" indent="-241653" defTabSz="483306">
              <a:buFont typeface="+mj-lt"/>
              <a:buAutoNum type="arabicPeriod"/>
              <a:defRPr/>
            </a:pPr>
            <a:r>
              <a:rPr lang="en-US" sz="1100" dirty="0" smtClean="0"/>
              <a:t>These are people that are doing agricultural</a:t>
            </a:r>
            <a:r>
              <a:rPr lang="en-US" sz="1100" baseline="0" dirty="0" smtClean="0"/>
              <a:t> tasks with high-contact:</a:t>
            </a:r>
            <a:r>
              <a:rPr lang="en-US" sz="1100" dirty="0" smtClean="0"/>
              <a:t> weeding, moving irrigation equipment, pruning, harvesting, etc. </a:t>
            </a:r>
          </a:p>
          <a:p>
            <a:pPr marL="241653" indent="-241653" defTabSz="483306">
              <a:buFont typeface="+mj-lt"/>
              <a:buAutoNum type="arabicPeriod"/>
              <a:defRPr/>
            </a:pPr>
            <a:r>
              <a:rPr lang="en-US" sz="1100" dirty="0" smtClean="0"/>
              <a:t>Workers</a:t>
            </a:r>
            <a:r>
              <a:rPr lang="en-US" sz="1100" baseline="0" dirty="0" smtClean="0"/>
              <a:t> DO NOT handle pesticides. </a:t>
            </a:r>
          </a:p>
          <a:p>
            <a:pPr defTabSz="483306">
              <a:defRPr/>
            </a:pPr>
            <a:endParaRPr lang="en-US" sz="1100" baseline="0" dirty="0" smtClean="0"/>
          </a:p>
          <a:p>
            <a:pPr defTabSz="483306">
              <a:defRPr/>
            </a:pPr>
            <a:r>
              <a:rPr lang="en-US" altLang="es-MX" sz="1100" b="1" dirty="0"/>
              <a:t>Notes for trainers of workers and pesticide handlers:</a:t>
            </a:r>
          </a:p>
          <a:p>
            <a:pPr marL="241653" indent="-241653" defTabSz="483306">
              <a:buFont typeface="+mj-lt"/>
              <a:buAutoNum type="arabicPeriod"/>
              <a:defRPr/>
            </a:pPr>
            <a:r>
              <a:rPr lang="en-US" sz="1100" dirty="0" smtClean="0"/>
              <a:t>Start this section with a discussion question. “The person in this picture is an agricultural worker.</a:t>
            </a:r>
            <a:r>
              <a:rPr lang="en-US" sz="1100" baseline="0" dirty="0" smtClean="0"/>
              <a:t> As a worker, what kinds of tasks does she do?”</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350127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employer must provide you specific</a:t>
            </a:r>
            <a:r>
              <a:rPr lang="en-US" baseline="0" dirty="0" smtClean="0"/>
              <a:t> protections under the WPS.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119093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514350" lvl="0" indent="-514350">
              <a:buFont typeface="+mj-lt"/>
              <a:buAutoNum type="arabicPeriod"/>
            </a:pPr>
            <a:r>
              <a:rPr lang="en-US" dirty="0" smtClean="0"/>
              <a:t>It is your employer’s responsibility to make sure you get annual pesticide safety training before you begin your work to remind you of the basic steps you can take to protect yourself, your family and other people and the environment from pesticides that can cause harm.</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648472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362480" indent="-362480">
              <a:buFont typeface="+mj-lt"/>
              <a:buAutoNum type="arabicPeriod"/>
            </a:pPr>
            <a:r>
              <a:rPr lang="en-US" sz="1100" dirty="0"/>
              <a:t>Pesticide safety training has to be given to </a:t>
            </a:r>
            <a:r>
              <a:rPr lang="en-US" sz="1100" dirty="0" smtClean="0"/>
              <a:t>you every </a:t>
            </a:r>
            <a:r>
              <a:rPr lang="en-US" sz="1100" dirty="0"/>
              <a:t>year and </a:t>
            </a:r>
            <a:r>
              <a:rPr lang="en-US" sz="1100" dirty="0" smtClean="0"/>
              <a:t>you </a:t>
            </a:r>
            <a:r>
              <a:rPr lang="en-US" sz="1100" dirty="0"/>
              <a:t>can ask </a:t>
            </a:r>
            <a:r>
              <a:rPr lang="en-US" sz="1100" dirty="0" smtClean="0"/>
              <a:t>your </a:t>
            </a:r>
            <a:r>
              <a:rPr lang="en-US" sz="1100" dirty="0"/>
              <a:t>employer for a copy of the training record to give to </a:t>
            </a:r>
            <a:r>
              <a:rPr lang="en-US" sz="1100" dirty="0" smtClean="0"/>
              <a:t>your </a:t>
            </a:r>
            <a:r>
              <a:rPr lang="en-US" sz="1100" dirty="0"/>
              <a:t>next employer to show </a:t>
            </a:r>
            <a:r>
              <a:rPr lang="en-US" sz="1100" dirty="0" smtClean="0"/>
              <a:t>you </a:t>
            </a:r>
            <a:r>
              <a:rPr lang="en-US" sz="1100" dirty="0"/>
              <a:t>have had training in the year. The training will remind </a:t>
            </a:r>
            <a:r>
              <a:rPr lang="en-US" sz="1100" dirty="0" smtClean="0"/>
              <a:t>you </a:t>
            </a:r>
            <a:r>
              <a:rPr lang="en-US" sz="1100" dirty="0"/>
              <a:t>of the steps </a:t>
            </a:r>
            <a:r>
              <a:rPr lang="en-US" sz="1100" dirty="0" smtClean="0"/>
              <a:t>you </a:t>
            </a:r>
            <a:r>
              <a:rPr lang="en-US" sz="1100" dirty="0"/>
              <a:t>can take to protect </a:t>
            </a:r>
            <a:r>
              <a:rPr lang="en-US" sz="1100" dirty="0" smtClean="0"/>
              <a:t>yourself and your family.</a:t>
            </a:r>
            <a:endParaRPr lang="en-US" sz="1100" dirty="0"/>
          </a:p>
          <a:p>
            <a:endParaRPr lang="en-US" altLang="es-MX" sz="1100" b="1" dirty="0"/>
          </a:p>
          <a:p>
            <a:r>
              <a:rPr lang="en-US" altLang="es-MX" sz="1100" b="1" dirty="0"/>
              <a:t>Notes for trainers of workers and pesticide handlers:</a:t>
            </a:r>
          </a:p>
          <a:p>
            <a:pPr marL="362480" indent="-362480">
              <a:buFont typeface="+mj-lt"/>
              <a:buAutoNum type="arabicPeriod"/>
            </a:pPr>
            <a:r>
              <a:rPr lang="en-US" sz="1100" dirty="0"/>
              <a:t>The safety training reminds workers and handlers that by paying attention to warnings about application and treated areas, using the supplies provided to wash after being in an area where pesticides have been used, and being careful to wash up when they get home, they can minimize their routine exposure to pesticides.</a:t>
            </a:r>
          </a:p>
          <a:p>
            <a:pPr marL="362480" indent="-362480">
              <a:buFont typeface="+mj-lt"/>
              <a:buAutoNum type="arabicPeriod"/>
            </a:pPr>
            <a:r>
              <a:rPr lang="en-US" sz="1100" dirty="0"/>
              <a:t>WPS training is not required for licensed/certified crop advisors who are licensed/certified by a program acknowledged as appropriate by EPA, a state or tribe.</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269490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Your employer needs to provide pesticide application and hazard information, for you to refer to if you wish to know about pesticides used on the establishment, what kinds of risks those pesticides pose, and where those restrictions on entry into an area are on the establishment.</a:t>
            </a:r>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smtClean="0">
                <a:solidFill>
                  <a:schemeClr val="tx1"/>
                </a:solidFill>
                <a:effectLst/>
                <a:latin typeface="+mn-lt"/>
                <a:ea typeface="+mn-ea"/>
                <a:cs typeface="+mn-cs"/>
              </a:rPr>
              <a:t>Hazard information is in the form of SDS.</a:t>
            </a:r>
          </a:p>
          <a:p>
            <a:pPr marL="241653" indent="-241653">
              <a:buFont typeface="+mj-lt"/>
              <a:buAutoNum type="arabicPeriod"/>
            </a:pPr>
            <a:endParaRPr lang="en-US" sz="1100"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7063617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55451" indent="-255451">
              <a:buFont typeface="+mj-lt"/>
              <a:buAutoNum type="arabicPeriod"/>
            </a:pPr>
            <a:r>
              <a:rPr lang="en-US" sz="1100" dirty="0">
                <a:ea typeface="ＭＳ Ｐゴシック" pitchFamily="84" charset="-128"/>
              </a:rPr>
              <a:t>Pesticide safety information </a:t>
            </a:r>
            <a:r>
              <a:rPr lang="en-US" sz="1100" dirty="0"/>
              <a:t>must be displayed at Central Location and also at certain places where decontamination supplies must be provided on the agricultural establishment according to the rule; specifically when the decontamination supplies are located at permanent sites or being provided at locations and in quantities to meet the requirements for 11 or more </a:t>
            </a:r>
            <a:r>
              <a:rPr lang="en-US" sz="1100" dirty="0" smtClean="0"/>
              <a:t>workers.</a:t>
            </a:r>
          </a:p>
          <a:p>
            <a:pPr marL="255451" indent="-255451">
              <a:buFont typeface="+mj-lt"/>
              <a:buAutoNum type="arabicPeriod"/>
            </a:pPr>
            <a:r>
              <a:rPr lang="en-US" sz="1100" dirty="0" smtClean="0"/>
              <a:t>The central location is a good source of information about areas that have been treated, so you</a:t>
            </a:r>
            <a:r>
              <a:rPr lang="en-US" sz="1100" baseline="0" dirty="0" smtClean="0"/>
              <a:t> </a:t>
            </a:r>
            <a:r>
              <a:rPr lang="en-US" sz="1100" dirty="0" smtClean="0"/>
              <a:t>can see what was used and how long you should stay out of the area. </a:t>
            </a:r>
          </a:p>
          <a:p>
            <a:pPr marL="255451" marR="0" indent="-255451"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The p</a:t>
            </a:r>
            <a:r>
              <a:rPr lang="en-US" sz="1100" dirty="0" smtClean="0">
                <a:ea typeface="ＭＳ Ｐゴシック" pitchFamily="84" charset="-128"/>
              </a:rPr>
              <a:t>esticide safety information has traditionally been in the form of a pesticide safety poster (Far upper left in image). </a:t>
            </a:r>
          </a:p>
          <a:p>
            <a:pPr marL="255451" indent="-255451">
              <a:buFont typeface="+mj-lt"/>
              <a:buAutoNum type="arabicPeriod"/>
            </a:pPr>
            <a:r>
              <a:rPr lang="en-US" sz="1100" dirty="0" smtClean="0"/>
              <a:t>Information </a:t>
            </a:r>
            <a:r>
              <a:rPr lang="en-US" sz="1100" dirty="0"/>
              <a:t>can be displayed in any </a:t>
            </a:r>
            <a:r>
              <a:rPr lang="en-US" sz="1100" dirty="0" smtClean="0"/>
              <a:t>format</a:t>
            </a:r>
            <a:r>
              <a:rPr lang="en-US" sz="1100" baseline="0" dirty="0" smtClean="0"/>
              <a:t> but m</a:t>
            </a:r>
            <a:r>
              <a:rPr lang="en-US" sz="1100" dirty="0" smtClean="0"/>
              <a:t>ust </a:t>
            </a:r>
            <a:r>
              <a:rPr lang="en-US" sz="1100" dirty="0"/>
              <a:t>be conveyed in a manner that </a:t>
            </a:r>
            <a:r>
              <a:rPr lang="en-US" sz="1100" dirty="0" smtClean="0"/>
              <a:t>you can understand.</a:t>
            </a:r>
            <a:endParaRPr lang="en-US" sz="1100" dirty="0"/>
          </a:p>
          <a:p>
            <a:pPr marL="255451" marR="0" indent="-255451"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The safety information poster is a reminder of the correct ways for you to limit your exposure, by washing up and avoiding areas that have been treated. </a:t>
            </a:r>
          </a:p>
          <a:p>
            <a:pPr marL="255451" indent="-255451" defTabSz="1021806">
              <a:buFont typeface="+mj-lt"/>
              <a:buAutoNum type="arabicPeriod"/>
              <a:defRPr/>
            </a:pPr>
            <a:r>
              <a:rPr lang="en-US" sz="1100" dirty="0" smtClean="0"/>
              <a:t>There </a:t>
            </a:r>
            <a:r>
              <a:rPr lang="en-US" sz="1100" dirty="0"/>
              <a:t>is also a medical facility listed on the poster that </a:t>
            </a:r>
            <a:r>
              <a:rPr lang="en-US" sz="1100" dirty="0" smtClean="0"/>
              <a:t>you </a:t>
            </a:r>
            <a:r>
              <a:rPr lang="en-US" sz="1100" dirty="0"/>
              <a:t>can contact if someone is made sick</a:t>
            </a:r>
            <a:r>
              <a:rPr lang="en-US" sz="1100" dirty="0" smtClean="0"/>
              <a:t>. You should </a:t>
            </a:r>
            <a:r>
              <a:rPr lang="en-US" sz="1100" dirty="0"/>
              <a:t>be familiar with medical facility information so </a:t>
            </a:r>
            <a:r>
              <a:rPr lang="en-US" sz="1100" dirty="0" smtClean="0"/>
              <a:t>you </a:t>
            </a:r>
            <a:r>
              <a:rPr lang="en-US" sz="1100" dirty="0"/>
              <a:t>can act if </a:t>
            </a:r>
            <a:r>
              <a:rPr lang="en-US" sz="1100" dirty="0" smtClean="0"/>
              <a:t>you, </a:t>
            </a:r>
            <a:r>
              <a:rPr lang="en-US" sz="1100" dirty="0"/>
              <a:t>or another worker, becomes ill. </a:t>
            </a:r>
          </a:p>
          <a:p>
            <a:pPr marL="255451" indent="-255451" defTabSz="1021806">
              <a:buFont typeface="+mj-lt"/>
              <a:buAutoNum type="arabicPeriod"/>
              <a:defRPr/>
            </a:pPr>
            <a:r>
              <a:rPr lang="en-US" sz="1100" dirty="0" smtClean="0"/>
              <a:t>A new </a:t>
            </a:r>
            <a:r>
              <a:rPr lang="en-US" sz="1100" dirty="0"/>
              <a:t>poster will be developed by January 2, 2018.</a:t>
            </a:r>
          </a:p>
          <a:p>
            <a:pPr marL="255451" indent="-255451" defTabSz="1021806">
              <a:buFont typeface="+mj-lt"/>
              <a:buAutoNum type="arabicPeriod"/>
              <a:defRPr/>
            </a:pPr>
            <a:r>
              <a:rPr lang="en-US" sz="1100" dirty="0"/>
              <a:t>Beginning in January 2018 the poster will include the name, address and phone number of the state or tribal regulatory agency. </a:t>
            </a:r>
            <a:r>
              <a:rPr lang="en-US" sz="1100" dirty="0" smtClean="0"/>
              <a:t>You can </a:t>
            </a:r>
            <a:r>
              <a:rPr lang="en-US" sz="1100" dirty="0"/>
              <a:t>use this information to report suspected violations.</a:t>
            </a:r>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54</a:t>
            </a:fld>
            <a:endParaRPr lang="es-US" dirty="0">
              <a:solidFill>
                <a:prstClr val="black"/>
              </a:solidFill>
            </a:endParaRPr>
          </a:p>
        </p:txBody>
      </p:sp>
    </p:spTree>
    <p:extLst>
      <p:ext uri="{BB962C8B-B14F-4D97-AF65-F5344CB8AC3E}">
        <p14:creationId xmlns:p14="http://schemas.microsoft.com/office/powerpoint/2010/main" val="32023523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If </a:t>
            </a:r>
            <a:r>
              <a:rPr lang="en-US" sz="1100" dirty="0" smtClean="0"/>
              <a:t>you are </a:t>
            </a:r>
            <a:r>
              <a:rPr lang="en-US" sz="1100" dirty="0"/>
              <a:t>unsure of what areas are prohibited for entry, </a:t>
            </a:r>
            <a:r>
              <a:rPr lang="en-US" sz="1100" dirty="0" smtClean="0"/>
              <a:t>you </a:t>
            </a:r>
            <a:r>
              <a:rPr lang="en-US" sz="1100" dirty="0"/>
              <a:t>can refer to the application information to know where there is an REI in effect and what pesticide was used.</a:t>
            </a:r>
          </a:p>
          <a:p>
            <a:pPr marL="255451" indent="-255451" defTabSz="1021806">
              <a:buFont typeface="+mj-lt"/>
              <a:buAutoNum type="arabicPeriod"/>
              <a:defRPr/>
            </a:pPr>
            <a:r>
              <a:rPr lang="en-US" sz="1100" dirty="0" smtClean="0"/>
              <a:t>You can </a:t>
            </a:r>
            <a:r>
              <a:rPr lang="en-US" sz="1100" dirty="0"/>
              <a:t>use the pesticide name to look up its health hazards in the safety data sheets (SDS) that will be located there as well. </a:t>
            </a:r>
          </a:p>
          <a:p>
            <a:pPr marL="255451" indent="-255451" defTabSz="1021806">
              <a:buFont typeface="+mj-lt"/>
              <a:buAutoNum type="arabicPeriod"/>
              <a:defRPr/>
            </a:pPr>
            <a:r>
              <a:rPr lang="en-US" sz="1100" dirty="0"/>
              <a:t>It is important for </a:t>
            </a:r>
            <a:r>
              <a:rPr lang="en-US" sz="1100" dirty="0" smtClean="0"/>
              <a:t>you to </a:t>
            </a:r>
            <a:r>
              <a:rPr lang="en-US" sz="1100" dirty="0"/>
              <a:t>know where the EPA registration number is – if someone is made sick, and they are taken to a medical facility, the registration number of the pesticide is very helpful to the doctor to know more about what they may have been exposed to. </a:t>
            </a:r>
          </a:p>
          <a:p>
            <a:pPr marL="255451" indent="-255451" defTabSz="1021806">
              <a:buFont typeface="+mj-lt"/>
              <a:buAutoNum type="arabicPeriod"/>
              <a:defRPr/>
            </a:pPr>
            <a:r>
              <a:rPr lang="en-US" sz="1100" dirty="0" smtClean="0"/>
              <a:t>Employers must display specific pesticide application information at a central location such as a break room or common gathering area that is accessible to all employees during their work hours. </a:t>
            </a:r>
          </a:p>
          <a:p>
            <a:pPr marL="255451" indent="-255451" defTabSz="1021806">
              <a:buFont typeface="+mj-lt"/>
              <a:buAutoNum type="arabicPeriod"/>
              <a:defRPr/>
            </a:pPr>
            <a:endParaRPr lang="en-US" sz="1100" dirty="0" smtClean="0"/>
          </a:p>
          <a:p>
            <a:pPr defTabSz="966612">
              <a:defRPr/>
            </a:pPr>
            <a:r>
              <a:rPr lang="en-US" altLang="es-MX" sz="1100" b="1" dirty="0"/>
              <a:t>Notes for trainers of workers and pesticide handlers:</a:t>
            </a:r>
          </a:p>
          <a:p>
            <a:pPr marL="241653" indent="-241653">
              <a:buFont typeface="+mj-lt"/>
              <a:buAutoNum type="arabicPeriod"/>
            </a:pPr>
            <a:r>
              <a:rPr lang="en-US" sz="1100" dirty="0"/>
              <a:t>The application information will tell workers and handlers:</a:t>
            </a:r>
          </a:p>
          <a:p>
            <a:pPr marL="724959" lvl="1" indent="-241653">
              <a:buFont typeface="Arial" panose="020B0604020202020204" pitchFamily="34" charset="0"/>
              <a:buChar char="•"/>
            </a:pPr>
            <a:r>
              <a:rPr lang="en-US" sz="1100" dirty="0"/>
              <a:t>where treated areas are located, and how long they should stay out of them,</a:t>
            </a:r>
          </a:p>
          <a:p>
            <a:pPr marL="724959" lvl="1" indent="-241653">
              <a:buFont typeface="Arial" panose="020B0604020202020204" pitchFamily="34" charset="0"/>
              <a:buChar char="•"/>
            </a:pPr>
            <a:r>
              <a:rPr lang="en-US" sz="1100" dirty="0"/>
              <a:t>what was applied, and </a:t>
            </a:r>
          </a:p>
          <a:p>
            <a:pPr marL="724959" lvl="1" indent="-241653">
              <a:buFont typeface="Arial" panose="020B0604020202020204" pitchFamily="34" charset="0"/>
              <a:buChar char="•"/>
            </a:pPr>
            <a:r>
              <a:rPr lang="en-US" sz="1100" dirty="0"/>
              <a:t>that the application information and the SDS can tell workers and handlers what risks from pesticides may be present to their health.</a:t>
            </a:r>
          </a:p>
          <a:p>
            <a:pPr marL="241653" indent="-241653" defTabSz="966612">
              <a:buFont typeface="+mj-lt"/>
              <a:buAutoNum type="arabicPeriod"/>
              <a:defRPr/>
            </a:pPr>
            <a:r>
              <a:rPr lang="en-US" sz="1100" dirty="0"/>
              <a:t>This information will enable workers and handlers to avoid areas that are being treated with pesticides or still under a REI. </a:t>
            </a:r>
          </a:p>
          <a:p>
            <a:pPr marL="255451" indent="-255451">
              <a:buFont typeface="+mj-lt"/>
              <a:buAutoNum type="arabicPeriod"/>
            </a:pPr>
            <a:r>
              <a:rPr lang="en-US" sz="1100" dirty="0" smtClean="0"/>
              <a:t>The information can be displayed in any format as long as it is legible, accessible to all employees and contains:</a:t>
            </a:r>
          </a:p>
          <a:p>
            <a:pPr marL="766354" lvl="1" indent="-255451">
              <a:buFont typeface="Arial" panose="020B0604020202020204" pitchFamily="34" charset="0"/>
              <a:buChar char="•"/>
            </a:pPr>
            <a:r>
              <a:rPr lang="en-US" sz="1100" dirty="0" smtClean="0"/>
              <a:t>The product name, EPA registration number, and active ingredient(s) of the pesticide </a:t>
            </a:r>
          </a:p>
          <a:p>
            <a:pPr marL="766354" lvl="1" indent="-255451">
              <a:buFont typeface="Arial" panose="020B0604020202020204" pitchFamily="34" charset="0"/>
              <a:buChar char="•"/>
            </a:pPr>
            <a:r>
              <a:rPr lang="en-US" sz="1100" dirty="0" smtClean="0"/>
              <a:t>The crop or site treated and the location and description of the treated area(s)</a:t>
            </a:r>
          </a:p>
          <a:p>
            <a:pPr marL="766354" lvl="1" indent="-255451">
              <a:buFont typeface="Arial" panose="020B0604020202020204" pitchFamily="34" charset="0"/>
              <a:buChar char="•"/>
            </a:pPr>
            <a:r>
              <a:rPr lang="en-US" sz="1100" dirty="0" smtClean="0"/>
              <a:t>The dates and times of the pesticide application</a:t>
            </a:r>
          </a:p>
          <a:p>
            <a:pPr marL="766354" lvl="1" indent="-255451">
              <a:buFont typeface="Arial" panose="020B0604020202020204" pitchFamily="34" charset="0"/>
              <a:buChar char="•"/>
            </a:pPr>
            <a:r>
              <a:rPr lang="en-US" sz="1100" dirty="0" smtClean="0"/>
              <a:t>The time that the application was completed</a:t>
            </a:r>
          </a:p>
          <a:p>
            <a:pPr marL="766354" lvl="1" indent="-255451">
              <a:buFont typeface="Arial" panose="020B0604020202020204" pitchFamily="34" charset="0"/>
              <a:buChar char="•"/>
            </a:pPr>
            <a:r>
              <a:rPr lang="en-US" sz="1100" dirty="0" smtClean="0"/>
              <a:t>The duration of the REI for that application</a:t>
            </a:r>
          </a:p>
          <a:p>
            <a:pPr marL="766354" lvl="1" indent="-255451">
              <a:buFont typeface="Arial" panose="020B0604020202020204" pitchFamily="34" charset="0"/>
              <a:buChar char="•"/>
            </a:pPr>
            <a:r>
              <a:rPr lang="en-US" sz="1100" dirty="0" smtClean="0"/>
              <a:t>A copy of the SDS</a:t>
            </a:r>
          </a:p>
          <a:p>
            <a:pPr marL="283048" indent="-255451">
              <a:buFont typeface="+mj-lt"/>
              <a:buAutoNum type="arabicPeriod"/>
            </a:pPr>
            <a:r>
              <a:rPr lang="en-US" sz="1100" dirty="0" smtClean="0"/>
              <a:t>The</a:t>
            </a:r>
            <a:r>
              <a:rPr lang="en-US" sz="1100" baseline="0" dirty="0" smtClean="0"/>
              <a:t> e</a:t>
            </a:r>
            <a:r>
              <a:rPr lang="en-US" sz="1100" dirty="0"/>
              <a:t>mployer must </a:t>
            </a:r>
            <a:r>
              <a:rPr lang="en-US" sz="1100" dirty="0">
                <a:solidFill>
                  <a:srgbClr val="FF0000"/>
                </a:solidFill>
              </a:rPr>
              <a:t>display application information and SDS</a:t>
            </a:r>
            <a:r>
              <a:rPr lang="en-US" sz="1100" dirty="0"/>
              <a:t> at </a:t>
            </a:r>
            <a:r>
              <a:rPr lang="en-US" sz="1100" dirty="0">
                <a:solidFill>
                  <a:srgbClr val="FF0000"/>
                </a:solidFill>
              </a:rPr>
              <a:t>central location </a:t>
            </a:r>
            <a:r>
              <a:rPr lang="en-US" sz="1100" dirty="0"/>
              <a:t>within </a:t>
            </a:r>
            <a:r>
              <a:rPr lang="en-US" sz="1100" dirty="0">
                <a:solidFill>
                  <a:srgbClr val="FF0000"/>
                </a:solidFill>
              </a:rPr>
              <a:t>24 hours of end of application </a:t>
            </a:r>
            <a:r>
              <a:rPr lang="en-US" sz="1100" dirty="0"/>
              <a:t>and </a:t>
            </a:r>
            <a:r>
              <a:rPr lang="en-US" sz="1100" dirty="0">
                <a:solidFill>
                  <a:srgbClr val="FF0000"/>
                </a:solidFill>
              </a:rPr>
              <a:t>before</a:t>
            </a:r>
            <a:r>
              <a:rPr lang="en-US" sz="1100" dirty="0"/>
              <a:t> workers enter that treated area; display both for 30 days after the REI expires; and keep application information and SDS records</a:t>
            </a:r>
            <a:r>
              <a:rPr lang="en-US" sz="1100" dirty="0">
                <a:solidFill>
                  <a:srgbClr val="FF0000"/>
                </a:solidFill>
              </a:rPr>
              <a:t> for 2 years </a:t>
            </a:r>
            <a:r>
              <a:rPr lang="en-US" sz="1100" dirty="0"/>
              <a:t>from end of REI.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7418316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You can ask your employer for a copy of the application information and the safety data sheets, or you may designate a representative to ask for on your behalf. The designation of a representative must be in writing.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5572973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1806">
              <a:defRPr/>
            </a:pPr>
            <a:r>
              <a:rPr lang="en-US" altLang="es-MX" sz="1100" b="1" dirty="0"/>
              <a:t>Information required to be covered: </a:t>
            </a:r>
          </a:p>
          <a:p>
            <a:pPr marL="543719" indent="-543719" defTabSz="1021806">
              <a:buFont typeface="+mj-lt"/>
              <a:buAutoNum type="arabicPeriod"/>
              <a:defRPr/>
            </a:pPr>
            <a:r>
              <a:rPr lang="en-US" sz="1100" dirty="0" smtClean="0"/>
              <a:t>You can </a:t>
            </a:r>
            <a:r>
              <a:rPr lang="en-US" sz="1100" dirty="0"/>
              <a:t>also request records </a:t>
            </a:r>
            <a:r>
              <a:rPr lang="en-US" sz="1100" dirty="0" smtClean="0"/>
              <a:t>yourself, </a:t>
            </a:r>
            <a:r>
              <a:rPr lang="en-US" sz="1100" dirty="0"/>
              <a:t>through medical personnel or through a designated representative. A designated representative is a person, chosen, by a worker, who can request and obtain a copy of the pesticide application and Safety Data Sheets on </a:t>
            </a:r>
            <a:r>
              <a:rPr lang="en-US" sz="1100" dirty="0" smtClean="0"/>
              <a:t>your behalf. </a:t>
            </a:r>
            <a:endParaRPr lang="en-US" sz="1100" dirty="0"/>
          </a:p>
          <a:p>
            <a:pPr defTabSz="1021806">
              <a:defRPr/>
            </a:pPr>
            <a:endParaRPr lang="en-US" altLang="es-MX" sz="1100" b="1" dirty="0"/>
          </a:p>
          <a:p>
            <a:r>
              <a:rPr lang="en-US" altLang="es-MX" sz="1100" b="1" dirty="0"/>
              <a:t>Notes for trainers of workers and pesticide handlers:</a:t>
            </a:r>
          </a:p>
          <a:p>
            <a:pPr marL="543719" indent="-543719" defTabSz="966612">
              <a:buFont typeface="+mj-lt"/>
              <a:buAutoNum type="arabicPeriod"/>
              <a:defRPr/>
            </a:pPr>
            <a:r>
              <a:rPr lang="en-US" sz="1100" dirty="0">
                <a:ea typeface="ＭＳ Ｐゴシック" pitchFamily="84" charset="-128"/>
              </a:rPr>
              <a:t>The designated representative must be designated in writing. </a:t>
            </a:r>
          </a:p>
          <a:p>
            <a:pPr marL="543719" indent="-543719">
              <a:buFont typeface="+mj-lt"/>
              <a:buAutoNum type="arabicPeriod"/>
            </a:pPr>
            <a:endParaRPr lang="en-US" altLang="es-MX" sz="1300" b="1" dirty="0"/>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57</a:t>
            </a:fld>
            <a:endParaRPr lang="es-US" dirty="0">
              <a:solidFill>
                <a:prstClr val="black"/>
              </a:solidFill>
            </a:endParaRPr>
          </a:p>
        </p:txBody>
      </p:sp>
    </p:spTree>
    <p:extLst>
      <p:ext uri="{BB962C8B-B14F-4D97-AF65-F5344CB8AC3E}">
        <p14:creationId xmlns:p14="http://schemas.microsoft.com/office/powerpoint/2010/main" val="2407268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Your employer must tell you where the central location is and where the decontamination supplies are on the establishment.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3776454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55451" indent="-255451">
              <a:buFont typeface="+mj-lt"/>
              <a:buAutoNum type="arabicPeriod"/>
            </a:pPr>
            <a:r>
              <a:rPr lang="en-US" sz="1100" dirty="0" smtClean="0"/>
              <a:t>Employers must inform you where the pesticide safety, application and hazard information is located .</a:t>
            </a:r>
          </a:p>
          <a:p>
            <a:pPr marL="255451" indent="-255451">
              <a:buFont typeface="+mj-lt"/>
              <a:buAutoNum type="arabicPeriod"/>
            </a:pPr>
            <a:r>
              <a:rPr lang="en-US" sz="1100" dirty="0" smtClean="0"/>
              <a:t>You must have unrestricted access to the posted information.</a:t>
            </a:r>
          </a:p>
          <a:p>
            <a:pPr marL="255451" indent="-255451">
              <a:buFont typeface="+mj-lt"/>
              <a:buAutoNum type="arabicPeriod"/>
            </a:pPr>
            <a:endParaRPr lang="en-US" sz="1100" dirty="0" smtClean="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The information is there for the worker’s and handler’s reference, so they need to know the location of the central display, and that the information should be current and clear</a:t>
            </a:r>
            <a:endParaRPr lang="en-US" altLang="es-MX" sz="1100" b="1" dirty="0"/>
          </a:p>
          <a:p>
            <a:pPr marL="255451" indent="-255451">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857224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Early entry</a:t>
            </a:r>
            <a:r>
              <a:rPr lang="en-US" sz="1100" b="1" dirty="0"/>
              <a:t> </a:t>
            </a:r>
            <a:r>
              <a:rPr lang="en-US" sz="1100" dirty="0"/>
              <a:t>means entry into a treated field or other area after the pesticide application is complete, but before the restricted-entry interval or other restrictions on entry for that pesticide have expired.</a:t>
            </a:r>
          </a:p>
          <a:p>
            <a:pPr marL="241653" indent="-241653">
              <a:buFont typeface="+mj-lt"/>
              <a:buAutoNum type="arabicPeriod"/>
            </a:pPr>
            <a:r>
              <a:rPr lang="en-US" sz="1100" dirty="0"/>
              <a:t>Agricultural workers who are required to go into treated areas before the REI expires are early entry employees. Agricultural employers must provide early-entry specific training and protection to workers before directing them to perform early-entry activities. </a:t>
            </a:r>
          </a:p>
          <a:p>
            <a:pPr marL="241653" indent="-241653">
              <a:buFont typeface="+mj-lt"/>
              <a:buAutoNum type="arabicPeriod"/>
            </a:pPr>
            <a:r>
              <a:rPr lang="en-US" sz="1100" dirty="0"/>
              <a:t>The new minimum age for early entry workers is 18 years old.</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61092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The safety information display at the central location and at some places with supplies for washing up (decontamination supplies) is a reminder about the steps you can take to reduce exposures. It has the name and address of a nearby medical facility, in case of an emergency where you are made sick from a pesticide. In case you need to report a violation involving a pesticide, contact information for enforcement is on the display.</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5913157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The employer must provide water, soap, and towels near where you are working so you can wash up when you leave the work area, and if there is an accidental exposure like a spill, the supplies may be used in an emergency to remove pesticides and reduce their effect. If you are using products that require eye protection, or are under pressure, you must have access to water for emergency eye flushing, too.</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6180854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endParaRPr lang="en-US" altLang="es-MX" sz="1100" dirty="0"/>
          </a:p>
          <a:p>
            <a:pPr marL="241653" indent="-241653" defTabSz="966612">
              <a:buFont typeface="+mj-lt"/>
              <a:buAutoNum type="arabicPeriod"/>
              <a:defRPr/>
            </a:pPr>
            <a:r>
              <a:rPr lang="en-US" sz="1100" dirty="0"/>
              <a:t>The agricultural employer must provide at least 1 gallon of water for each worker at the beginning of the work period,</a:t>
            </a:r>
          </a:p>
          <a:p>
            <a:pPr marL="241653" indent="-241653" defTabSz="966612">
              <a:buFont typeface="+mj-lt"/>
              <a:buAutoNum type="arabicPeriod"/>
              <a:defRPr/>
            </a:pPr>
            <a:r>
              <a:rPr lang="en-US" sz="1100" dirty="0"/>
              <a:t>and enough soap and single use towels for the workers’ needs. </a:t>
            </a:r>
          </a:p>
          <a:p>
            <a:pPr marL="241653" indent="-241653" defTabSz="966612">
              <a:buFont typeface="+mj-lt"/>
              <a:buAutoNum type="arabicPeriod"/>
              <a:defRPr/>
            </a:pPr>
            <a:r>
              <a:rPr lang="en-US" sz="1100" dirty="0"/>
              <a:t>The supplies must be near to the worker’s work location</a:t>
            </a:r>
          </a:p>
          <a:p>
            <a:endParaRPr lang="en-US" sz="1100" b="1" baseline="0" dirty="0" smtClean="0"/>
          </a:p>
          <a:p>
            <a:pPr defTabSz="966612">
              <a:defRPr/>
            </a:pPr>
            <a:r>
              <a:rPr lang="en-US" altLang="es-MX" sz="1100" b="1" dirty="0"/>
              <a:t>Notes for trainers of workers and pesticide handlers:</a:t>
            </a:r>
          </a:p>
          <a:p>
            <a:pPr marL="241653" indent="-241653">
              <a:buFont typeface="+mj-lt"/>
              <a:buAutoNum type="arabicPeriod"/>
            </a:pPr>
            <a:r>
              <a:rPr lang="en-US" sz="1100" dirty="0"/>
              <a:t>Focus the training more on the need for workers to USE the decontamination supplies, emphasizing that the supplies are nearby for their use and health and safety. The consequences of not washing up can result in, at least, uncomfortable rashes.</a:t>
            </a:r>
          </a:p>
          <a:p>
            <a:endParaRPr lang="en-US" sz="1100" b="0" baseline="0" dirty="0" smtClean="0"/>
          </a:p>
          <a:p>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559438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The agricultural employer must provide:</a:t>
            </a:r>
          </a:p>
          <a:p>
            <a:pPr marL="724959" lvl="1" indent="-241653">
              <a:buFont typeface="Arial" panose="020B0604020202020204" pitchFamily="34" charset="0"/>
              <a:buChar char="•"/>
            </a:pPr>
            <a:r>
              <a:rPr lang="en-US" sz="1100" dirty="0"/>
              <a:t>Clean running water or at least 3 gallons of water for each handler, </a:t>
            </a:r>
          </a:p>
          <a:p>
            <a:pPr marL="724959" lvl="1" indent="-241653" defTabSz="966612">
              <a:buFont typeface="Arial" panose="020B0604020202020204" pitchFamily="34" charset="0"/>
              <a:buChar char="•"/>
              <a:defRPr/>
            </a:pPr>
            <a:r>
              <a:rPr lang="en-US" sz="1100" dirty="0"/>
              <a:t>Enough soap and single use towels for the workers’ needs, and </a:t>
            </a:r>
          </a:p>
          <a:p>
            <a:pPr marL="724959" lvl="1" indent="-241653">
              <a:buFont typeface="Arial" panose="020B0604020202020204" pitchFamily="34" charset="0"/>
              <a:buChar char="•"/>
            </a:pPr>
            <a:r>
              <a:rPr lang="en-US" sz="1100" dirty="0"/>
              <a:t>A clean change of clothes to be used in case the handler’s clothes or PPE become contaminated</a:t>
            </a:r>
          </a:p>
          <a:p>
            <a:pPr marL="724959" lvl="1" indent="-241653" defTabSz="966612">
              <a:buFont typeface="Arial" panose="020B0604020202020204" pitchFamily="34" charset="0"/>
              <a:buChar char="•"/>
              <a:defRPr/>
            </a:pPr>
            <a:r>
              <a:rPr lang="en-US" sz="1100" dirty="0"/>
              <a:t>The supplies must be located </a:t>
            </a:r>
            <a:r>
              <a:rPr lang="en-US" sz="1100" dirty="0" smtClean="0"/>
              <a:t>within ¼ mile of the pesticide handler, at mixing and loading site, and at the site where PPE is removed</a:t>
            </a:r>
          </a:p>
          <a:p>
            <a:pPr marL="664546" lvl="1" indent="-181240">
              <a:buFont typeface="Arial" panose="020B0604020202020204" pitchFamily="34" charset="0"/>
              <a:buChar char="•"/>
            </a:pPr>
            <a:endParaRPr lang="en-US" sz="1100"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Focus the training more on the need for handlers to USE the decontamination supplies, emphasizing that the supplies are nearby for their use and health and safety. The consequences of not washing up can result in, at least, uncomfortable rashes</a:t>
            </a:r>
            <a:r>
              <a:rPr lang="en-US" sz="1100" dirty="0" smtClean="0"/>
              <a:t>.</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067672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Emergency eye flushing station: a system or container of water that can provide a gentle stream to rinse the pesticide from the eye.</a:t>
            </a:r>
          </a:p>
          <a:p>
            <a:pPr marL="241653" indent="-241653">
              <a:buFont typeface="+mj-lt"/>
              <a:buAutoNum type="arabicPeriod"/>
            </a:pPr>
            <a:r>
              <a:rPr lang="en-US" sz="1100" dirty="0" smtClean="0"/>
              <a:t>Located at any site where handlers are mixing or loading a pesticide that requires protective eyewear or are using a closed system that is under pressure.</a:t>
            </a:r>
          </a:p>
          <a:p>
            <a:pPr marL="241653" indent="-241653">
              <a:buFont typeface="+mj-lt"/>
              <a:buAutoNum type="arabicPeriod"/>
            </a:pPr>
            <a:r>
              <a:rPr lang="en-US" sz="1100" dirty="0" smtClean="0"/>
              <a:t>Applicators using products that require protective eyewear must be provided a pint of water that they need to keep close by so they have ready access in case of an exposure to their eyes.</a:t>
            </a:r>
          </a:p>
          <a:p>
            <a:pPr defTabSz="966612">
              <a:defRPr/>
            </a:pPr>
            <a:endParaRPr lang="en-US" altLang="es-MX" sz="1100" b="1"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Emphasize the urgency for getting pesticide out of the eye promptly, using the supplies that have to be provided if the product requires protection. </a:t>
            </a:r>
          </a:p>
        </p:txBody>
      </p:sp>
      <p:sp>
        <p:nvSpPr>
          <p:cNvPr id="4" name="Slide Number Placeholder 3"/>
          <p:cNvSpPr>
            <a:spLocks noGrp="1"/>
          </p:cNvSpPr>
          <p:nvPr>
            <p:ph type="sldNum" sz="quarter" idx="10"/>
          </p:nvPr>
        </p:nvSpPr>
        <p:spPr/>
        <p:txBody>
          <a:bodyPr/>
          <a:lstStyle/>
          <a:p>
            <a:fld id="{AFFAD1C9-EAF8-4C01-9612-A05077501AF2}" type="slidenum">
              <a:rPr lang="es-MX" smtClean="0">
                <a:solidFill>
                  <a:prstClr val="black"/>
                </a:solidFill>
              </a:rPr>
              <a:pPr/>
              <a:t>64</a:t>
            </a:fld>
            <a:endParaRPr lang="es-MX" dirty="0">
              <a:solidFill>
                <a:prstClr val="black"/>
              </a:solidFill>
            </a:endParaRPr>
          </a:p>
        </p:txBody>
      </p:sp>
    </p:spTree>
    <p:extLst>
      <p:ext uri="{BB962C8B-B14F-4D97-AF65-F5344CB8AC3E}">
        <p14:creationId xmlns:p14="http://schemas.microsoft.com/office/powerpoint/2010/main" val="4585518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If you are made sick, and pesticides may have been the cause, the employer needs to be told so he can make sure you are taken to a medical facility, and provide the medical personnel with information about the exposure.</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4143809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If </a:t>
            </a:r>
            <a:r>
              <a:rPr lang="en-US" sz="1100" dirty="0" smtClean="0"/>
              <a:t>you have </a:t>
            </a:r>
            <a:r>
              <a:rPr lang="en-US" sz="1100" dirty="0"/>
              <a:t>been made ill and it is reasonable to think it was from pesticides, </a:t>
            </a:r>
            <a:r>
              <a:rPr lang="en-US" sz="1100" dirty="0" smtClean="0"/>
              <a:t>you </a:t>
            </a:r>
            <a:r>
              <a:rPr lang="en-US" sz="1100" dirty="0"/>
              <a:t>should:</a:t>
            </a:r>
          </a:p>
          <a:p>
            <a:pPr marL="664546" lvl="1" indent="-181240">
              <a:buFont typeface="Arial" panose="020B0604020202020204" pitchFamily="34" charset="0"/>
              <a:buChar char="•"/>
            </a:pPr>
            <a:r>
              <a:rPr lang="en-US" sz="1100" dirty="0"/>
              <a:t>Inform </a:t>
            </a:r>
            <a:r>
              <a:rPr lang="en-US" sz="1100" dirty="0" smtClean="0"/>
              <a:t>your </a:t>
            </a:r>
            <a:r>
              <a:rPr lang="en-US" sz="1100" dirty="0"/>
              <a:t>employer, who must make transportation available to a medical facility </a:t>
            </a:r>
          </a:p>
          <a:p>
            <a:pPr marL="664546" lvl="1" indent="-181240">
              <a:buFont typeface="Arial" panose="020B0604020202020204" pitchFamily="34" charset="0"/>
              <a:buChar char="•"/>
            </a:pPr>
            <a:r>
              <a:rPr lang="en-US" sz="1100" dirty="0"/>
              <a:t>Get first aid, if there is time, but do not delay getting to medical personnel!</a:t>
            </a:r>
          </a:p>
          <a:p>
            <a:pPr marL="664546" lvl="1" indent="-181240">
              <a:buFont typeface="Arial" panose="020B0604020202020204" pitchFamily="34" charset="0"/>
              <a:buChar char="•"/>
            </a:pPr>
            <a:r>
              <a:rPr lang="en-US" sz="1100" dirty="0"/>
              <a:t>The employer needs to give this information to the medical personnel: the </a:t>
            </a:r>
            <a:r>
              <a:rPr lang="en-US" sz="1100" dirty="0" smtClean="0"/>
              <a:t>SDS </a:t>
            </a:r>
            <a:r>
              <a:rPr lang="en-US" sz="1100" dirty="0"/>
              <a:t>for the product, the name of the product, its registration number and active ingredients, and the circumstances of the use of the product and of the exposure. </a:t>
            </a:r>
          </a:p>
          <a:p>
            <a:endParaRPr lang="en-US" sz="1100"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Emphasize that, if a person is made ill, and it might be pesticides, they should tell their employer and get to medical attention immediately. </a:t>
            </a:r>
          </a:p>
          <a:p>
            <a:pPr marL="241653" indent="-241653" defTabSz="966612">
              <a:buFont typeface="+mj-lt"/>
              <a:buAutoNum type="arabicPeriod"/>
              <a:defRPr/>
            </a:pPr>
            <a:r>
              <a:rPr lang="en-US" sz="1100" dirty="0"/>
              <a:t>The employer can give the information directly to the medical staff or to the worker or handler to give to medical staff. But ultimately the employer is responsible for the information getting to the medical staff.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35485038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Workers have to be notified by the employer of restrictions on areas where applications are taking place and where an REI is in effect. Those notifications may be in the form of oral warnings or the posted warning signs that will be around the treated area.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1798455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Whenever </a:t>
            </a:r>
            <a:r>
              <a:rPr lang="en-US" sz="1100" dirty="0" smtClean="0"/>
              <a:t>you see </a:t>
            </a:r>
            <a:r>
              <a:rPr lang="en-US" sz="1100" dirty="0"/>
              <a:t>this sign it means that the area is under a restricted-entry interval (REI) and pesticides may not have broken down/dissipated yet to safe levels. </a:t>
            </a:r>
          </a:p>
          <a:p>
            <a:pPr marL="241653" indent="-241653">
              <a:buFont typeface="+mj-lt"/>
              <a:buAutoNum type="arabicPeriod"/>
            </a:pPr>
            <a:r>
              <a:rPr lang="en-US" sz="1100" dirty="0"/>
              <a:t>Under certain circumstances, employers are required to post warning signs in pesticide treated areas to indicate the REI.</a:t>
            </a:r>
          </a:p>
          <a:p>
            <a:pPr marL="241653" indent="-241653">
              <a:buFont typeface="+mj-lt"/>
              <a:buAutoNum type="arabicPeriod"/>
            </a:pPr>
            <a:r>
              <a:rPr lang="en-US" sz="1100" dirty="0"/>
              <a:t>The REI is the amount of time that must pass after a pesticide application before it is safe for workers to enter the area without the proper training and protection. </a:t>
            </a:r>
          </a:p>
          <a:p>
            <a:pPr marL="241653" indent="-241653">
              <a:buFont typeface="+mj-lt"/>
              <a:buAutoNum type="arabicPeriod"/>
            </a:pPr>
            <a:r>
              <a:rPr lang="en-US" sz="1100" dirty="0"/>
              <a:t>During the REI, only appropriately-trained and equipped pesticide handlers and early-entry workers are allowed in the area.</a:t>
            </a:r>
          </a:p>
          <a:p>
            <a:endParaRPr lang="en-US" sz="1100" dirty="0"/>
          </a:p>
          <a:p>
            <a:pPr defTabSz="1021806">
              <a:defRPr/>
            </a:pPr>
            <a:r>
              <a:rPr lang="en-US" altLang="es-MX" sz="1100" b="1" dirty="0"/>
              <a:t>Notes for trainers of workers and pesticide handlers:</a:t>
            </a:r>
          </a:p>
          <a:p>
            <a:pPr marL="241653" indent="-241653" defTabSz="1021806">
              <a:buFont typeface="+mj-lt"/>
              <a:buAutoNum type="arabicPeriod"/>
              <a:defRPr/>
            </a:pPr>
            <a:r>
              <a:rPr lang="en-US" sz="1100" dirty="0"/>
              <a:t>Stress that, if workers see the sign, THEY SHOULD NOT ENTER THE AREA.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6564580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1021806">
              <a:defRPr/>
            </a:pPr>
            <a:r>
              <a:rPr lang="en-US" altLang="es-MX" sz="1100" b="1" dirty="0"/>
              <a:t>Information required to be covered: </a:t>
            </a:r>
          </a:p>
          <a:p>
            <a:pPr marL="255451" indent="-255451" defTabSz="1021806">
              <a:buFont typeface="+mj-lt"/>
              <a:buAutoNum type="arabicPeriod"/>
              <a:defRPr/>
            </a:pPr>
            <a:r>
              <a:rPr lang="en-US" altLang="es-MX" sz="1100" dirty="0" smtClean="0"/>
              <a:t>Your supervisor </a:t>
            </a:r>
            <a:r>
              <a:rPr lang="en-US" altLang="es-MX" sz="1100" dirty="0"/>
              <a:t>will post signs or notify you verbally about what areas are under a restricted-entry interval (REI).</a:t>
            </a:r>
          </a:p>
          <a:p>
            <a:pPr marL="255451" indent="-255451" defTabSz="1021806">
              <a:buFont typeface="+mj-lt"/>
              <a:buAutoNum type="arabicPeriod"/>
              <a:defRPr/>
            </a:pPr>
            <a:r>
              <a:rPr lang="en-US" sz="1100" dirty="0"/>
              <a:t>The notification may be either oral or posted, and </a:t>
            </a:r>
            <a:r>
              <a:rPr lang="en-US" sz="1100" dirty="0" smtClean="0"/>
              <a:t>you </a:t>
            </a:r>
            <a:r>
              <a:rPr lang="en-US" sz="1100" dirty="0"/>
              <a:t>should heed the signs because the area is still under the restricted-entry interval (REI). </a:t>
            </a:r>
          </a:p>
          <a:p>
            <a:pPr marL="241653" indent="-241653">
              <a:buFont typeface="+mj-lt"/>
              <a:buAutoNum type="arabicPeriod"/>
            </a:pPr>
            <a:r>
              <a:rPr lang="en-US" altLang="es-MX" sz="1100" dirty="0"/>
              <a:t>Keep out of treated areas or areas being treated with pesticides.</a:t>
            </a:r>
          </a:p>
          <a:p>
            <a:pPr marL="241653" indent="-241653">
              <a:buFont typeface="+mj-lt"/>
              <a:buAutoNum type="arabicPeriod"/>
            </a:pPr>
            <a:r>
              <a:rPr lang="en-US" sz="1100" dirty="0"/>
              <a:t>Stay away from the application equipment during pesticide applications.</a:t>
            </a:r>
          </a:p>
          <a:p>
            <a:pPr marL="241653" indent="-241653" defTabSz="1021806">
              <a:buFont typeface="+mj-lt"/>
              <a:buAutoNum type="arabicPeriod"/>
              <a:defRPr/>
            </a:pPr>
            <a:r>
              <a:rPr lang="en-US" sz="1100" dirty="0"/>
              <a:t>Even if the REI has expired, </a:t>
            </a:r>
            <a:r>
              <a:rPr lang="en-US" sz="1100" dirty="0" smtClean="0"/>
              <a:t>workers </a:t>
            </a:r>
            <a:r>
              <a:rPr lang="en-US" sz="1100" dirty="0"/>
              <a:t>should not enter the treated area until the signs are covered or removed.  </a:t>
            </a:r>
            <a:r>
              <a:rPr lang="en-US" sz="1100" dirty="0" smtClean="0"/>
              <a:t>BUT their </a:t>
            </a:r>
            <a:r>
              <a:rPr lang="en-US" sz="1100" dirty="0"/>
              <a:t>employer may, in rare cases, direct </a:t>
            </a:r>
            <a:r>
              <a:rPr lang="en-US" sz="1100" dirty="0" smtClean="0"/>
              <a:t>workers </a:t>
            </a:r>
            <a:r>
              <a:rPr lang="en-US" sz="1100" dirty="0"/>
              <a:t>to enter a treated area where the REI is still in effect (early entry) – but if that happens, </a:t>
            </a:r>
            <a:r>
              <a:rPr lang="en-US" sz="1100" dirty="0" smtClean="0"/>
              <a:t>they </a:t>
            </a:r>
            <a:r>
              <a:rPr lang="en-US" sz="1100" dirty="0"/>
              <a:t>must get information about the pesticide that was used and its risks, information about how long </a:t>
            </a:r>
            <a:r>
              <a:rPr lang="en-US" sz="1100" dirty="0" smtClean="0"/>
              <a:t>they </a:t>
            </a:r>
            <a:r>
              <a:rPr lang="en-US" sz="1100" dirty="0"/>
              <a:t>can stay in the area and what tasks </a:t>
            </a:r>
            <a:r>
              <a:rPr lang="en-US" sz="1100" dirty="0" smtClean="0"/>
              <a:t>they </a:t>
            </a:r>
            <a:r>
              <a:rPr lang="en-US" sz="1100" dirty="0"/>
              <a:t>may do, and </a:t>
            </a:r>
            <a:r>
              <a:rPr lang="en-US" sz="1100" dirty="0" smtClean="0"/>
              <a:t>they </a:t>
            </a:r>
            <a:r>
              <a:rPr lang="en-US" sz="1100" dirty="0"/>
              <a:t>probably would have to wear PPE. </a:t>
            </a:r>
          </a:p>
          <a:p>
            <a:pPr defTabSz="1021806">
              <a:defRPr/>
            </a:pPr>
            <a:endParaRPr lang="en-US" sz="1100" dirty="0"/>
          </a:p>
          <a:p>
            <a:pPr defTabSz="1021806">
              <a:defRPr/>
            </a:pPr>
            <a:r>
              <a:rPr lang="en-US" altLang="es-MX" sz="1100" b="1" dirty="0"/>
              <a:t>Notes for trainers of workers and pesticide handlers:</a:t>
            </a:r>
          </a:p>
          <a:p>
            <a:pPr marL="241653" indent="-241653" defTabSz="1021806">
              <a:buFont typeface="+mj-lt"/>
              <a:buAutoNum type="arabicPeriod"/>
              <a:defRPr/>
            </a:pPr>
            <a:r>
              <a:rPr lang="en-US" sz="1100" dirty="0"/>
              <a:t>Inform workers that they can refer to the application information in case they aren’t sure about an area. </a:t>
            </a:r>
          </a:p>
          <a:p>
            <a:pPr marL="241653" indent="-241653" defTabSz="1021806">
              <a:buFont typeface="+mj-lt"/>
              <a:buAutoNum type="arabicPeriod"/>
              <a:defRPr/>
            </a:pPr>
            <a:r>
              <a:rPr lang="en-US" sz="1100" dirty="0"/>
              <a:t>Posting requirements are dependent on the label instructions and the length of the REI.</a:t>
            </a:r>
          </a:p>
          <a:p>
            <a:pPr marL="241653" indent="-241653" defTabSz="1021806">
              <a:buFont typeface="+mj-lt"/>
              <a:buAutoNum type="arabicPeriod"/>
              <a:defRPr/>
            </a:pPr>
            <a:r>
              <a:rPr lang="en-US" sz="1100" dirty="0"/>
              <a:t>Ensure handlers know not to remove signs before the required time. Remind them that others may be exposed if they take the sign down too soon, and that workers are prohibited from entry (except for early entry) while signs are posted. </a:t>
            </a:r>
          </a:p>
          <a:p>
            <a:pPr marL="241653" indent="-241653" defTabSz="966612">
              <a:buFont typeface="+mj-lt"/>
              <a:buAutoNum type="arabicPeriod"/>
              <a:defRPr/>
            </a:pPr>
            <a:r>
              <a:rPr lang="en-US" altLang="es-MX" sz="1100" dirty="0"/>
              <a:t>Workers and handlers must clearly understand the following information:</a:t>
            </a:r>
          </a:p>
          <a:p>
            <a:pPr marL="724959" lvl="1" indent="-241653">
              <a:buFont typeface="Arial" panose="020B0604020202020204" pitchFamily="34" charset="0"/>
              <a:buChar char="•"/>
            </a:pPr>
            <a:r>
              <a:rPr lang="en-US" sz="1100" dirty="0"/>
              <a:t>The significance of the posted signs </a:t>
            </a:r>
          </a:p>
          <a:p>
            <a:pPr marL="724959" lvl="1" indent="-241653">
              <a:buFont typeface="Arial" panose="020B0604020202020204" pitchFamily="34" charset="0"/>
              <a:buChar char="•"/>
            </a:pPr>
            <a:r>
              <a:rPr lang="en-US" sz="1100" dirty="0"/>
              <a:t>The importance of obeying oral and posted warnings </a:t>
            </a:r>
          </a:p>
          <a:p>
            <a:pPr marL="241653" indent="-241653" defTabSz="966612">
              <a:buFont typeface="+mj-lt"/>
              <a:buAutoNum type="arabicPeriod"/>
              <a:defRPr/>
            </a:pPr>
            <a:r>
              <a:rPr lang="en-US" sz="1100" dirty="0"/>
              <a:t>One of the possible ways workers may be exposed to pesticides is by entering into treated areas while the REI is still in effect. This may result from the employer failing to notify workers or to post a restricted area. It may also be the result of employers asking workers to enter into treated areas or workers disregarding posted signs or oral warnings.</a:t>
            </a:r>
          </a:p>
          <a:p>
            <a:pPr marL="241653" indent="-241653" defTabSz="966612">
              <a:buFont typeface="+mj-lt"/>
              <a:buAutoNum type="arabicPeriod"/>
              <a:defRPr/>
            </a:pPr>
            <a:r>
              <a:rPr lang="en-US" sz="1100" dirty="0"/>
              <a:t>Pesticide handlers should always communicate to their supervisor and worker crew supervisors about known effective REI’s and on-going pesticide applications.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169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You are a pesticide handler if you:</a:t>
            </a:r>
          </a:p>
          <a:p>
            <a:pPr marL="664546" lvl="1" indent="-181240">
              <a:buFont typeface="Arial" charset="0"/>
              <a:buChar char="•"/>
            </a:pPr>
            <a:r>
              <a:rPr lang="en-US" sz="1100" dirty="0"/>
              <a:t>Apply pesticides</a:t>
            </a:r>
          </a:p>
          <a:p>
            <a:pPr marL="664546" lvl="1" indent="-181240">
              <a:buFont typeface="Arial" charset="0"/>
              <a:buChar char="•"/>
            </a:pPr>
            <a:r>
              <a:rPr lang="en-US" sz="1100" dirty="0"/>
              <a:t>Assist with pesticide applications</a:t>
            </a:r>
          </a:p>
          <a:p>
            <a:pPr marL="664546" lvl="1" indent="-181240">
              <a:buFont typeface="Arial" charset="0"/>
              <a:buChar char="•"/>
            </a:pPr>
            <a:r>
              <a:rPr lang="en-US" sz="1100" dirty="0"/>
              <a:t>Clean, repair, or maintain pesticide application equipment – such as boom sprayers, backpack sprayers, or hoppers – that may contain pesticide residues</a:t>
            </a:r>
          </a:p>
          <a:p>
            <a:pPr marL="664546" lvl="1" indent="-181240">
              <a:buFont typeface="Arial" charset="0"/>
              <a:buChar char="•"/>
            </a:pPr>
            <a:r>
              <a:rPr lang="en-US" sz="1100" dirty="0"/>
              <a:t>Mix, load, or transfer pesticides into application equipment</a:t>
            </a:r>
          </a:p>
          <a:p>
            <a:pPr marL="664546" lvl="1" indent="-181240">
              <a:buFont typeface="Arial" charset="0"/>
              <a:buChar char="•"/>
            </a:pPr>
            <a:r>
              <a:rPr lang="en-US" sz="1100" b="0" i="0" kern="1200" dirty="0" smtClean="0">
                <a:solidFill>
                  <a:schemeClr val="tx1"/>
                </a:solidFill>
                <a:effectLst/>
                <a:latin typeface="+mn-lt"/>
                <a:ea typeface="+mn-ea"/>
                <a:cs typeface="+mn-cs"/>
              </a:rPr>
              <a:t>Work on equipment that has been used to mix, load, or apply, or otherwise have pesticide residues on them</a:t>
            </a:r>
          </a:p>
          <a:p>
            <a:pPr marL="664546" lvl="1" indent="-181240">
              <a:buFont typeface="Arial" charset="0"/>
              <a:buChar char="•"/>
            </a:pPr>
            <a:r>
              <a:rPr lang="en-US" sz="1100" dirty="0" smtClean="0"/>
              <a:t>Dispose </a:t>
            </a:r>
            <a:r>
              <a:rPr lang="en-US" sz="1100" dirty="0"/>
              <a:t>of pesticides or materials with pesticides on them, such as containers</a:t>
            </a:r>
          </a:p>
          <a:p>
            <a:pPr marL="664546" lvl="1" indent="-181240">
              <a:buFont typeface="Arial" charset="0"/>
              <a:buChar char="•"/>
            </a:pPr>
            <a:r>
              <a:rPr lang="en-US" sz="1100" dirty="0"/>
              <a:t>Act as a flagger</a:t>
            </a:r>
          </a:p>
          <a:p>
            <a:pPr marL="664546" lvl="1" indent="-181240">
              <a:buFont typeface="Arial" charset="0"/>
              <a:buChar char="•"/>
            </a:pPr>
            <a:r>
              <a:rPr lang="en-US" sz="1100" dirty="0"/>
              <a:t>Perform tasks as a crop advisor (this includes Pest Control Advisors, or PCAs, in California) during the pesticide application</a:t>
            </a:r>
            <a:r>
              <a:rPr lang="en-US" sz="1100" dirty="0" smtClean="0">
                <a:effectLst/>
              </a:rPr>
              <a:t> </a:t>
            </a:r>
            <a:r>
              <a:rPr lang="en-US" sz="1100" dirty="0"/>
              <a:t>or during the REI</a:t>
            </a:r>
          </a:p>
          <a:p>
            <a:pPr marL="664546" lvl="1" indent="-181240">
              <a:buFont typeface="Arial" charset="0"/>
              <a:buChar char="•"/>
            </a:pPr>
            <a:r>
              <a:rPr lang="en-US" sz="1100" dirty="0"/>
              <a:t>The new minimum age for handlers is 18.</a:t>
            </a:r>
          </a:p>
          <a:p>
            <a:pPr marL="241653" indent="-241653">
              <a:buFont typeface="+mj-lt"/>
              <a:buAutoNum type="arabicPeriod"/>
            </a:pPr>
            <a:r>
              <a:rPr lang="en-US" sz="1100" dirty="0"/>
              <a:t>Agricultural employers are prohibited by the rule from allowing or directing a worker to mix/load/or apply pesticides or assist in their application unless trained as a handler. </a:t>
            </a:r>
          </a:p>
          <a:p>
            <a:pPr marL="241653" indent="-241653">
              <a:buFont typeface="+mj-lt"/>
              <a:buAutoNum type="arabicPeriod"/>
            </a:pPr>
            <a:endParaRPr lang="en-US" sz="1100" dirty="0"/>
          </a:p>
          <a:p>
            <a:pPr defTabSz="483306">
              <a:defRPr/>
            </a:pPr>
            <a:r>
              <a:rPr lang="en-US" altLang="es-MX" sz="1100" b="1" dirty="0"/>
              <a:t>Notes for trainers of workers and pesticide handlers:</a:t>
            </a:r>
          </a:p>
          <a:p>
            <a:pPr marL="241653" indent="-241653" defTabSz="966612">
              <a:buFont typeface="+mj-lt"/>
              <a:buAutoNum type="arabicPeriod"/>
              <a:defRPr/>
            </a:pPr>
            <a:r>
              <a:rPr lang="en-US" sz="1100" dirty="0" smtClean="0"/>
              <a:t>Start this section with a discussion question. “W</a:t>
            </a:r>
            <a:r>
              <a:rPr lang="en-US" sz="1100" dirty="0"/>
              <a:t>hat kind of tasks does a handler do?”</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1864334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Tx/>
              <a:buAutoNum type="arabicPeriod"/>
              <a:defRPr/>
            </a:pPr>
            <a:r>
              <a:rPr lang="en-US" altLang="es-MX" sz="1100" dirty="0"/>
              <a:t>Field posting is required when apply a pesticide with an REI greater than 48 hours (outdoors) or 4 hours (enclosed spaces). </a:t>
            </a:r>
          </a:p>
          <a:p>
            <a:pPr marL="241653" indent="-241653" defTabSz="966612">
              <a:buFontTx/>
              <a:buAutoNum type="arabicPeriod"/>
              <a:defRPr/>
            </a:pPr>
            <a:r>
              <a:rPr lang="en-US" altLang="es-MX" sz="1100" dirty="0"/>
              <a:t>Field posting is also mandatory when required on the label.</a:t>
            </a:r>
          </a:p>
          <a:p>
            <a:pPr marL="241653" indent="-241653" defTabSz="966612">
              <a:buFontTx/>
              <a:buAutoNum type="arabicPeriod"/>
              <a:defRPr/>
            </a:pPr>
            <a:r>
              <a:rPr lang="en-US" altLang="es-MX" sz="1100" dirty="0"/>
              <a:t>The employer is responsible for checking the label for the REI and posting requirements. The employer must also make sure that the application area is posted if required. However, the employer may request that the handler assist with the responsibility.</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40277043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1806">
              <a:defRPr/>
            </a:pPr>
            <a:r>
              <a:rPr lang="en-US" altLang="es-MX" sz="1100" b="1" dirty="0"/>
              <a:t>Information required to be covered: </a:t>
            </a:r>
          </a:p>
          <a:p>
            <a:pPr marL="255451" indent="-255451" defTabSz="1021806">
              <a:buFont typeface="+mj-lt"/>
              <a:buAutoNum type="arabicPeriod"/>
            </a:pPr>
            <a:r>
              <a:rPr lang="en-US" sz="1100" dirty="0" smtClean="0"/>
              <a:t>Ensure that no pesticide contacts any workers and other persons directly or through drift.</a:t>
            </a:r>
          </a:p>
          <a:p>
            <a:pPr marL="255451" indent="-255451">
              <a:buFont typeface="+mj-lt"/>
              <a:buAutoNum type="arabicPeriod"/>
            </a:pPr>
            <a:r>
              <a:rPr lang="en-US" sz="1100" dirty="0" smtClean="0"/>
              <a:t>During a pesticide application in an enclosed space production, agricultural employers must not allow worker entry to an enclosed space structure until the air concentration level specified on the label is met or, if no air concentration level is specified, until after proper ventilation criteria is met for certain types of applications.</a:t>
            </a:r>
          </a:p>
          <a:p>
            <a:pPr marL="255451" indent="-255451">
              <a:buFont typeface="+mj-lt"/>
              <a:buAutoNum type="arabicPeriod"/>
            </a:pPr>
            <a:endParaRPr lang="en-US" sz="1100" baseline="0" dirty="0" smtClean="0"/>
          </a:p>
          <a:p>
            <a:pPr defTabSz="966612">
              <a:defRPr/>
            </a:pPr>
            <a:r>
              <a:rPr lang="en-US" altLang="es-MX" sz="1100" b="1" dirty="0"/>
              <a:t>Notes for trainers of workers and pesticide handlers:</a:t>
            </a:r>
          </a:p>
          <a:p>
            <a:pPr marL="255451" indent="-255451" defTabSz="966612">
              <a:buFont typeface="+mj-lt"/>
              <a:buAutoNum type="arabicPeriod"/>
              <a:defRPr/>
            </a:pPr>
            <a:r>
              <a:rPr lang="en-US" sz="1100" dirty="0"/>
              <a:t>Emphasize that pesticide use in an enclosed space can concentrate pesticides, and that they should be very alert to signs or oral warnings. </a:t>
            </a:r>
          </a:p>
          <a:p>
            <a:pPr marL="255451" indent="-255451" defTabSz="966612">
              <a:buFont typeface="+mj-lt"/>
              <a:buAutoNum type="arabicPeriod"/>
              <a:defRPr/>
            </a:pPr>
            <a:r>
              <a:rPr lang="en-US" sz="1100" dirty="0" smtClean="0"/>
              <a:t>Page 40, Table 1. Entry Restrictions During Enclosed Space Production Pesticide Applications in the How to Comply</a:t>
            </a:r>
            <a:r>
              <a:rPr lang="en-US" sz="1100" baseline="0" dirty="0" smtClean="0"/>
              <a:t> With the 2015 Revised Worker Protection Standard for Agricultural Pesticides</a:t>
            </a:r>
            <a:r>
              <a:rPr lang="en-US" sz="1100" dirty="0" smtClean="0"/>
              <a:t> manual, identifies the entry restrictions when applying pesticides for enclosed space production to ensure workers and other persons are not exposed to the pesticide(s) being applied. The restrictions depend on the types of pesticides or application methods used.</a:t>
            </a:r>
          </a:p>
          <a:p>
            <a:pPr marL="724959" lvl="1" indent="-241653">
              <a:buFont typeface="Arial" panose="020B0604020202020204" pitchFamily="34" charset="0"/>
              <a:buChar char="•"/>
            </a:pPr>
            <a:r>
              <a:rPr lang="en-US" sz="1100" dirty="0"/>
              <a:t>For example, if the pesticide is applied as a smoke, mist, or fog, the agricultural employer must keep workers and other people out of the entire enclosed space until air concentration levels or ventilation requirements are met. Then the agricultural employer must keep workers out of the entire enclosed space during the REI.</a:t>
            </a:r>
          </a:p>
          <a:p>
            <a:pPr marL="724959" lvl="1" indent="-241653">
              <a:buFont typeface="Arial" panose="020B0604020202020204" pitchFamily="34" charset="0"/>
              <a:buChar char="•"/>
            </a:pPr>
            <a:r>
              <a:rPr lang="en-US" sz="1100" dirty="0"/>
              <a:t>As another example, consider a pesticide that is applied as a spray with droplet sizes medium or larger. In this situation, the agricultural employer must keep workers and other people out of the treated area plus 25 feet in all directions (but not outside the enclosed space) until the application is complete. Then the agricultural employer must keep workers out of the treated area during the REI.</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21169447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defTabSz="1021806">
              <a:buFont typeface="+mj-lt"/>
              <a:buAutoNum type="arabicPeriod"/>
              <a:defRPr/>
            </a:pPr>
            <a:r>
              <a:rPr lang="en-US" sz="1100" dirty="0" smtClean="0"/>
              <a:t>You are </a:t>
            </a:r>
            <a:r>
              <a:rPr lang="en-US" sz="1100" dirty="0"/>
              <a:t>prohibited from applying pesticides in a manner that will contact people (other than appropriately trained and equipped handlers involved in the application), either directly or through drift.</a:t>
            </a:r>
          </a:p>
          <a:p>
            <a:pPr marL="255451" indent="-255451" defTabSz="1021806">
              <a:buFont typeface="+mj-lt"/>
              <a:buAutoNum type="arabicPeriod"/>
              <a:defRPr/>
            </a:pPr>
            <a:r>
              <a:rPr lang="en-US" sz="1100" dirty="0"/>
              <a:t>Drift is the movement of pesticide dust, spray or vapor away from the application site.</a:t>
            </a:r>
          </a:p>
          <a:p>
            <a:pPr marL="255451" indent="-255451" defTabSz="1021806">
              <a:buFont typeface="+mj-lt"/>
              <a:buAutoNum type="arabicPeriod"/>
              <a:defRPr/>
            </a:pPr>
            <a:r>
              <a:rPr lang="en-US" sz="1100" dirty="0" smtClean="0"/>
              <a:t>Drift </a:t>
            </a:r>
            <a:r>
              <a:rPr lang="en-US" sz="1100" dirty="0"/>
              <a:t>can result in contact that can make </a:t>
            </a:r>
            <a:r>
              <a:rPr lang="en-US" sz="1100" dirty="0" smtClean="0"/>
              <a:t>you </a:t>
            </a:r>
            <a:r>
              <a:rPr lang="en-US" sz="1100" dirty="0"/>
              <a:t>ill, or contaminate </a:t>
            </a:r>
            <a:r>
              <a:rPr lang="en-US" sz="1100" dirty="0" smtClean="0"/>
              <a:t>your </a:t>
            </a:r>
            <a:r>
              <a:rPr lang="en-US" sz="1100" dirty="0"/>
              <a:t>clothes that </a:t>
            </a:r>
            <a:r>
              <a:rPr lang="en-US" sz="1100" dirty="0" smtClean="0"/>
              <a:t>you </a:t>
            </a:r>
            <a:r>
              <a:rPr lang="en-US" sz="1100" dirty="0"/>
              <a:t>wear home. </a:t>
            </a:r>
          </a:p>
          <a:p>
            <a:pPr marL="255451" indent="-255451" defTabSz="1021806">
              <a:buFont typeface="+mj-lt"/>
              <a:buAutoNum type="arabicPeriod"/>
              <a:defRPr/>
            </a:pPr>
            <a:r>
              <a:rPr lang="en-US" sz="1100" dirty="0"/>
              <a:t>If </a:t>
            </a:r>
            <a:r>
              <a:rPr lang="en-US" sz="1100" dirty="0" smtClean="0"/>
              <a:t>you </a:t>
            </a:r>
            <a:r>
              <a:rPr lang="en-US" sz="1100" dirty="0"/>
              <a:t>feel drift </a:t>
            </a:r>
            <a:r>
              <a:rPr lang="en-US" sz="1100" dirty="0" smtClean="0"/>
              <a:t>is contacting you, you should </a:t>
            </a:r>
            <a:r>
              <a:rPr lang="en-US" sz="1100" dirty="0"/>
              <a:t>leave the area immediately and wash up as soon as is practical.</a:t>
            </a:r>
          </a:p>
          <a:p>
            <a:pPr marL="255451" indent="-255451" defTabSz="1021806">
              <a:buFont typeface="+mj-lt"/>
              <a:buAutoNum type="arabicPeriod"/>
            </a:pPr>
            <a:r>
              <a:rPr lang="en-US" sz="1100" dirty="0" smtClean="0">
                <a:latin typeface="+mn-lt"/>
              </a:rPr>
              <a:t>Agricultural employers must make sure that no workers or other</a:t>
            </a:r>
            <a:r>
              <a:rPr lang="en-US" sz="1100" baseline="0" dirty="0" smtClean="0">
                <a:latin typeface="+mn-lt"/>
              </a:rPr>
              <a:t> people are ‘near’ the application equipment during applications.</a:t>
            </a:r>
          </a:p>
          <a:p>
            <a:pPr marL="255451" indent="-255451" defTabSz="1021806">
              <a:buFont typeface="+mj-lt"/>
              <a:buAutoNum type="arabicPeriod"/>
            </a:pPr>
            <a:endParaRPr lang="en-US" sz="1100" baseline="0" dirty="0" smtClean="0">
              <a:latin typeface="+mn-lt"/>
            </a:endParaRPr>
          </a:p>
          <a:p>
            <a:pPr defTabSz="966612">
              <a:defRPr/>
            </a:pPr>
            <a:r>
              <a:rPr lang="en-US" altLang="es-MX" sz="1100" b="1" dirty="0"/>
              <a:t>Notes for trainers of workers and pesticide handlers:</a:t>
            </a:r>
          </a:p>
          <a:p>
            <a:pPr marL="255451" indent="-255451" defTabSz="966612">
              <a:buFont typeface="+mj-lt"/>
              <a:buAutoNum type="arabicPeriod"/>
              <a:defRPr/>
            </a:pPr>
            <a:r>
              <a:rPr lang="en-US" sz="1100" dirty="0"/>
              <a:t>Emphasize that this protection is intended to help protect workers and handlers from spray drift and contact with pesticides. </a:t>
            </a:r>
          </a:p>
          <a:p>
            <a:pPr marL="255451" indent="-255451" defTabSz="966612">
              <a:buFont typeface="+mj-lt"/>
              <a:buAutoNum type="arabicPeriod"/>
              <a:defRPr/>
            </a:pPr>
            <a:r>
              <a:rPr lang="en-US" sz="1100" dirty="0"/>
              <a:t>Handler employer &amp; handler must follow label statement like: “Do not apply this product in a way that will contact workers or other persons, either directly or through drift. Only protected handlers may be in the area during application.</a:t>
            </a:r>
            <a:r>
              <a:rPr lang="en-US" sz="1300" dirty="0"/>
              <a:t>”</a:t>
            </a:r>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smtClean="0">
                <a:solidFill>
                  <a:prstClr val="black"/>
                </a:solidFill>
              </a:rPr>
              <a:pPr>
                <a:defRPr/>
              </a:pPr>
              <a:t>72</a:t>
            </a:fld>
            <a:endParaRPr lang="en-US" altLang="en-US" dirty="0">
              <a:solidFill>
                <a:prstClr val="black"/>
              </a:solidFill>
            </a:endParaRPr>
          </a:p>
        </p:txBody>
      </p:sp>
    </p:spTree>
    <p:extLst>
      <p:ext uri="{BB962C8B-B14F-4D97-AF65-F5344CB8AC3E}">
        <p14:creationId xmlns:p14="http://schemas.microsoft.com/office/powerpoint/2010/main" val="41965377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Pesticides have a greater potential to drift when they are applied through nozzles designed to deliver small droplets. </a:t>
            </a:r>
          </a:p>
          <a:p>
            <a:pPr marL="724959" lvl="1" indent="-241653">
              <a:buFont typeface="Arial" panose="020B0604020202020204" pitchFamily="34" charset="0"/>
              <a:buChar char="•"/>
            </a:pPr>
            <a:r>
              <a:rPr lang="en-US" sz="1100" dirty="0" smtClean="0"/>
              <a:t>Small droplets are light weight</a:t>
            </a:r>
          </a:p>
          <a:p>
            <a:pPr marL="724959" lvl="1" indent="-241653">
              <a:buFont typeface="Arial" panose="020B0604020202020204" pitchFamily="34" charset="0"/>
              <a:buChar char="•"/>
            </a:pPr>
            <a:r>
              <a:rPr lang="en-US" sz="1100" dirty="0" smtClean="0"/>
              <a:t>Small droplets can be carried in the wind further than medium or coarse droplets which are heavier</a:t>
            </a:r>
          </a:p>
          <a:p>
            <a:pPr marL="241653" indent="-241653">
              <a:buFont typeface="+mj-lt"/>
              <a:buAutoNum type="arabicPeriod"/>
            </a:pPr>
            <a:r>
              <a:rPr lang="en-US" sz="1100" dirty="0" smtClean="0"/>
              <a:t>Wind also plays an important role in the distance vapors or dust can travel. As the distance from the sprayer to the ground increases, so does the likelihood that pesticide vapors or dust will be impacted by any existing wind.</a:t>
            </a:r>
          </a:p>
          <a:p>
            <a:pPr marL="241653" indent="-241653">
              <a:buFont typeface="+mj-lt"/>
              <a:buAutoNum type="arabicPeriod"/>
            </a:pPr>
            <a:r>
              <a:rPr lang="en-US" sz="1100" dirty="0" smtClean="0"/>
              <a:t>Application exclusion zones (AEZ) are intended to protect people from drift.</a:t>
            </a:r>
          </a:p>
          <a:p>
            <a:pPr defTabSz="966612">
              <a:defRPr/>
            </a:pPr>
            <a:endParaRPr lang="en-US" altLang="es-MX" sz="1300" b="1"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4138890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a:ea typeface="ＭＳ Ｐゴシック" pitchFamily="84" charset="-128"/>
              </a:rPr>
              <a:t>Application exclusion zones (AEZs) are areas around a pesticide application that should (a handler may determine, for example, that wind direction is such that the person within the AEZ will not be contacted) be free of all people other than trained and equipped handlers during pesticide applications. Application exclusion zones minimize the potential for workers and other people being contacted by the application, either directly or through drift. </a:t>
            </a:r>
          </a:p>
          <a:p>
            <a:pPr marL="241653" indent="-241653" defTabSz="966612">
              <a:buFont typeface="+mj-lt"/>
              <a:buAutoNum type="arabicPeriod"/>
              <a:defRPr/>
            </a:pPr>
            <a:r>
              <a:rPr lang="en-US" sz="1100" dirty="0">
                <a:ea typeface="ＭＳ Ｐゴシック" pitchFamily="84" charset="-128"/>
              </a:rPr>
              <a:t>Nearly a</a:t>
            </a:r>
            <a:r>
              <a:rPr lang="en-US" sz="1100" dirty="0"/>
              <a:t>ll outdoor applications have an “application exclusion zone” or AEZ of 25 – 100 feet. The size of the zone depends on the type of application equipment used. </a:t>
            </a:r>
          </a:p>
          <a:p>
            <a:pPr marL="241653" indent="-241653" defTabSz="966612">
              <a:buFont typeface="+mj-lt"/>
              <a:buAutoNum type="arabicPeriod"/>
              <a:defRPr/>
            </a:pPr>
            <a:r>
              <a:rPr lang="en-US" sz="1100" dirty="0">
                <a:solidFill>
                  <a:srgbClr val="000000"/>
                </a:solidFill>
              </a:rPr>
              <a:t>100 foot AEZ</a:t>
            </a:r>
          </a:p>
          <a:p>
            <a:pPr marL="724959" lvl="1" indent="-241653" defTabSz="966612">
              <a:buFont typeface="Arial" panose="020B0604020202020204" pitchFamily="34" charset="0"/>
              <a:buChar char="•"/>
              <a:defRPr/>
            </a:pPr>
            <a:r>
              <a:rPr lang="en-US" sz="1100" dirty="0">
                <a:solidFill>
                  <a:srgbClr val="000000"/>
                </a:solidFill>
              </a:rPr>
              <a:t>Applied aerially, by air blast or spray applications using extremely fine, very fine, or fine droplet sizes</a:t>
            </a:r>
          </a:p>
          <a:p>
            <a:pPr marL="724959" lvl="1" indent="-241653" defTabSz="966612">
              <a:buFont typeface="Arial" panose="020B0604020202020204" pitchFamily="34" charset="0"/>
              <a:buChar char="•"/>
              <a:defRPr/>
            </a:pPr>
            <a:r>
              <a:rPr lang="en-US" sz="1100" dirty="0">
                <a:solidFill>
                  <a:srgbClr val="000000"/>
                </a:solidFill>
              </a:rPr>
              <a:t>Applied as a fumigant, smoke, mist, or fog</a:t>
            </a:r>
          </a:p>
          <a:p>
            <a:pPr marL="241653" indent="-241653" defTabSz="966612">
              <a:buFont typeface="+mj-lt"/>
              <a:buAutoNum type="arabicPeriod"/>
              <a:defRPr/>
            </a:pPr>
            <a:r>
              <a:rPr lang="en-US" sz="1100" dirty="0">
                <a:solidFill>
                  <a:srgbClr val="000000"/>
                </a:solidFill>
              </a:rPr>
              <a:t>25 foot AEZ</a:t>
            </a:r>
          </a:p>
          <a:p>
            <a:pPr marL="724959" lvl="1" indent="-241653" defTabSz="966612">
              <a:buFont typeface="Arial" panose="020B0604020202020204" pitchFamily="34" charset="0"/>
              <a:buChar char="•"/>
              <a:defRPr/>
            </a:pPr>
            <a:r>
              <a:rPr lang="en-US" sz="1100" dirty="0">
                <a:solidFill>
                  <a:srgbClr val="000000"/>
                </a:solidFill>
              </a:rPr>
              <a:t>Applied other than 100 foot AEZ </a:t>
            </a:r>
          </a:p>
          <a:p>
            <a:pPr marL="724959" lvl="1" indent="-241653" defTabSz="966612">
              <a:buFont typeface="Arial" panose="020B0604020202020204" pitchFamily="34" charset="0"/>
              <a:buChar char="•"/>
              <a:defRPr/>
            </a:pPr>
            <a:r>
              <a:rPr lang="en-US" sz="1100" dirty="0">
                <a:solidFill>
                  <a:srgbClr val="000000"/>
                </a:solidFill>
              </a:rPr>
              <a:t>Spray applications using medium, coarse, very coarse, extremely coarse, or ultra coarse droplet sizes</a:t>
            </a:r>
          </a:p>
          <a:p>
            <a:pPr marL="724959" lvl="1" indent="-241653" defTabSz="966612">
              <a:buFont typeface="Arial" panose="020B0604020202020204" pitchFamily="34" charset="0"/>
              <a:buChar char="•"/>
              <a:defRPr/>
            </a:pPr>
            <a:r>
              <a:rPr lang="en-US" sz="1100" dirty="0">
                <a:solidFill>
                  <a:srgbClr val="000000"/>
                </a:solidFill>
              </a:rPr>
              <a:t>Sprayed from a height of more than 12 inches above the plant medium</a:t>
            </a:r>
          </a:p>
          <a:p>
            <a:pPr marL="241653" indent="-241653" defTabSz="966612">
              <a:buFont typeface="+mj-lt"/>
              <a:buAutoNum type="arabicPeriod"/>
              <a:defRPr/>
            </a:pPr>
            <a:r>
              <a:rPr lang="en-US" sz="1100" dirty="0">
                <a:solidFill>
                  <a:srgbClr val="000000"/>
                </a:solidFill>
              </a:rPr>
              <a:t>No AEZ if applied otherwise</a:t>
            </a:r>
            <a:r>
              <a:rPr lang="en-US" sz="1100" dirty="0" smtClean="0">
                <a:solidFill>
                  <a:srgbClr val="000000"/>
                </a:solidFill>
              </a:rPr>
              <a:t>.</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3735919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defTabSz="966612">
              <a:buFont typeface="+mj-lt"/>
              <a:buAutoNum type="arabicPeriod"/>
            </a:pPr>
            <a:r>
              <a:rPr lang="en-US" dirty="0" smtClean="0"/>
              <a:t>During an application, an agricultural employer must keep workers and other people</a:t>
            </a:r>
            <a:r>
              <a:rPr lang="en-US" baseline="0" dirty="0" smtClean="0"/>
              <a:t> (anyone other than equipped and trained handlers)</a:t>
            </a:r>
            <a:r>
              <a:rPr lang="en-US" dirty="0" smtClean="0"/>
              <a:t> out of the treated area or AEZ that is within the boundary of the establishment owner’s property.</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baseline="0" dirty="0" smtClean="0"/>
              <a:t>For </a:t>
            </a:r>
            <a:r>
              <a:rPr lang="en-US" dirty="0" smtClean="0"/>
              <a:t>aerial, air blast, spray, fumigant, smoke, mist, or fog pesticide applications and for applications with droplet sizes that are fine or smaller in outdoor production (farm, forest, nurseries), everyone other than equipped and trained pesticide handlers must be kept</a:t>
            </a:r>
            <a:r>
              <a:rPr lang="en-US" baseline="0" dirty="0" smtClean="0"/>
              <a:t> at least </a:t>
            </a:r>
            <a:r>
              <a:rPr lang="en-US" dirty="0" smtClean="0"/>
              <a:t>100 feet away from the pesticide application equipment. For other types of applications</a:t>
            </a:r>
            <a:r>
              <a:rPr lang="en-US" baseline="0" dirty="0" smtClean="0"/>
              <a:t> with spray droplet sizes that are medium or larger in outdoor production, the distance is 25 feet.</a:t>
            </a:r>
            <a:endParaRPr lang="en-US" dirty="0" smtClean="0"/>
          </a:p>
          <a:p>
            <a:pPr marL="241653" indent="-241653">
              <a:buFont typeface="+mj-lt"/>
              <a:buAutoNum type="arabicPeriod"/>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Explain that t</a:t>
            </a:r>
            <a:r>
              <a:rPr lang="en-US" sz="1200" dirty="0" smtClean="0"/>
              <a:t>his requirement only applies within the boundaries of the establishment because the agricultural employer cannot be expected to control persons off the establishment.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a:solidFill>
                  <a:srgbClr val="000000"/>
                </a:solidFill>
              </a:rPr>
              <a:pPr>
                <a:defRPr/>
              </a:pPr>
              <a:t>75</a:t>
            </a:fld>
            <a:endParaRPr lang="en-US" altLang="en-US" dirty="0">
              <a:solidFill>
                <a:srgbClr val="000000"/>
              </a:solidFill>
            </a:endParaRPr>
          </a:p>
        </p:txBody>
      </p:sp>
    </p:spTree>
    <p:extLst>
      <p:ext uri="{BB962C8B-B14F-4D97-AF65-F5344CB8AC3E}">
        <p14:creationId xmlns:p14="http://schemas.microsoft.com/office/powerpoint/2010/main" val="25031379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a:buFont typeface="+mj-lt"/>
              <a:buAutoNum type="arabicPeriod"/>
            </a:pPr>
            <a:r>
              <a:rPr lang="en-US" sz="1200" dirty="0" smtClean="0"/>
              <a:t>A handler must immediately suspend the application if a worker or other person (other than handler) is in AEZ.</a:t>
            </a:r>
          </a:p>
          <a:p>
            <a:pPr marL="724959" lvl="1" indent="-241653">
              <a:buFont typeface="Arial" panose="020B0604020202020204" pitchFamily="34" charset="0"/>
              <a:buChar char="•"/>
            </a:pPr>
            <a:r>
              <a:rPr lang="en-US" sz="1200" dirty="0" smtClean="0"/>
              <a:t>Can continue with application when people move or after an assessment of the situation guarantee no drift to people off the establishment</a:t>
            </a:r>
          </a:p>
          <a:p>
            <a:pPr marL="724959" lvl="1" indent="-241653">
              <a:buFont typeface="Arial" panose="020B0604020202020204" pitchFamily="34" charset="0"/>
              <a:buChar char="•"/>
            </a:pPr>
            <a:r>
              <a:rPr lang="en-US" sz="1200" dirty="0" smtClean="0"/>
              <a:t>Not limited to boundaries of agricultural establishment</a:t>
            </a:r>
          </a:p>
          <a:p>
            <a:pPr marL="724959" lvl="1" indent="-241653">
              <a:buFont typeface="Arial" panose="020B0604020202020204" pitchFamily="34" charset="0"/>
              <a:buChar char="•"/>
            </a:pPr>
            <a:r>
              <a:rPr lang="en-US" sz="1200" dirty="0" smtClean="0"/>
              <a:t>One of the three requirements with a delayed compliance date (January, 2018) to allow for handlers to be trained on new content</a:t>
            </a:r>
          </a:p>
          <a:p>
            <a:pPr marL="241653" indent="-241653" defTabSz="966612">
              <a:buFont typeface="+mj-lt"/>
              <a:buAutoNum type="arabicPeriod"/>
            </a:pPr>
            <a:r>
              <a:rPr lang="en-US" sz="1200" dirty="0"/>
              <a:t>Explain that the “suspend application” provision does apply beyond the boundaries of the establishment because the handler (applicator) and handler employer do have control over the pesticide application and are subject to a WPS requirement to apply the pesticide in a way that will not contact workers or other persons on or off the establishment.</a:t>
            </a:r>
            <a:endParaRPr lang="en-US" sz="1200" dirty="0" smtClean="0"/>
          </a:p>
          <a:p>
            <a:pPr marL="724959" lvl="1" indent="-241653">
              <a:buFont typeface="Arial" panose="020B0604020202020204" pitchFamily="34" charset="0"/>
              <a:buChar char="•"/>
            </a:pPr>
            <a:endParaRPr lang="en-US" sz="1200" dirty="0" smtClean="0"/>
          </a:p>
          <a:p>
            <a:pPr marL="241653" indent="-241653">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4812556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As</a:t>
            </a:r>
            <a:r>
              <a:rPr lang="en-US" sz="1100" baseline="0" dirty="0" smtClean="0"/>
              <a:t> a handler, it is your </a:t>
            </a:r>
            <a:r>
              <a:rPr lang="en-US" sz="1100" dirty="0" smtClean="0"/>
              <a:t>responsibility </a:t>
            </a:r>
            <a:r>
              <a:rPr lang="en-US" sz="1100" dirty="0"/>
              <a:t>to temporarily shut off the application equipment if workers or other people (not involved with the application) are in the AEZ. The handler should ask the workers on the same establishment to move until the application is no longer near them. </a:t>
            </a:r>
            <a:r>
              <a:rPr lang="en-US" sz="1100" dirty="0" smtClean="0"/>
              <a:t>You can </a:t>
            </a:r>
            <a:r>
              <a:rPr lang="en-US" sz="1100" dirty="0"/>
              <a:t>also ask workers on neighboring establishments to move until he/she finishes treating the area near the neighbor. </a:t>
            </a:r>
            <a:r>
              <a:rPr lang="en-US" sz="1100" baseline="0" dirty="0" smtClean="0"/>
              <a:t>You can continue the application once no one is within the AEZ or certain other conditions are met.</a:t>
            </a:r>
          </a:p>
          <a:p>
            <a:pPr marL="766354" lvl="1" indent="-255451">
              <a:buFont typeface="Arial" panose="020B0604020202020204" pitchFamily="34" charset="0"/>
              <a:buChar char="•"/>
            </a:pPr>
            <a:endParaRPr lang="en-US" sz="1100" dirty="0" smtClean="0"/>
          </a:p>
          <a:p>
            <a:pPr defTabSz="966612">
              <a:defRPr/>
            </a:pPr>
            <a:r>
              <a:rPr lang="en-US" altLang="es-MX" sz="1100" b="1" dirty="0"/>
              <a:t>Notes for trainers of pesticide handlers:</a:t>
            </a:r>
          </a:p>
          <a:p>
            <a:pPr marL="241653" indent="-241653">
              <a:buFont typeface="+mj-lt"/>
              <a:buAutoNum type="arabicPeriod"/>
            </a:pPr>
            <a:r>
              <a:rPr lang="en-US" sz="1100" dirty="0" smtClean="0"/>
              <a:t>Tell handlers</a:t>
            </a:r>
            <a:r>
              <a:rPr lang="en-US" sz="1100" baseline="0" dirty="0" smtClean="0"/>
              <a:t> that </a:t>
            </a:r>
            <a:r>
              <a:rPr lang="en-US" sz="1100" dirty="0" smtClean="0"/>
              <a:t>agricultural workers should leave the AEZ immediately if</a:t>
            </a:r>
            <a:r>
              <a:rPr lang="en-US" sz="1100" baseline="0" dirty="0" smtClean="0"/>
              <a:t> </a:t>
            </a:r>
            <a:r>
              <a:rPr lang="en-US" sz="1100" dirty="0" smtClean="0"/>
              <a:t>they are working in an area where someone is applying a pesticide and/or a pesticide from a nearby application is drifting towards them. </a:t>
            </a:r>
          </a:p>
        </p:txBody>
      </p:sp>
      <p:sp>
        <p:nvSpPr>
          <p:cNvPr id="4" name="Slide Number Placeholder 3"/>
          <p:cNvSpPr>
            <a:spLocks noGrp="1"/>
          </p:cNvSpPr>
          <p:nvPr>
            <p:ph type="sldNum" sz="quarter" idx="10"/>
          </p:nvPr>
        </p:nvSpPr>
        <p:spPr/>
        <p:txBody>
          <a:bodyPr/>
          <a:lstStyle/>
          <a:p>
            <a:fld id="{C17A8D3B-8073-F647-89F8-2555B1CABB06}" type="slidenum">
              <a:rPr lang="en-US" smtClean="0"/>
              <a:t>77</a:t>
            </a:fld>
            <a:endParaRPr lang="en-US" dirty="0"/>
          </a:p>
        </p:txBody>
      </p:sp>
    </p:spTree>
    <p:extLst>
      <p:ext uri="{BB962C8B-B14F-4D97-AF65-F5344CB8AC3E}">
        <p14:creationId xmlns:p14="http://schemas.microsoft.com/office/powerpoint/2010/main" val="26203009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1806">
              <a:defRPr/>
            </a:pPr>
            <a:r>
              <a:rPr lang="en-US" altLang="es-MX" sz="1100" b="1" dirty="0"/>
              <a:t>Information required to be covered: </a:t>
            </a:r>
          </a:p>
          <a:p>
            <a:pPr marL="255451" indent="-255451" defTabSz="1021806">
              <a:buFont typeface="+mj-lt"/>
              <a:buAutoNum type="arabicPeriod"/>
            </a:pPr>
            <a:r>
              <a:rPr lang="en-US" sz="1100" dirty="0" smtClean="0"/>
              <a:t>Employers</a:t>
            </a:r>
            <a:r>
              <a:rPr lang="en-US" sz="1100" baseline="0" dirty="0" smtClean="0"/>
              <a:t> must p</a:t>
            </a:r>
            <a:r>
              <a:rPr lang="en-US" sz="1100" dirty="0" smtClean="0"/>
              <a:t>rovide records or other information required by the WPS for inspection to an employee of EPA or any duly authorized representative of a federal, state or tribal agency responsible for pesticide enforcement  </a:t>
            </a:r>
          </a:p>
          <a:p>
            <a:pPr marL="255451" indent="-255451" defTabSz="1021806">
              <a:buFont typeface="+mj-lt"/>
              <a:buAutoNum type="arabicPeriod"/>
              <a:defRPr/>
            </a:pPr>
            <a:r>
              <a:rPr lang="en-US" sz="1100" dirty="0" smtClean="0"/>
              <a:t>The WPS prohibits employers from retaliating against you by following the regulation. Examples of retaliation include preventing, discouraging, firing or otherwise discriminating against you from complying or attempting to comply with the WPS or for ensuring that the employer complies with the regulations. Furthermore, agricultural employers cannot retaliate against agricultural employees who provide information to the EPA, state, or tribal governmental agency. </a:t>
            </a:r>
          </a:p>
          <a:p>
            <a:pPr marL="255451" indent="-255451" defTabSz="1021806">
              <a:buFont typeface="+mj-lt"/>
              <a:buAutoNum type="arabicPeriod"/>
              <a:defRPr/>
            </a:pPr>
            <a:r>
              <a:rPr lang="en-US" sz="1100" baseline="0" dirty="0" smtClean="0"/>
              <a:t>Report suspected WPS violations. Contact information of your local regulatory agency must be available to you at the central location.</a:t>
            </a:r>
            <a:endParaRPr lang="en-US" sz="1100" dirty="0" smtClean="0"/>
          </a:p>
          <a:p>
            <a:pPr marL="255451" indent="-255451" defTabSz="1021806">
              <a:buFont typeface="+mj-lt"/>
              <a:buAutoNum type="arabicPeriod"/>
              <a:defRPr/>
            </a:pPr>
            <a:endParaRPr lang="en-US" sz="1100" dirty="0" smtClean="0"/>
          </a:p>
          <a:p>
            <a:pPr defTabSz="1021806">
              <a:defRPr/>
            </a:pPr>
            <a:r>
              <a:rPr lang="en-US" altLang="es-MX" sz="1100" b="1" dirty="0"/>
              <a:t>Notes for trainers of workers and pesticide handlers:</a:t>
            </a:r>
          </a:p>
          <a:p>
            <a:pPr marL="241653" indent="-241653" defTabSz="1021806">
              <a:buFont typeface="+mj-lt"/>
              <a:buAutoNum type="arabicPeriod"/>
              <a:defRPr/>
            </a:pPr>
            <a:r>
              <a:rPr lang="en-US" sz="1100" dirty="0"/>
              <a:t>Emphasize to workers and handlers that the rule prohibits employers from taking retaliatory steps if the employee tries to do what the WPS says to protect themselves.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2427405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pesticide</a:t>
            </a:r>
            <a:r>
              <a:rPr lang="en-US" baseline="0" dirty="0" smtClean="0"/>
              <a:t> handler, you must understand how to read, understand, and follow a pesticide label.</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79</a:t>
            </a:fld>
            <a:endParaRPr lang="en-US" dirty="0"/>
          </a:p>
        </p:txBody>
      </p:sp>
    </p:spTree>
    <p:extLst>
      <p:ext uri="{BB962C8B-B14F-4D97-AF65-F5344CB8AC3E}">
        <p14:creationId xmlns:p14="http://schemas.microsoft.com/office/powerpoint/2010/main" val="97739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a:t>
            </a:r>
            <a:r>
              <a:rPr lang="en-US" baseline="0" dirty="0" smtClean="0"/>
              <a:t> encounter pesticides and pesticide residues at your workplace.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8</a:t>
            </a:fld>
            <a:endParaRPr lang="en-US" dirty="0"/>
          </a:p>
        </p:txBody>
      </p:sp>
    </p:spTree>
    <p:extLst>
      <p:ext uri="{BB962C8B-B14F-4D97-AF65-F5344CB8AC3E}">
        <p14:creationId xmlns:p14="http://schemas.microsoft.com/office/powerpoint/2010/main" val="19475962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label is the most important part of the pesticide packaging. It contains information on how to use the product safely and effectively and lists the personal protective equipment (PPE) required when working with the pesticide. The label also includes details about the crops and areas to which the pesticide can be legally applied, the amounts to use, application methods, first aid instructions, and additional precautionary measures. </a:t>
            </a:r>
          </a:p>
          <a:p>
            <a:pPr marL="255451" indent="-255451">
              <a:buFont typeface="+mj-lt"/>
              <a:buAutoNum type="arabicPeriod"/>
            </a:pPr>
            <a:r>
              <a:rPr lang="en-US" sz="1100" dirty="0"/>
              <a:t>It is a violation of federal law to use a product in a manner inconsistent with its labeling.    </a:t>
            </a:r>
          </a:p>
          <a:p>
            <a:pPr marL="255451" indent="-255451">
              <a:buFont typeface="+mj-lt"/>
              <a:buAutoNum type="arabicPeriod"/>
            </a:pPr>
            <a:r>
              <a:rPr lang="en-US" sz="1100" dirty="0" smtClean="0"/>
              <a:t>You </a:t>
            </a:r>
            <a:r>
              <a:rPr lang="en-US" sz="1100" dirty="0"/>
              <a:t>must follow the label. If </a:t>
            </a:r>
            <a:r>
              <a:rPr lang="en-US" sz="1100" dirty="0" smtClean="0"/>
              <a:t>you are not </a:t>
            </a:r>
            <a:r>
              <a:rPr lang="en-US" sz="1100" dirty="0"/>
              <a:t>able to read the label, </a:t>
            </a:r>
            <a:r>
              <a:rPr lang="en-US" sz="1100" dirty="0" smtClean="0"/>
              <a:t>your </a:t>
            </a:r>
            <a:r>
              <a:rPr lang="en-US" sz="1100" dirty="0"/>
              <a:t>employer must make sure that there is always someone available to explain the health, safety, and directions for use information to </a:t>
            </a:r>
            <a:r>
              <a:rPr lang="en-US" sz="1100" dirty="0" smtClean="0"/>
              <a:t>you. </a:t>
            </a:r>
            <a:endParaRPr lang="en-US" sz="1100" dirty="0"/>
          </a:p>
        </p:txBody>
      </p:sp>
      <p:sp>
        <p:nvSpPr>
          <p:cNvPr id="4" name="Slide Number Placeholder 3"/>
          <p:cNvSpPr>
            <a:spLocks noGrp="1"/>
          </p:cNvSpPr>
          <p:nvPr>
            <p:ph type="sldNum" sz="quarter" idx="10"/>
          </p:nvPr>
        </p:nvSpPr>
        <p:spPr/>
        <p:txBody>
          <a:bodyPr/>
          <a:lstStyle/>
          <a:p>
            <a:fld id="{F6AED232-A1D7-604F-8A20-3CE604C73822}"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4093838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362480" indent="-362480">
              <a:buFont typeface="+mj-lt"/>
              <a:buAutoNum type="arabicPeriod"/>
            </a:pPr>
            <a:r>
              <a:rPr lang="en-US" sz="1100" dirty="0"/>
              <a:t>It is very important that </a:t>
            </a:r>
            <a:r>
              <a:rPr lang="en-US" sz="1100" dirty="0" smtClean="0"/>
              <a:t>you read </a:t>
            </a:r>
            <a:r>
              <a:rPr lang="en-US" sz="1100" dirty="0"/>
              <a:t>and refer to the label information in the following </a:t>
            </a:r>
            <a:r>
              <a:rPr lang="en-US" sz="1100" dirty="0" smtClean="0"/>
              <a:t>four </a:t>
            </a:r>
            <a:r>
              <a:rPr lang="en-US" sz="1100" dirty="0"/>
              <a:t>situations:</a:t>
            </a:r>
          </a:p>
          <a:p>
            <a:pPr marL="785372" lvl="1" indent="-302066">
              <a:buFont typeface="Arial" panose="020B0604020202020204" pitchFamily="34" charset="0"/>
              <a:buChar char="•"/>
            </a:pPr>
            <a:r>
              <a:rPr lang="en-US" sz="1100" dirty="0"/>
              <a:t>Buying the pesticide or taking it out of the storage area to make sure </a:t>
            </a:r>
            <a:r>
              <a:rPr lang="en-US" sz="1100" dirty="0" smtClean="0"/>
              <a:t>you </a:t>
            </a:r>
            <a:r>
              <a:rPr lang="en-US" sz="1100" dirty="0"/>
              <a:t>will be using the correct product. Many products have similar names, so </a:t>
            </a:r>
            <a:r>
              <a:rPr lang="en-US" sz="1100" dirty="0" smtClean="0"/>
              <a:t>you </a:t>
            </a:r>
            <a:r>
              <a:rPr lang="en-US" sz="1100" dirty="0"/>
              <a:t>must take steps to be sure </a:t>
            </a:r>
            <a:r>
              <a:rPr lang="en-US" sz="1100" dirty="0" smtClean="0"/>
              <a:t>you </a:t>
            </a:r>
            <a:r>
              <a:rPr lang="en-US" sz="1100" dirty="0"/>
              <a:t>are using the right pesticide. </a:t>
            </a:r>
            <a:r>
              <a:rPr lang="en-US" sz="1100" dirty="0" smtClean="0"/>
              <a:t>You </a:t>
            </a:r>
            <a:r>
              <a:rPr lang="en-US" sz="1100" dirty="0"/>
              <a:t>should check to see the type of pest it controls and the crop or site to which it can be applied. This is also a good time to review the personal protective equipment (PPE) information to make sure that </a:t>
            </a:r>
            <a:r>
              <a:rPr lang="en-US" sz="1100" dirty="0" smtClean="0"/>
              <a:t>you </a:t>
            </a:r>
            <a:r>
              <a:rPr lang="en-US" sz="1100" dirty="0"/>
              <a:t>have all of the required PPE or protective clothing that they need to wear when handling the product.</a:t>
            </a:r>
          </a:p>
          <a:p>
            <a:pPr marL="785372" lvl="1" indent="-302066">
              <a:buFont typeface="Arial" panose="020B0604020202020204" pitchFamily="34" charset="0"/>
              <a:buChar char="•"/>
            </a:pPr>
            <a:r>
              <a:rPr lang="en-US" sz="1100" dirty="0"/>
              <a:t>Mixing the pesticide to make sure that </a:t>
            </a:r>
            <a:r>
              <a:rPr lang="en-US" sz="1100" dirty="0" smtClean="0"/>
              <a:t>you </a:t>
            </a:r>
            <a:r>
              <a:rPr lang="en-US" sz="1100" dirty="0"/>
              <a:t>understand the mixing instructions. Mixing is the most hazardous activity because </a:t>
            </a:r>
            <a:r>
              <a:rPr lang="en-US" sz="1100" dirty="0" smtClean="0"/>
              <a:t>you </a:t>
            </a:r>
            <a:r>
              <a:rPr lang="en-US" sz="1100" dirty="0"/>
              <a:t>are working with the product in its most concentrated form. If the instructions and precautions are not clear, </a:t>
            </a:r>
            <a:r>
              <a:rPr lang="en-US" sz="1100" dirty="0" smtClean="0"/>
              <a:t>you </a:t>
            </a:r>
            <a:r>
              <a:rPr lang="en-US" sz="1100" dirty="0"/>
              <a:t>should ask </a:t>
            </a:r>
            <a:r>
              <a:rPr lang="en-US" sz="1100" dirty="0" smtClean="0"/>
              <a:t>your </a:t>
            </a:r>
            <a:r>
              <a:rPr lang="en-US" sz="1100" dirty="0"/>
              <a:t>employer or supervisor </a:t>
            </a:r>
            <a:r>
              <a:rPr lang="en-US" sz="1100" dirty="0" smtClean="0"/>
              <a:t>for clarification </a:t>
            </a:r>
            <a:r>
              <a:rPr lang="en-US" sz="1100" dirty="0"/>
              <a:t>or to assist </a:t>
            </a:r>
            <a:r>
              <a:rPr lang="en-US" sz="1100" dirty="0" smtClean="0"/>
              <a:t>you.</a:t>
            </a:r>
            <a:endParaRPr lang="en-US" sz="1100" dirty="0"/>
          </a:p>
          <a:p>
            <a:pPr marL="785372" lvl="1" indent="-302066">
              <a:buFont typeface="Arial" panose="020B0604020202020204" pitchFamily="34" charset="0"/>
              <a:buChar char="•"/>
            </a:pPr>
            <a:r>
              <a:rPr lang="en-US" sz="1100" dirty="0"/>
              <a:t>Applying the pesticides to get instructions on how to apply it safely and details about the environmental hazards, first aid information and special precautions.</a:t>
            </a:r>
          </a:p>
          <a:p>
            <a:pPr marL="785372" lvl="1" indent="-302066">
              <a:buFont typeface="Arial" panose="020B0604020202020204" pitchFamily="34" charset="0"/>
              <a:buChar char="•"/>
            </a:pPr>
            <a:r>
              <a:rPr lang="en-US" sz="1100" dirty="0"/>
              <a:t>Storing the pesticide or disposing of the container to find specific instructions about temperature limits, potential fire hazards, environmental impacts, and guidelines for disposal.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17154928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The following section describes information typically found on pesticide labels. Most of the parts listed are found on all labels, but some, such as the common name of the pesticide, may be absent. Since labels do not follow a standardized format and are often difficult to read, it is useful to know what information you can expect to find when you read a label.</a:t>
            </a:r>
          </a:p>
          <a:p>
            <a:endParaRPr lang="en-US" sz="1100" dirty="0"/>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24496505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brand name is the commercial name of the pesticide. It is usually the largest and most noticeable word on the front of the pesticide label. </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It is important that handlers understand that each pesticide product is different and they must read each label even if they have used a similar product. A pesticide handler who has used “GetUm 7” in the past may not take the time to read the “GetUm 7 Max” label, and miss the fact that the second “Max” product requires additional Personal Protective Equipment and has a longer restricted-entry interval. </a:t>
            </a:r>
          </a:p>
          <a:p>
            <a:pPr marL="241653" indent="-241653">
              <a:buFont typeface="+mj-lt"/>
              <a:buAutoNum type="arabicPeriod"/>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13224666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Often the manufacturer is the company that produces the pesticide. However, in some instances the name that appears on the label could be a company that purchased and packaged a pesticide product.  </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The pesticide manufacturer can be a great resource for pesticide handlers and employers who may have questions about information listed on the label, the pesticide’s compatibility with other products, expiration dates, shelf life, and how to acquire additional copies of pesticide labels or safety data sheets. </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26439832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Arial" charset="0"/>
                <a:ea typeface="ＭＳ Ｐゴシック" charset="-128"/>
              </a:defRPr>
            </a:lvl1pPr>
            <a:lvl2pPr marL="830217" indent="-319314">
              <a:spcBef>
                <a:spcPct val="30000"/>
              </a:spcBef>
              <a:defRPr sz="1400">
                <a:solidFill>
                  <a:schemeClr val="tx1"/>
                </a:solidFill>
                <a:latin typeface="Arial" charset="0"/>
                <a:ea typeface="ＭＳ Ｐゴシック" charset="-128"/>
              </a:defRPr>
            </a:lvl2pPr>
            <a:lvl3pPr marL="1277257" indent="-255451">
              <a:spcBef>
                <a:spcPct val="30000"/>
              </a:spcBef>
              <a:defRPr sz="1400">
                <a:solidFill>
                  <a:schemeClr val="tx1"/>
                </a:solidFill>
                <a:latin typeface="Arial" charset="0"/>
                <a:ea typeface="ＭＳ Ｐゴシック" charset="-128"/>
              </a:defRPr>
            </a:lvl3pPr>
            <a:lvl4pPr marL="1788160" indent="-255451">
              <a:spcBef>
                <a:spcPct val="30000"/>
              </a:spcBef>
              <a:defRPr sz="1400">
                <a:solidFill>
                  <a:schemeClr val="tx1"/>
                </a:solidFill>
                <a:latin typeface="Arial" charset="0"/>
                <a:ea typeface="ＭＳ Ｐゴシック" charset="-128"/>
              </a:defRPr>
            </a:lvl4pPr>
            <a:lvl5pPr marL="2299064" indent="-255451">
              <a:spcBef>
                <a:spcPct val="30000"/>
              </a:spcBef>
              <a:defRPr sz="1400">
                <a:solidFill>
                  <a:schemeClr val="tx1"/>
                </a:solidFill>
                <a:latin typeface="Arial" charset="0"/>
                <a:ea typeface="ＭＳ Ｐゴシック" charset="-128"/>
              </a:defRPr>
            </a:lvl5pPr>
            <a:lvl6pPr marL="2809966" indent="-255451" eaLnBrk="0" fontAlgn="base" hangingPunct="0">
              <a:spcBef>
                <a:spcPct val="30000"/>
              </a:spcBef>
              <a:spcAft>
                <a:spcPct val="0"/>
              </a:spcAft>
              <a:defRPr sz="1400">
                <a:solidFill>
                  <a:schemeClr val="tx1"/>
                </a:solidFill>
                <a:latin typeface="Arial" charset="0"/>
                <a:ea typeface="ＭＳ Ｐゴシック" charset="-128"/>
              </a:defRPr>
            </a:lvl6pPr>
            <a:lvl7pPr marL="3320869" indent="-255451" eaLnBrk="0" fontAlgn="base" hangingPunct="0">
              <a:spcBef>
                <a:spcPct val="30000"/>
              </a:spcBef>
              <a:spcAft>
                <a:spcPct val="0"/>
              </a:spcAft>
              <a:defRPr sz="1400">
                <a:solidFill>
                  <a:schemeClr val="tx1"/>
                </a:solidFill>
                <a:latin typeface="Arial" charset="0"/>
                <a:ea typeface="ＭＳ Ｐゴシック" charset="-128"/>
              </a:defRPr>
            </a:lvl7pPr>
            <a:lvl8pPr marL="3831772" indent="-255451" eaLnBrk="0" fontAlgn="base" hangingPunct="0">
              <a:spcBef>
                <a:spcPct val="30000"/>
              </a:spcBef>
              <a:spcAft>
                <a:spcPct val="0"/>
              </a:spcAft>
              <a:defRPr sz="1400">
                <a:solidFill>
                  <a:schemeClr val="tx1"/>
                </a:solidFill>
                <a:latin typeface="Arial" charset="0"/>
                <a:ea typeface="ＭＳ Ｐゴシック" charset="-128"/>
              </a:defRPr>
            </a:lvl8pPr>
            <a:lvl9pPr marL="4342675" indent="-255451" eaLnBrk="0" fontAlgn="base" hangingPunct="0">
              <a:spcBef>
                <a:spcPct val="30000"/>
              </a:spcBef>
              <a:spcAft>
                <a:spcPct val="0"/>
              </a:spcAft>
              <a:defRPr sz="1400">
                <a:solidFill>
                  <a:schemeClr val="tx1"/>
                </a:solidFill>
                <a:latin typeface="Arial" charset="0"/>
                <a:ea typeface="ＭＳ Ｐゴシック" charset="-128"/>
              </a:defRPr>
            </a:lvl9pPr>
          </a:lstStyle>
          <a:p>
            <a:pPr>
              <a:spcBef>
                <a:spcPct val="0"/>
              </a:spcBef>
            </a:pPr>
            <a:fld id="{D625AE1B-7C0A-1844-B2FA-95B258BB70DD}" type="slidenum">
              <a:rPr lang="en-US" altLang="en-US">
                <a:solidFill>
                  <a:prstClr val="black"/>
                </a:solidFill>
                <a:latin typeface="Calibri" charset="0"/>
              </a:rPr>
              <a:pPr>
                <a:spcBef>
                  <a:spcPct val="0"/>
                </a:spcBef>
              </a:pPr>
              <a:t>85</a:t>
            </a:fld>
            <a:endParaRPr lang="en-US" altLang="en-US" dirty="0">
              <a:solidFill>
                <a:prstClr val="black"/>
              </a:solidFill>
              <a:latin typeface="Calibri"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Labels list the type of pesticide (i.e</a:t>
            </a:r>
            <a:r>
              <a:rPr lang="en-US" sz="1100" dirty="0" smtClean="0"/>
              <a:t>., </a:t>
            </a:r>
            <a:r>
              <a:rPr lang="en-US" sz="1100" dirty="0"/>
              <a:t>insecticide, fungicide, rodenticide, herbicide, etc.) or the types of pests they control on the front page. </a:t>
            </a:r>
            <a:r>
              <a:rPr lang="en-US" sz="1100" b="1" dirty="0"/>
              <a:t> </a:t>
            </a:r>
            <a:endParaRPr lang="en-US" sz="1100" dirty="0"/>
          </a:p>
          <a:p>
            <a:r>
              <a:rPr lang="en-US" sz="1100" dirty="0"/>
              <a:t> </a:t>
            </a:r>
          </a:p>
          <a:p>
            <a:pPr defTabSz="966612">
              <a:defRPr/>
            </a:pPr>
            <a:r>
              <a:rPr lang="en-US" altLang="es-MX" sz="1100" b="1" dirty="0"/>
              <a:t>Notes for trainers of pesticide handlers:</a:t>
            </a:r>
          </a:p>
          <a:p>
            <a:pPr marL="241653" indent="-241653">
              <a:buFont typeface="+mj-lt"/>
              <a:buAutoNum type="arabicPeriod"/>
            </a:pPr>
            <a:r>
              <a:rPr lang="en-US" sz="1100" dirty="0"/>
              <a:t>Interestingly, pesticide safety trainers may find employers or pesticide handlers who claim, “We don’t use pesticides. We just use herbicides.” Trainers can explain that the word “pesticide” is the umbrella term that includes insecticides to control insects, herbicides to control weeds, rodenticides to control rodents, etc. The WPS training will provide them with information that will enable them to work safely and effectively with all types of agricultural pesticides</a:t>
            </a:r>
            <a:r>
              <a:rPr lang="en-US" sz="1100" dirty="0" smtClean="0"/>
              <a:t>.</a:t>
            </a:r>
            <a:endParaRPr lang="en-US" sz="1100" dirty="0"/>
          </a:p>
        </p:txBody>
      </p:sp>
    </p:spTree>
    <p:extLst>
      <p:ext uri="{BB962C8B-B14F-4D97-AF65-F5344CB8AC3E}">
        <p14:creationId xmlns:p14="http://schemas.microsoft.com/office/powerpoint/2010/main" val="27019197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active ingredient is the ingredient that will perform the pest control activity. For example, it is the ingredient that will repel the mosquitoes or kill the weeds. It is the “poison.”</a:t>
            </a:r>
          </a:p>
          <a:p>
            <a:pPr marL="255451" indent="-255451">
              <a:buFont typeface="+mj-lt"/>
              <a:buAutoNum type="arabicPeriod"/>
            </a:pPr>
            <a:r>
              <a:rPr lang="en-US" sz="1100" dirty="0"/>
              <a:t>The other ingredients are additional ingredients in the container such as water, coloring agents, or ingredients that help the pesticide stick to the plant or more effectively control the pest. These used to be called “inert” ingredients. </a:t>
            </a:r>
          </a:p>
          <a:p>
            <a:pPr marL="766354" lvl="1" indent="-255451">
              <a:buFont typeface="Arial" panose="020B0604020202020204" pitchFamily="34" charset="0"/>
              <a:buChar char="•"/>
            </a:pPr>
            <a:endParaRPr lang="en-US" sz="1100" dirty="0"/>
          </a:p>
          <a:p>
            <a:pPr marL="27597" defTabSz="966612">
              <a:defRPr/>
            </a:pPr>
            <a:r>
              <a:rPr lang="en-US" altLang="es-MX" sz="1100" b="1" dirty="0"/>
              <a:t>Notes for trainers of pesticide handlers:</a:t>
            </a:r>
          </a:p>
          <a:p>
            <a:pPr marL="390076" indent="-362480" defTabSz="966612">
              <a:buFont typeface="+mj-lt"/>
              <a:buAutoNum type="arabicPeriod"/>
              <a:defRPr/>
            </a:pPr>
            <a:r>
              <a:rPr lang="en-US" sz="1100" dirty="0"/>
              <a:t>It is not uncommon for a pesticide handler to believe that the active ingredient is the ingredient with the highest percentage in the container. This is not always the case. You can clarify by defining “active” as the ingredient that will perform the pest control “action” or “activity.” </a:t>
            </a:r>
          </a:p>
          <a:p>
            <a:pPr marL="390076" indent="-362480" defTabSz="966612">
              <a:buFont typeface="+mj-lt"/>
              <a:buAutoNum type="arabicPeriod"/>
              <a:defRPr/>
            </a:pPr>
            <a:r>
              <a:rPr lang="en-US" sz="1100" dirty="0"/>
              <a:t>At this time, the actual names of the other ingredients are not listed on the labels. They are often listed as a percentage of the mixture or simply as “other ingredients.”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21991545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The pesticide formulation is the mixture of active and other ingredients. Formulations are typically dry/solid, such as powders or granules, or liquids. </a:t>
            </a:r>
          </a:p>
          <a:p>
            <a:pPr defTabSz="1021806">
              <a:defRPr/>
            </a:pPr>
            <a:endParaRPr lang="en-US" sz="1100" dirty="0"/>
          </a:p>
          <a:p>
            <a:pPr defTabSz="1021806">
              <a:defRPr/>
            </a:pPr>
            <a:r>
              <a:rPr lang="en-US" altLang="es-MX" sz="1100" b="1" dirty="0"/>
              <a:t>Notes for trainers of pesticide handlers:</a:t>
            </a:r>
          </a:p>
          <a:p>
            <a:pPr marL="362480" indent="-362480" defTabSz="1021806">
              <a:buFont typeface="+mj-lt"/>
              <a:buAutoNum type="arabicPeriod"/>
              <a:defRPr/>
            </a:pPr>
            <a:r>
              <a:rPr lang="en-US" sz="1100" dirty="0"/>
              <a:t>The table pictured gives some examples of the different formulation types, with an example of some of the abbreviations (in parenthesis) used for them. </a:t>
            </a:r>
          </a:p>
          <a:p>
            <a:pPr marL="362480" indent="-362480" defTabSz="1021806">
              <a:buFont typeface="+mj-lt"/>
              <a:buAutoNum type="arabicPeriod"/>
              <a:defRPr/>
            </a:pPr>
            <a:r>
              <a:rPr lang="en-US" sz="1100" dirty="0"/>
              <a:t>Some labels list the formulation, such as “pellets” on the front page of the label. Handlers can often gather information about the formulation by looking at the acronyms in a product’s name. For example, the “EC” in the product called “One ‘N’ Done EC” tells the handler that the product is an emulsifiable concentrate. The “DF” in the pesticide “FlyAway DF” indicates that it is a dry flowable. Unfortunately, not every pesticide label will contain the formulation listed on the front of the label or as an acronym in the product name. A pesticide handler may have to search for more information in the instructions for use section.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31803544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Once approved for use in the United States, the U.S. Environmental Protection Agency assigns a unique registration number to each pesticide product. The registration number can be very useful during a pesticide exposure situation. It gives medical personnel a way of identifying the product and enables them to gather additional details about the health effects, ingredients, first aid instructions and additional information for physicians.  </a:t>
            </a:r>
          </a:p>
          <a:p>
            <a:r>
              <a:rPr lang="en-US" sz="1100" dirty="0"/>
              <a:t> </a:t>
            </a:r>
          </a:p>
          <a:p>
            <a:pPr marL="27597" defTabSz="966612">
              <a:defRPr/>
            </a:pPr>
            <a:r>
              <a:rPr lang="en-US" altLang="es-MX" sz="1100" b="1" dirty="0"/>
              <a:t>Notes for trainers of pesticide handlers:</a:t>
            </a:r>
          </a:p>
          <a:p>
            <a:pPr marL="362480" indent="-362480">
              <a:buFont typeface="+mj-lt"/>
              <a:buAutoNum type="arabicPeriod"/>
            </a:pPr>
            <a:r>
              <a:rPr lang="en-US" sz="1100" dirty="0"/>
              <a:t>On the pesticide label, the registration number is often shortened to “EPA Reg. #”. It is not the same as the EPA Establishment number (shortened to “EPA Est. #”). Also if a state registers pesticides, the state registration number is not typically on the label, just the EPA registration number (this last part may only be pertinent in California).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13576713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signal words</a:t>
            </a:r>
            <a:r>
              <a:rPr lang="en-US" sz="1100" i="1" dirty="0"/>
              <a:t>-</a:t>
            </a:r>
            <a:r>
              <a:rPr lang="en-US" sz="1100" dirty="0"/>
              <a:t>CAUTION, WARNING, or DANGER tell</a:t>
            </a:r>
            <a:r>
              <a:rPr lang="en-US" sz="1100" i="1" dirty="0"/>
              <a:t> </a:t>
            </a:r>
            <a:r>
              <a:rPr lang="en-US" sz="1100" dirty="0"/>
              <a:t>you how likely the pesticide is to make you sick. Signal words are found on the first page of pesticide labels. </a:t>
            </a:r>
          </a:p>
          <a:p>
            <a:pPr marL="255451" indent="-255451">
              <a:buFont typeface="+mj-lt"/>
              <a:buAutoNum type="arabicPeriod"/>
            </a:pPr>
            <a:r>
              <a:rPr lang="en-US" sz="1100" dirty="0"/>
              <a:t>The word CAUTION</a:t>
            </a:r>
            <a:r>
              <a:rPr lang="en-US" sz="1100" i="1" dirty="0"/>
              <a:t> </a:t>
            </a:r>
            <a:r>
              <a:rPr lang="en-US" sz="1100" dirty="0"/>
              <a:t>is used for pesticides that are the least poisonous. These pesticides can still harm you if you are not careful.</a:t>
            </a:r>
          </a:p>
          <a:p>
            <a:pPr marL="255451" indent="-255451">
              <a:buFont typeface="+mj-lt"/>
              <a:buAutoNum type="arabicPeriod"/>
            </a:pPr>
            <a:r>
              <a:rPr lang="en-US" sz="1100" dirty="0"/>
              <a:t>A pesticide with the word WARNING</a:t>
            </a:r>
            <a:r>
              <a:rPr lang="en-US" sz="1100" i="1" dirty="0"/>
              <a:t> </a:t>
            </a:r>
            <a:r>
              <a:rPr lang="en-US" sz="1100" dirty="0"/>
              <a:t>is more poisonous or irritating than those with a CAUTION</a:t>
            </a:r>
            <a:r>
              <a:rPr lang="en-US" sz="1100" i="1" dirty="0"/>
              <a:t> </a:t>
            </a:r>
            <a:r>
              <a:rPr lang="en-US" sz="1100" dirty="0"/>
              <a:t>label. It doesn't take much of this pesticide to make you sick or to irritate your skin or eyes.</a:t>
            </a:r>
          </a:p>
          <a:p>
            <a:pPr marL="255451" indent="-255451">
              <a:buFont typeface="+mj-lt"/>
              <a:buAutoNum type="arabicPeriod"/>
            </a:pPr>
            <a:r>
              <a:rPr lang="en-US" sz="1100" dirty="0"/>
              <a:t>The word DANGER</a:t>
            </a:r>
            <a:r>
              <a:rPr lang="en-US" sz="1100" i="1" dirty="0"/>
              <a:t> </a:t>
            </a:r>
            <a:r>
              <a:rPr lang="en-US" sz="1100" dirty="0"/>
              <a:t>means that the pesticide is very poisonous or irritating. Even a small amount (often less than a teaspoon) can cause serious harm. The labels of the products that can severely burn your skin and eyes carry the signal word DANGER</a:t>
            </a:r>
            <a:r>
              <a:rPr lang="en-US" sz="1100" i="1" dirty="0"/>
              <a:t> </a:t>
            </a:r>
            <a:r>
              <a:rPr lang="en-US" sz="1100" dirty="0"/>
              <a:t>alone.</a:t>
            </a:r>
          </a:p>
          <a:p>
            <a:pPr marL="255451" indent="-255451">
              <a:buFont typeface="+mj-lt"/>
              <a:buAutoNum type="arabicPeriod"/>
            </a:pPr>
            <a:r>
              <a:rPr lang="en-US" sz="1100" dirty="0"/>
              <a:t>Along with the signal word DANGER</a:t>
            </a:r>
            <a:r>
              <a:rPr lang="en-US" sz="1100" i="1" dirty="0"/>
              <a:t>, </a:t>
            </a:r>
            <a:r>
              <a:rPr lang="en-US" sz="1100" dirty="0"/>
              <a:t>other labels have a skull and crossbones</a:t>
            </a:r>
            <a:r>
              <a:rPr lang="en-US" sz="1100" i="1" dirty="0"/>
              <a:t> </a:t>
            </a:r>
            <a:r>
              <a:rPr lang="en-US" sz="1100" dirty="0"/>
              <a:t>and the word POISON</a:t>
            </a:r>
            <a:r>
              <a:rPr lang="en-US" sz="1100" i="1" dirty="0"/>
              <a:t> </a:t>
            </a:r>
            <a:r>
              <a:rPr lang="en-US" sz="1100" dirty="0"/>
              <a:t>printed in red ink. These pesticides are highly poisonous. They can make you very sick-or even kill you-if you are not careful. </a:t>
            </a:r>
          </a:p>
          <a:p>
            <a:pPr marL="255451" indent="-255451">
              <a:buFont typeface="+mj-lt"/>
              <a:buAutoNum type="arabicPeriod"/>
            </a:pPr>
            <a:r>
              <a:rPr lang="en-US" sz="1100" dirty="0"/>
              <a:t>The labels of some lower-toxicity products may not have a signal word.</a:t>
            </a:r>
          </a:p>
          <a:p>
            <a:pPr marL="255451" indent="-255451">
              <a:buFont typeface="+mj-lt"/>
              <a:buAutoNum type="arabicPeriod"/>
            </a:pPr>
            <a:endParaRPr lang="en-US" sz="1100" dirty="0"/>
          </a:p>
          <a:p>
            <a:pPr defTabSz="966612">
              <a:defRPr/>
            </a:pPr>
            <a:r>
              <a:rPr lang="en-US" altLang="es-MX" sz="1100" b="1" dirty="0"/>
              <a:t>Notes for trainers of pesticide handlers:</a:t>
            </a:r>
          </a:p>
          <a:p>
            <a:pPr marL="255451" indent="-255451" defTabSz="966612">
              <a:buFont typeface="+mj-lt"/>
              <a:buAutoNum type="arabicPeriod"/>
              <a:defRPr/>
            </a:pPr>
            <a:r>
              <a:rPr lang="en-US" sz="1100" dirty="0"/>
              <a:t>Before a pesticide is approved for use in the U.S., the pesticide manufacturer must do a lot of research on the product, including studies on how acutely toxic it is to humans. The results of these studies determine the signal word that will be placed on the front page of the pesticide label. Many pesticides with CAUTION signal words may still be very toxic to fish, honeybees, desirable plants or beneficial organisms. Signal words do not provide information related to cancer or other long term effects.</a:t>
            </a:r>
            <a:endParaRPr lang="es-ES_tradnl" altLang="en-US" sz="1100" dirty="0">
              <a:latin typeface="Arial" charset="0"/>
              <a:ea typeface="ＭＳ Ｐゴシック" charset="-128"/>
            </a:endParaRPr>
          </a:p>
        </p:txBody>
      </p:sp>
      <p:sp>
        <p:nvSpPr>
          <p:cNvPr id="368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charset="0"/>
                <a:ea typeface="ＭＳ Ｐゴシック" charset="-128"/>
              </a:defRPr>
            </a:lvl1pPr>
            <a:lvl2pPr marL="830217" indent="-319314">
              <a:defRPr sz="2600">
                <a:solidFill>
                  <a:schemeClr val="tx1"/>
                </a:solidFill>
                <a:latin typeface="Arial" charset="0"/>
                <a:ea typeface="ＭＳ Ｐゴシック" charset="-128"/>
              </a:defRPr>
            </a:lvl2pPr>
            <a:lvl3pPr marL="1277257" indent="-255451">
              <a:defRPr sz="2600">
                <a:solidFill>
                  <a:schemeClr val="tx1"/>
                </a:solidFill>
                <a:latin typeface="Arial" charset="0"/>
                <a:ea typeface="ＭＳ Ｐゴシック" charset="-128"/>
              </a:defRPr>
            </a:lvl3pPr>
            <a:lvl4pPr marL="1788160" indent="-255451">
              <a:defRPr sz="2600">
                <a:solidFill>
                  <a:schemeClr val="tx1"/>
                </a:solidFill>
                <a:latin typeface="Arial" charset="0"/>
                <a:ea typeface="ＭＳ Ｐゴシック" charset="-128"/>
              </a:defRPr>
            </a:lvl4pPr>
            <a:lvl5pPr marL="2299064" indent="-255451">
              <a:defRPr sz="2600">
                <a:solidFill>
                  <a:schemeClr val="tx1"/>
                </a:solidFill>
                <a:latin typeface="Arial" charset="0"/>
                <a:ea typeface="ＭＳ Ｐゴシック" charset="-128"/>
              </a:defRPr>
            </a:lvl5pPr>
            <a:lvl6pPr marL="2809966" indent="-255451" eaLnBrk="0" fontAlgn="base" hangingPunct="0">
              <a:spcBef>
                <a:spcPct val="0"/>
              </a:spcBef>
              <a:spcAft>
                <a:spcPct val="0"/>
              </a:spcAft>
              <a:defRPr sz="2600">
                <a:solidFill>
                  <a:schemeClr val="tx1"/>
                </a:solidFill>
                <a:latin typeface="Arial" charset="0"/>
                <a:ea typeface="ＭＳ Ｐゴシック" charset="-128"/>
              </a:defRPr>
            </a:lvl6pPr>
            <a:lvl7pPr marL="3320869" indent="-255451" eaLnBrk="0" fontAlgn="base" hangingPunct="0">
              <a:spcBef>
                <a:spcPct val="0"/>
              </a:spcBef>
              <a:spcAft>
                <a:spcPct val="0"/>
              </a:spcAft>
              <a:defRPr sz="2600">
                <a:solidFill>
                  <a:schemeClr val="tx1"/>
                </a:solidFill>
                <a:latin typeface="Arial" charset="0"/>
                <a:ea typeface="ＭＳ Ｐゴシック" charset="-128"/>
              </a:defRPr>
            </a:lvl7pPr>
            <a:lvl8pPr marL="3831772" indent="-255451" eaLnBrk="0" fontAlgn="base" hangingPunct="0">
              <a:spcBef>
                <a:spcPct val="0"/>
              </a:spcBef>
              <a:spcAft>
                <a:spcPct val="0"/>
              </a:spcAft>
              <a:defRPr sz="2600">
                <a:solidFill>
                  <a:schemeClr val="tx1"/>
                </a:solidFill>
                <a:latin typeface="Arial" charset="0"/>
                <a:ea typeface="ＭＳ Ｐゴシック" charset="-128"/>
              </a:defRPr>
            </a:lvl8pPr>
            <a:lvl9pPr marL="4342675" indent="-255451" eaLnBrk="0" fontAlgn="base" hangingPunct="0">
              <a:spcBef>
                <a:spcPct val="0"/>
              </a:spcBef>
              <a:spcAft>
                <a:spcPct val="0"/>
              </a:spcAft>
              <a:defRPr sz="2600">
                <a:solidFill>
                  <a:schemeClr val="tx1"/>
                </a:solidFill>
                <a:latin typeface="Arial" charset="0"/>
                <a:ea typeface="ＭＳ Ｐゴシック" charset="-128"/>
              </a:defRPr>
            </a:lvl9pPr>
          </a:lstStyle>
          <a:p>
            <a:fld id="{165793DE-1BE3-B640-8E50-B3767D2C9D2A}" type="slidenum">
              <a:rPr lang="en-US" altLang="en-US" sz="1400">
                <a:solidFill>
                  <a:prstClr val="black"/>
                </a:solidFill>
              </a:rPr>
              <a:pPr/>
              <a:t>89</a:t>
            </a:fld>
            <a:endParaRPr lang="en-US" altLang="en-US" sz="1400" dirty="0">
              <a:solidFill>
                <a:prstClr val="black"/>
              </a:solidFill>
            </a:endParaRPr>
          </a:p>
        </p:txBody>
      </p:sp>
    </p:spTree>
    <p:extLst>
      <p:ext uri="{BB962C8B-B14F-4D97-AF65-F5344CB8AC3E}">
        <p14:creationId xmlns:p14="http://schemas.microsoft.com/office/powerpoint/2010/main" val="159844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Pesticides protect plants from </a:t>
            </a:r>
            <a:r>
              <a:rPr lang="en-US" sz="1100" dirty="0" smtClean="0"/>
              <a:t>pests </a:t>
            </a:r>
            <a:r>
              <a:rPr lang="en-US" sz="1100" dirty="0"/>
              <a:t>such as insects, weeds, fungi, and</a:t>
            </a:r>
            <a:r>
              <a:rPr lang="en-US" sz="1100" baseline="0" dirty="0"/>
              <a:t> rodents. </a:t>
            </a:r>
          </a:p>
          <a:p>
            <a:pPr marL="241653" indent="-241653">
              <a:buFont typeface="+mj-lt"/>
              <a:buAutoNum type="arabicPeriod"/>
            </a:pPr>
            <a:r>
              <a:rPr lang="en-US" sz="1100" dirty="0"/>
              <a:t>People often use the term "pesticide" to refer only to insecticides, but it actually applies to all the substances used to control pests.</a:t>
            </a:r>
          </a:p>
          <a:p>
            <a:pPr marL="241653" indent="-241653">
              <a:buFont typeface="+mj-lt"/>
              <a:buAutoNum type="arabicPeriod"/>
            </a:pPr>
            <a:r>
              <a:rPr lang="en-US" sz="1100" b="0" dirty="0"/>
              <a:t>Well known pesticides include: </a:t>
            </a:r>
            <a:r>
              <a:rPr lang="en-US" sz="1100" dirty="0"/>
              <a:t>insecticides, herbicides, and fungicides.</a:t>
            </a:r>
          </a:p>
          <a:p>
            <a:endParaRPr lang="en-US" u="sng"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1533091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first aid instructions for pesticide exposure are usually found on the first or second page of the label. Sometimes there are additional instructions for medical personnel included in the same section. First aid is typically given for each route of exposure (e.g., eyes, nose, mouth, skin</a:t>
            </a:r>
            <a:r>
              <a:rPr lang="en-US" sz="1100" dirty="0" smtClean="0"/>
              <a:t>).</a:t>
            </a:r>
            <a:endParaRPr lang="en-US" sz="1100" dirty="0"/>
          </a:p>
          <a:p>
            <a:r>
              <a:rPr lang="en-US" sz="1100" b="1" i="1" dirty="0"/>
              <a:t> </a:t>
            </a:r>
            <a:endParaRPr lang="en-US" sz="1100" dirty="0"/>
          </a:p>
          <a:p>
            <a:pPr defTabSz="966612">
              <a:defRPr/>
            </a:pPr>
            <a:r>
              <a:rPr lang="en-US" altLang="es-MX" sz="1100" b="1" dirty="0"/>
              <a:t>Notes for trainers of pesticide handlers:</a:t>
            </a:r>
          </a:p>
          <a:p>
            <a:pPr marL="362480" indent="-362480">
              <a:buFont typeface="+mj-lt"/>
              <a:buAutoNum type="arabicPeriod"/>
            </a:pPr>
            <a:r>
              <a:rPr lang="en-US" sz="1100" dirty="0"/>
              <a:t>It is extremely important that pesticide handlers read the first aid section BEFORE exposure occurs so they will be prepared to respond to any pesticide-related illness or injury. First aid instructions can vary, especially for incidences of pesticide ingestion/swallowing.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26469428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Personal protective equipment may also be referred to as the acronym “PPE” on the pesticide label. This section will list the minimum protective clothing or personal protective equipment items that must be worn when mixing, loading or applying the product; when entering an area during the restricted-entry interval; and when cleaning, repairing or maintaining application equipment. </a:t>
            </a:r>
            <a:endParaRPr lang="en-US" sz="1100" dirty="0" smtClean="0"/>
          </a:p>
          <a:p>
            <a:pPr marL="255451" indent="-255451">
              <a:buFont typeface="+mj-lt"/>
              <a:buAutoNum type="arabicPeriod"/>
            </a:pPr>
            <a:r>
              <a:rPr lang="en-US" sz="1100" b="0" i="0" kern="1200" dirty="0" smtClean="0">
                <a:solidFill>
                  <a:schemeClr val="tx1"/>
                </a:solidFill>
                <a:effectLst/>
                <a:latin typeface="+mn-lt"/>
                <a:ea typeface="+mn-ea"/>
                <a:cs typeface="+mn-cs"/>
              </a:rPr>
              <a:t>The Hazards to Humans section of the product label describes the required handler PPE.</a:t>
            </a:r>
            <a:endParaRPr lang="en-US" sz="1100" dirty="0"/>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The required protective clothing and personal protective equipment can vary on a label for the type of handling activity. A pesticide handler may notice that a respirator is not required when applying the product outdoors but is required when applying it inside an enclosed space. Therefore, it is important that handlers review the entire PPE section prior to applying the product. </a:t>
            </a:r>
          </a:p>
          <a:p>
            <a:pPr marL="362480" indent="-362480">
              <a:buFont typeface="+mj-lt"/>
              <a:buAutoNum type="arabicPeriod"/>
            </a:pPr>
            <a:r>
              <a:rPr lang="en-US" sz="1100" dirty="0"/>
              <a:t>An applicator may have very different PPE requirements than a person who is mixing and loading a product.</a:t>
            </a:r>
          </a:p>
          <a:p>
            <a:pPr marL="362480" indent="-362480">
              <a:buFont typeface="+mj-lt"/>
              <a:buAutoNum type="arabicPeriod"/>
            </a:pPr>
            <a:r>
              <a:rPr lang="en-US" sz="1100" dirty="0"/>
              <a:t>The PPE listed for early entry worker activities is often listed separately and found in the Agricultural Use Requirements box.</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21314230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Precautionary statements can be found throughout the pesticide label. They include measures that </a:t>
            </a:r>
            <a:r>
              <a:rPr lang="en-US" sz="1100" dirty="0" smtClean="0"/>
              <a:t>you </a:t>
            </a:r>
            <a:r>
              <a:rPr lang="en-US" sz="1100" dirty="0"/>
              <a:t>must take to protect </a:t>
            </a:r>
            <a:r>
              <a:rPr lang="en-US" sz="1100" dirty="0" smtClean="0"/>
              <a:t>yourself, </a:t>
            </a:r>
            <a:r>
              <a:rPr lang="en-US" sz="1100" dirty="0"/>
              <a:t>other people and the environment. Examples of these include statements instructing </a:t>
            </a:r>
            <a:r>
              <a:rPr lang="en-US" sz="1100" dirty="0" smtClean="0"/>
              <a:t>you to </a:t>
            </a:r>
            <a:r>
              <a:rPr lang="en-US" sz="1100" dirty="0"/>
              <a:t>apply the pesticide in a way that doesn’t contaminate people, livestock or sensitive areas; to avoid inhaling the product; and to wash hands before eating, drinking or smoking, or using the restroom.</a:t>
            </a:r>
          </a:p>
          <a:p>
            <a:pPr marL="255451" indent="-255451">
              <a:buFont typeface="+mj-lt"/>
              <a:buAutoNum type="arabicPeriod"/>
            </a:pPr>
            <a:r>
              <a:rPr lang="en-US" sz="1100" dirty="0"/>
              <a:t>Precautionary statements tell </a:t>
            </a:r>
            <a:r>
              <a:rPr lang="en-US" sz="1100" dirty="0" smtClean="0"/>
              <a:t>you the </a:t>
            </a:r>
            <a:r>
              <a:rPr lang="en-US" sz="1100" dirty="0"/>
              <a:t>route of entry by which the pesticide is toxic or harmful.</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Some pesticide handlers may skim or overlook these important precautionary measures because they believe that the information is standardized. Precautionary statements can vary from one product to the next and are an equally important part of the label.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5757998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Some pesticides are harmful to birds or beneficial insects. Others may be toxic to fish or can easily move through the soil and contaminate the groundwater. The Environmental Hazards section will tell </a:t>
            </a:r>
            <a:r>
              <a:rPr lang="en-US" sz="1100" dirty="0" smtClean="0"/>
              <a:t>you about </a:t>
            </a:r>
            <a:r>
              <a:rPr lang="en-US" sz="1100" dirty="0"/>
              <a:t>the potential impacts on the environment and warn </a:t>
            </a:r>
            <a:r>
              <a:rPr lang="en-US" sz="1100" dirty="0" smtClean="0"/>
              <a:t>you </a:t>
            </a:r>
            <a:r>
              <a:rPr lang="en-US" sz="1100" dirty="0"/>
              <a:t>to avoid harming certain species or contaminating sensitive areas such as wetlands or waterways.</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After reading the environmental hazard statements and before applying the pesticide, handlers must survey the application area for the presence of any beneficial insects, wildlife or sensitive areas that were listed on the label.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7065286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restricted-entry interval (REI) is the time that agricultural employees must wait after an application before it is safe to enter the area without protection and additional training. The REI is often included in the Agricultural Use Requirements box, but may also be found in the Directions for Use section if the REI varies by site. It is the agricultural employer’s responsibility to keep workers and other people out of the treated area during the REI</a:t>
            </a:r>
            <a:r>
              <a:rPr lang="en-US" sz="1100" dirty="0" smtClean="0"/>
              <a:t>.</a:t>
            </a:r>
          </a:p>
          <a:p>
            <a:pPr marL="0" indent="0">
              <a:buFont typeface="+mj-lt"/>
              <a:buNone/>
            </a:pPr>
            <a:endParaRPr lang="en-US" sz="1100" b="1" i="1" dirty="0"/>
          </a:p>
          <a:p>
            <a:pPr defTabSz="966612">
              <a:defRPr/>
            </a:pPr>
            <a:r>
              <a:rPr lang="en-US" altLang="es-MX" sz="1100" b="1" dirty="0"/>
              <a:t>Notes for trainers of pesticide handlers:</a:t>
            </a:r>
          </a:p>
          <a:p>
            <a:pPr marL="362480" indent="-362480">
              <a:buFont typeface="+mj-lt"/>
              <a:buAutoNum type="arabicPeriod"/>
            </a:pPr>
            <a:r>
              <a:rPr lang="en-US" sz="1100" dirty="0"/>
              <a:t>Some states have set a minimum REI if one is not listed on the label or if the label states that employees can enter once the product is dry. Since these regulations are state-specific they most likely will not be found on the pesticide label. Nevertheless, all pesticide handlers and agricultural employers must be aware of and follow state-specific REI limitations.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8853679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Directions for Use section provides </a:t>
            </a:r>
            <a:r>
              <a:rPr lang="en-US" sz="1100" dirty="0" smtClean="0"/>
              <a:t>you</a:t>
            </a:r>
            <a:r>
              <a:rPr lang="en-US" sz="1100" baseline="0" dirty="0" smtClean="0"/>
              <a:t> </a:t>
            </a:r>
            <a:r>
              <a:rPr lang="en-US" sz="1100" dirty="0" smtClean="0"/>
              <a:t>with </a:t>
            </a:r>
            <a:r>
              <a:rPr lang="en-US" sz="1100" dirty="0"/>
              <a:t>details about the pests that the product will control, the sites to which the pesticide can be applied, application rates, mixing instructions, equipment that can or can’t be used, and application restrictions. </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It is illegal for a pesticide handler to exceed the maximum rate listed on the label. It is also illegal to apply a pesticide to a site or crop that is not listed on the label. While it is not illegal to apply the pesticide below the listed application rate or to a pest that isn’t included on the label, it is not advisable because the product might not perform well and the pest may develop resistance to the pesticide. It is also a waste of time, money and product. Agricultural employers and pesticide handlers should contact the pesticide manufacturer if they need clarification about mixing or application instructions or have questions about optional products that are available for a particular pest or site. </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32332499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Storage and disposal instructions are usually found at the end of the label. They may include a storage temperature range or warnings about storing the pesticide near fertilizers, feed or in a container other than the original container. </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Storage and disposal regulations may vary between states or counties. Agricultural employers should check with their local pesticide regulatory agency for additional storage and disposal regulations, container recycling services, and unused pesticide collection programs. </a:t>
            </a:r>
          </a:p>
          <a:p>
            <a:pPr marL="362480" indent="-362480">
              <a:buFont typeface="+mj-lt"/>
              <a:buAutoNum type="arabicPeriod"/>
            </a:pPr>
            <a:r>
              <a:rPr lang="en-US" sz="1100" dirty="0"/>
              <a:t>The Pesticide Stewardship Alliance (TPSA) has a database of the pesticide disposal contacts in each state, and information on pesticide container recycling companies operating in each state at </a:t>
            </a:r>
            <a:r>
              <a:rPr lang="en-US" sz="1100" u="sng" dirty="0">
                <a:hlinkClick r:id="rId3"/>
              </a:rPr>
              <a:t>http://tpsalliance.org/</a:t>
            </a:r>
            <a:r>
              <a:rPr lang="en-US" sz="1100" dirty="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6111615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must handle pesticides safely to minimize your exposure, and exposure to other people and the environment.</a:t>
            </a:r>
          </a:p>
        </p:txBody>
      </p:sp>
      <p:sp>
        <p:nvSpPr>
          <p:cNvPr id="4" name="Slide Number Placeholder 3"/>
          <p:cNvSpPr>
            <a:spLocks noGrp="1"/>
          </p:cNvSpPr>
          <p:nvPr>
            <p:ph type="sldNum" sz="quarter" idx="10"/>
          </p:nvPr>
        </p:nvSpPr>
        <p:spPr/>
        <p:txBody>
          <a:bodyPr/>
          <a:lstStyle/>
          <a:p>
            <a:fld id="{C17A8D3B-8073-F647-89F8-2555B1CABB06}" type="slidenum">
              <a:rPr lang="en-US" smtClean="0"/>
              <a:t>97</a:t>
            </a:fld>
            <a:endParaRPr lang="en-US" dirty="0"/>
          </a:p>
        </p:txBody>
      </p:sp>
    </p:spTree>
    <p:extLst>
      <p:ext uri="{BB962C8B-B14F-4D97-AF65-F5344CB8AC3E}">
        <p14:creationId xmlns:p14="http://schemas.microsoft.com/office/powerpoint/2010/main" val="24450499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marR="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kern="1200" dirty="0" smtClean="0">
                <a:solidFill>
                  <a:schemeClr val="tx1"/>
                </a:solidFill>
                <a:effectLst/>
                <a:latin typeface="+mn-lt"/>
                <a:ea typeface="+mn-ea"/>
                <a:cs typeface="+mn-cs"/>
              </a:rPr>
              <a:t>Eliminate or minimize exposure to pesticides during mixing, loading, cleaning and applying. Always read the pesticide label for information on required personal protection equipment.</a:t>
            </a:r>
          </a:p>
          <a:p>
            <a:pPr marL="241653" indent="-241653">
              <a:buFont typeface="+mj-lt"/>
              <a:buAutoNum type="arabicPeriod"/>
            </a:pPr>
            <a:r>
              <a:rPr lang="en-US" sz="1100" dirty="0" smtClean="0"/>
              <a:t>To ensure that the product is being applied safely and accurately, you must stay alert during the entire application task and frequently check the area and application equipment to ensure that:</a:t>
            </a:r>
          </a:p>
          <a:p>
            <a:pPr marL="724959" lvl="1" indent="-241653">
              <a:buFont typeface="Arial" panose="020B0604020202020204" pitchFamily="34" charset="0"/>
              <a:buChar char="•"/>
            </a:pPr>
            <a:r>
              <a:rPr lang="en-US" sz="1100" dirty="0" smtClean="0"/>
              <a:t>the pesticide is reaching the target site</a:t>
            </a:r>
          </a:p>
          <a:p>
            <a:pPr marL="724959" lvl="1" indent="-241653">
              <a:buFont typeface="Arial" panose="020B0604020202020204" pitchFamily="34" charset="0"/>
              <a:buChar char="•"/>
            </a:pPr>
            <a:r>
              <a:rPr lang="en-US" sz="1100" dirty="0" smtClean="0"/>
              <a:t>the equipment is providing good coverage and even distribution</a:t>
            </a:r>
          </a:p>
          <a:p>
            <a:pPr marL="724959" lvl="1" indent="-241653">
              <a:buFont typeface="Arial" panose="020B0604020202020204" pitchFamily="34" charset="0"/>
              <a:buChar char="•"/>
            </a:pPr>
            <a:r>
              <a:rPr lang="en-US" sz="1100" dirty="0" smtClean="0"/>
              <a:t>tank mixes are properly agitated and appear uniform and are not separating or clumping, and</a:t>
            </a:r>
          </a:p>
          <a:p>
            <a:pPr marL="724959" lvl="1" indent="-241653">
              <a:buFont typeface="Arial" panose="020B0604020202020204" pitchFamily="34" charset="0"/>
              <a:buChar char="•"/>
            </a:pPr>
            <a:r>
              <a:rPr lang="en-US" sz="1100" dirty="0" smtClean="0"/>
              <a:t>hoses, valves, nozzles, hoppers, and other equipment parts are functioning properly.</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36739012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endParaRPr lang="en-US" altLang="es-MX" sz="1100" b="1" dirty="0" smtClean="0"/>
          </a:p>
          <a:p>
            <a:pPr marL="228600" indent="-228600" defTabSz="966612">
              <a:buFont typeface="+mj-lt"/>
              <a:buAutoNum type="arabicPeriod"/>
              <a:defRPr/>
            </a:pPr>
            <a:r>
              <a:rPr lang="en-US" altLang="es-MX" sz="1100" b="0" dirty="0" smtClean="0"/>
              <a:t>Ask your</a:t>
            </a:r>
            <a:r>
              <a:rPr lang="en-US" altLang="es-MX" sz="1100" b="0" baseline="0" dirty="0" smtClean="0"/>
              <a:t> employer where to safely mix and load pesticides. Don’t mix or load pesticides near a pond, stream, well or ditch. </a:t>
            </a:r>
          </a:p>
          <a:p>
            <a:pPr marL="228600" indent="-228600" defTabSz="966612">
              <a:buFont typeface="+mj-lt"/>
              <a:buAutoNum type="arabicPeriod"/>
              <a:defRPr/>
            </a:pPr>
            <a:r>
              <a:rPr lang="en-US" altLang="es-MX" sz="1100" b="0" baseline="0" dirty="0" smtClean="0"/>
              <a:t>Don’t handle pesticides near animals or food.</a:t>
            </a:r>
          </a:p>
          <a:p>
            <a:pPr marL="228600" indent="-228600" defTabSz="966612">
              <a:buFont typeface="+mj-lt"/>
              <a:buAutoNum type="arabicPeriod"/>
              <a:defRPr/>
            </a:pPr>
            <a:r>
              <a:rPr lang="en-US" altLang="es-MX" sz="1100" b="0" baseline="0" dirty="0" smtClean="0"/>
              <a:t>Carefully follow all mixing and loading instructions on the pesticide label. </a:t>
            </a:r>
          </a:p>
          <a:p>
            <a:pPr marL="228600" indent="-228600" defTabSz="966612">
              <a:buFont typeface="+mj-lt"/>
              <a:buAutoNum type="arabicPeriod"/>
              <a:defRPr/>
            </a:pPr>
            <a:r>
              <a:rPr lang="en-US" altLang="es-MX" sz="1100" b="0" baseline="0" dirty="0" smtClean="0"/>
              <a:t>Check the SDS for additional safety precautions.</a:t>
            </a:r>
            <a:endParaRPr lang="en-US" altLang="es-MX" sz="1100" b="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4079181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93863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578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3780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Tree>
    <p:extLst>
      <p:ext uri="{BB962C8B-B14F-4D97-AF65-F5344CB8AC3E}">
        <p14:creationId xmlns:p14="http://schemas.microsoft.com/office/powerpoint/2010/main" val="38571309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2697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249460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162512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380081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636859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903255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1832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38206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094659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041504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95318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72258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759223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65BFEB-274E-794C-90ED-8586E9077A25}" type="slidenum">
              <a:rPr lang="en-US" smtClean="0"/>
              <a:t>‹#›</a:t>
            </a:fld>
            <a:endParaRPr lang="en-US" dirty="0"/>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352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65BFEB-274E-794C-90ED-8586E9077A25}" type="slidenum">
              <a:rPr lang="en-US" smtClean="0"/>
              <a:t>‹#›</a:t>
            </a:fld>
            <a:endParaRPr lang="en-US" dirty="0"/>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5234415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65BFEB-274E-794C-90ED-8586E9077A25}" type="slidenum">
              <a:rPr lang="en-US" smtClean="0"/>
              <a:t>‹#›</a:t>
            </a:fld>
            <a:endParaRPr lang="en-US" dirty="0"/>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393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6891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897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t>5/18/2017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t>‹#›</a:t>
            </a:fld>
            <a:endParaRPr lang="en-US" dirty="0"/>
          </a:p>
        </p:txBody>
      </p:sp>
    </p:spTree>
    <p:extLst>
      <p:ext uri="{BB962C8B-B14F-4D97-AF65-F5344CB8AC3E}">
        <p14:creationId xmlns:p14="http://schemas.microsoft.com/office/powerpoint/2010/main" val="174352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solidFill>
                  <a:prstClr val="black">
                    <a:tint val="75000"/>
                  </a:prstClr>
                </a:solidFill>
              </a:rPr>
              <a:pPr/>
              <a:t>5/18/2017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942591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6.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6.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7.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86.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PERCsupport@ucdavis.edu" TargetMode="External"/><Relationship Id="rId4" Type="http://schemas.openxmlformats.org/officeDocument/2006/relationships/image" Target="cid:image001.png@01D2BDBA.2EB3608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6.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1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2.jpeg"/></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15.xml"/><Relationship Id="rId5" Type="http://schemas.openxmlformats.org/officeDocument/2006/relationships/image" Target="../media/image64.png"/><Relationship Id="rId4" Type="http://schemas.openxmlformats.org/officeDocument/2006/relationships/image" Target="../media/image2.jpe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0.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3.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5.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2.jpeg"/></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6.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Handler Training</a:t>
            </a:r>
            <a:endParaRPr lang="en-US" dirty="0"/>
          </a:p>
        </p:txBody>
      </p:sp>
      <p:sp>
        <p:nvSpPr>
          <p:cNvPr id="3" name="Subtitle 2"/>
          <p:cNvSpPr>
            <a:spLocks noGrp="1"/>
          </p:cNvSpPr>
          <p:nvPr>
            <p:ph type="subTitle" idx="1"/>
          </p:nvPr>
        </p:nvSpPr>
        <p:spPr>
          <a:xfrm>
            <a:off x="1524000" y="3602038"/>
            <a:ext cx="9144000" cy="993408"/>
          </a:xfrm>
        </p:spPr>
        <p:txBody>
          <a:bodyPr/>
          <a:lstStyle/>
          <a:p>
            <a:r>
              <a:rPr lang="en-US" dirty="0" smtClean="0"/>
              <a:t>Worker Protection Standard</a:t>
            </a:r>
            <a:br>
              <a:rPr lang="en-US" dirty="0" smtClean="0"/>
            </a:br>
            <a:r>
              <a:rPr lang="en-US" dirty="0" smtClean="0"/>
              <a:t>Pesticide Handler Safety Training</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p:cNvSpPr txBox="1">
            <a:spLocks/>
          </p:cNvSpPr>
          <p:nvPr/>
        </p:nvSpPr>
        <p:spPr>
          <a:xfrm>
            <a:off x="8270543" y="5671540"/>
            <a:ext cx="3691302" cy="5493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2000" dirty="0" smtClean="0"/>
              <a:t>EPA Handler PST 00018</a:t>
            </a:r>
            <a:endParaRPr lang="en-US" sz="2000" dirty="0"/>
          </a:p>
        </p:txBody>
      </p:sp>
    </p:spTree>
    <p:extLst>
      <p:ext uri="{BB962C8B-B14F-4D97-AF65-F5344CB8AC3E}">
        <p14:creationId xmlns:p14="http://schemas.microsoft.com/office/powerpoint/2010/main" val="532214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0835"/>
            <a:ext cx="6125430" cy="5125668"/>
          </a:xfrm>
          <a:prstGeom prst="rect">
            <a:avLst/>
          </a:prstGeom>
        </p:spPr>
      </p:pic>
      <p:sp>
        <p:nvSpPr>
          <p:cNvPr id="2" name="Title 1"/>
          <p:cNvSpPr>
            <a:spLocks noGrp="1"/>
          </p:cNvSpPr>
          <p:nvPr>
            <p:ph type="title"/>
          </p:nvPr>
        </p:nvSpPr>
        <p:spPr/>
        <p:txBody>
          <a:bodyPr/>
          <a:lstStyle/>
          <a:p>
            <a:r>
              <a:rPr lang="en-US" dirty="0"/>
              <a:t>Pesticide Formulations</a:t>
            </a:r>
          </a:p>
        </p:txBody>
      </p:sp>
      <p:sp>
        <p:nvSpPr>
          <p:cNvPr id="3" name="Content Placeholder 2"/>
          <p:cNvSpPr>
            <a:spLocks noGrp="1"/>
          </p:cNvSpPr>
          <p:nvPr>
            <p:ph idx="1"/>
          </p:nvPr>
        </p:nvSpPr>
        <p:spPr>
          <a:xfrm>
            <a:off x="6473370" y="1825625"/>
            <a:ext cx="4880429" cy="4351338"/>
          </a:xfrm>
        </p:spPr>
        <p:txBody>
          <a:bodyPr/>
          <a:lstStyle/>
          <a:p>
            <a:r>
              <a:rPr lang="en-US" dirty="0"/>
              <a:t>Liquids</a:t>
            </a:r>
          </a:p>
          <a:p>
            <a:r>
              <a:rPr lang="en-US" dirty="0"/>
              <a:t>Dusts</a:t>
            </a:r>
          </a:p>
          <a:p>
            <a:r>
              <a:rPr lang="en-US" dirty="0"/>
              <a:t>Powders</a:t>
            </a:r>
          </a:p>
          <a:p>
            <a:r>
              <a:rPr lang="en-US" dirty="0"/>
              <a:t>Granules</a:t>
            </a:r>
          </a:p>
          <a:p>
            <a:r>
              <a:rPr lang="en-US" dirty="0"/>
              <a:t>Pellets</a:t>
            </a:r>
          </a:p>
          <a:p>
            <a:r>
              <a:rPr lang="en-US" dirty="0"/>
              <a:t>Gases</a:t>
            </a:r>
          </a:p>
          <a:p>
            <a:r>
              <a:rPr lang="en-US" dirty="0"/>
              <a:t>Gels</a:t>
            </a:r>
          </a:p>
          <a:p>
            <a:r>
              <a:rPr lang="en-US" dirty="0"/>
              <a:t>Aerosols</a:t>
            </a:r>
          </a:p>
        </p:txBody>
      </p:sp>
      <p:sp>
        <p:nvSpPr>
          <p:cNvPr id="6" name="TextBox 5"/>
          <p:cNvSpPr txBox="1"/>
          <p:nvPr/>
        </p:nvSpPr>
        <p:spPr>
          <a:xfrm>
            <a:off x="0" y="6488668"/>
            <a:ext cx="6850743" cy="369332"/>
          </a:xfrm>
          <a:prstGeom prst="rect">
            <a:avLst/>
          </a:prstGeom>
          <a:noFill/>
        </p:spPr>
        <p:txBody>
          <a:bodyPr wrap="square" rtlCol="0">
            <a:spAutoFit/>
          </a:bodyPr>
          <a:lstStyle/>
          <a:p>
            <a:r>
              <a:rPr lang="en-US" dirty="0" smtClean="0">
                <a:solidFill>
                  <a:prstClr val="black"/>
                </a:solidFill>
              </a:rPr>
              <a:t>Image credit: Penn State Extension, The Pennsylvania State University</a:t>
            </a:r>
            <a:endParaRPr lang="en-US" dirty="0">
              <a:solidFill>
                <a:prstClr val="black"/>
              </a:solidFill>
            </a:endParaRPr>
          </a:p>
        </p:txBody>
      </p:sp>
    </p:spTree>
    <p:extLst>
      <p:ext uri="{BB962C8B-B14F-4D97-AF65-F5344CB8AC3E}">
        <p14:creationId xmlns:p14="http://schemas.microsoft.com/office/powerpoint/2010/main" val="31350468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Requirements for </a:t>
            </a:r>
            <a:br>
              <a:rPr lang="en-US" dirty="0" smtClean="0"/>
            </a:br>
            <a:r>
              <a:rPr lang="en-US" dirty="0" smtClean="0"/>
              <a:t>Transporting Pesticides</a:t>
            </a:r>
            <a:endParaRPr lang="en-US" dirty="0"/>
          </a:p>
        </p:txBody>
      </p:sp>
      <p:sp>
        <p:nvSpPr>
          <p:cNvPr id="7" name="Content Placeholder 6"/>
          <p:cNvSpPr>
            <a:spLocks noGrp="1"/>
          </p:cNvSpPr>
          <p:nvPr>
            <p:ph idx="1"/>
          </p:nvPr>
        </p:nvSpPr>
        <p:spPr/>
        <p:txBody>
          <a:bodyPr/>
          <a:lstStyle/>
          <a:p>
            <a:r>
              <a:rPr lang="en-US" dirty="0" smtClean="0"/>
              <a:t>Transport pesticides in the truck bed, cargo area, or on the back of the spray rig</a:t>
            </a:r>
          </a:p>
          <a:p>
            <a:r>
              <a:rPr lang="en-US" dirty="0" smtClean="0"/>
              <a:t>Check containers for leaks before loading and unloading</a:t>
            </a:r>
          </a:p>
          <a:p>
            <a:r>
              <a:rPr lang="en-US" dirty="0" smtClean="0"/>
              <a:t>Protect containers from rain and other potential weather damage</a:t>
            </a:r>
          </a:p>
          <a:p>
            <a:r>
              <a:rPr lang="en-US" dirty="0" smtClean="0"/>
              <a:t>Secure or tie down all pesticide containers in the cargo area</a:t>
            </a:r>
          </a:p>
          <a:p>
            <a:r>
              <a:rPr lang="en-US" dirty="0" smtClean="0"/>
              <a:t>Monitor containers at all times during transportation </a:t>
            </a:r>
          </a:p>
          <a:p>
            <a:r>
              <a:rPr lang="en-US" dirty="0" smtClean="0"/>
              <a:t>Keep containers in a locked area</a:t>
            </a:r>
            <a:endParaRPr lang="en-US" dirty="0"/>
          </a:p>
        </p:txBody>
      </p:sp>
    </p:spTree>
    <p:extLst>
      <p:ext uri="{BB962C8B-B14F-4D97-AF65-F5344CB8AC3E}">
        <p14:creationId xmlns:p14="http://schemas.microsoft.com/office/powerpoint/2010/main" val="34932603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and Disposal of Pesticides </a:t>
            </a:r>
            <a:endParaRPr lang="en-US" dirty="0"/>
          </a:p>
        </p:txBody>
      </p:sp>
      <p:sp>
        <p:nvSpPr>
          <p:cNvPr id="3" name="Content Placeholder 2"/>
          <p:cNvSpPr>
            <a:spLocks noGrp="1"/>
          </p:cNvSpPr>
          <p:nvPr>
            <p:ph idx="1"/>
          </p:nvPr>
        </p:nvSpPr>
        <p:spPr/>
        <p:txBody>
          <a:bodyPr>
            <a:normAutofit/>
          </a:bodyPr>
          <a:lstStyle/>
          <a:p>
            <a:r>
              <a:rPr lang="en-US" dirty="0" smtClean="0"/>
              <a:t>Storage and disposal instructions are usually found at the end of the label</a:t>
            </a:r>
          </a:p>
          <a:p>
            <a:r>
              <a:rPr lang="en-US" dirty="0" smtClean="0"/>
              <a:t>Storage and disposal regulations may vary between states or counties</a:t>
            </a:r>
          </a:p>
          <a:p>
            <a:r>
              <a:rPr lang="en-US" dirty="0" smtClean="0"/>
              <a:t>Employers should check with their local pesticide regulatory agency for additional storage and disposal regulations, container recycling services, and unused pesticide collection programs </a:t>
            </a:r>
          </a:p>
          <a:p>
            <a:endParaRPr lang="en-US" dirty="0"/>
          </a:p>
        </p:txBody>
      </p:sp>
    </p:spTree>
    <p:extLst>
      <p:ext uri="{BB962C8B-B14F-4D97-AF65-F5344CB8AC3E}">
        <p14:creationId xmlns:p14="http://schemas.microsoft.com/office/powerpoint/2010/main" val="37380297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64578" cy="1325563"/>
          </a:xfrm>
        </p:spPr>
        <p:txBody>
          <a:bodyPr/>
          <a:lstStyle/>
          <a:p>
            <a:r>
              <a:rPr lang="en-US" dirty="0" smtClean="0"/>
              <a:t>General Procedures for Spill Cleanup</a:t>
            </a:r>
            <a:endParaRPr lang="en-US" dirty="0"/>
          </a:p>
        </p:txBody>
      </p:sp>
      <p:sp>
        <p:nvSpPr>
          <p:cNvPr id="3" name="Content Placeholder 2"/>
          <p:cNvSpPr>
            <a:spLocks noGrp="1"/>
          </p:cNvSpPr>
          <p:nvPr>
            <p:ph idx="1"/>
          </p:nvPr>
        </p:nvSpPr>
        <p:spPr>
          <a:xfrm>
            <a:off x="838200" y="1825625"/>
            <a:ext cx="5778731" cy="4351338"/>
          </a:xfrm>
        </p:spPr>
        <p:txBody>
          <a:bodyPr>
            <a:normAutofit fontScale="92500" lnSpcReduction="10000"/>
          </a:bodyPr>
          <a:lstStyle/>
          <a:p>
            <a:r>
              <a:rPr lang="en-US" dirty="0" smtClean="0"/>
              <a:t>Protect yourself by putting on the PPE listed on the label</a:t>
            </a:r>
          </a:p>
          <a:p>
            <a:r>
              <a:rPr lang="en-US" dirty="0" smtClean="0"/>
              <a:t>Control the spill by placing the container upright to stop more from spilling or by putting a broken or leaking container into a plastic bag or other secondary container</a:t>
            </a:r>
          </a:p>
          <a:p>
            <a:r>
              <a:rPr lang="en-US" dirty="0" smtClean="0"/>
              <a:t>Contain the spill and the area by using an absorbent material to keep the product from spreading</a:t>
            </a:r>
          </a:p>
          <a:p>
            <a:r>
              <a:rPr lang="en-US" dirty="0" smtClean="0"/>
              <a:t>Clean up the spill according to label directions</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66090" y="1122754"/>
            <a:ext cx="5425910" cy="5407621"/>
          </a:xfrm>
          <a:prstGeom prst="rect">
            <a:avLst/>
          </a:prstGeom>
        </p:spPr>
      </p:pic>
      <p:sp>
        <p:nvSpPr>
          <p:cNvPr id="6" name="TextBox 5"/>
          <p:cNvSpPr txBox="1"/>
          <p:nvPr/>
        </p:nvSpPr>
        <p:spPr>
          <a:xfrm>
            <a:off x="5314123" y="6494231"/>
            <a:ext cx="6877877" cy="369332"/>
          </a:xfrm>
          <a:prstGeom prst="rect">
            <a:avLst/>
          </a:prstGeom>
          <a:noFill/>
        </p:spPr>
        <p:txBody>
          <a:bodyPr wrap="square" rtlCol="0">
            <a:spAutoFit/>
          </a:bodyPr>
          <a:lstStyle/>
          <a:p>
            <a:pPr algn="r"/>
            <a:r>
              <a:rPr lang="en-US" dirty="0" smtClean="0">
                <a:solidFill>
                  <a:prstClr val="black"/>
                </a:solidFill>
              </a:rPr>
              <a:t>Image credit: </a:t>
            </a:r>
            <a:r>
              <a:rPr lang="en-US" dirty="0">
                <a:solidFill>
                  <a:prstClr val="black"/>
                </a:solidFill>
              </a:rPr>
              <a:t>Penn State Extension, The Pennsylvania State University</a:t>
            </a:r>
          </a:p>
        </p:txBody>
      </p:sp>
    </p:spTree>
    <p:extLst>
      <p:ext uri="{BB962C8B-B14F-4D97-AF65-F5344CB8AC3E}">
        <p14:creationId xmlns:p14="http://schemas.microsoft.com/office/powerpoint/2010/main" val="13038974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Sensitive Areas </a:t>
            </a:r>
            <a:endParaRPr lang="en-US" dirty="0"/>
          </a:p>
        </p:txBody>
      </p:sp>
      <p:sp>
        <p:nvSpPr>
          <p:cNvPr id="3" name="Content Placeholder 2"/>
          <p:cNvSpPr>
            <a:spLocks noGrp="1"/>
          </p:cNvSpPr>
          <p:nvPr>
            <p:ph idx="1"/>
          </p:nvPr>
        </p:nvSpPr>
        <p:spPr>
          <a:xfrm>
            <a:off x="5286894" y="1825624"/>
            <a:ext cx="6066905" cy="4866723"/>
          </a:xfrm>
        </p:spPr>
        <p:txBody>
          <a:bodyPr>
            <a:normAutofit lnSpcReduction="10000"/>
          </a:bodyPr>
          <a:lstStyle/>
          <a:p>
            <a:pPr>
              <a:buFont typeface="Arial" panose="020B0604020202020204" pitchFamily="34" charset="0"/>
              <a:buChar char="•"/>
            </a:pPr>
            <a:r>
              <a:rPr lang="en-US" dirty="0" smtClean="0"/>
              <a:t>Be exceptionally careful when applying pesticides near or adjacent to:</a:t>
            </a:r>
          </a:p>
          <a:p>
            <a:pPr lvl="1">
              <a:buFont typeface="Arial" panose="020B0604020202020204" pitchFamily="34" charset="0"/>
              <a:buChar char="•"/>
            </a:pPr>
            <a:r>
              <a:rPr lang="en-US" sz="2800" dirty="0" smtClean="0"/>
              <a:t>Places </a:t>
            </a:r>
            <a:r>
              <a:rPr lang="en-US" sz="2800" dirty="0"/>
              <a:t>where people and pets live, work, play, or travel</a:t>
            </a:r>
          </a:p>
          <a:p>
            <a:pPr lvl="1">
              <a:buFont typeface="Arial" panose="020B0604020202020204" pitchFamily="34" charset="0"/>
              <a:buChar char="•"/>
            </a:pPr>
            <a:r>
              <a:rPr lang="en-US" sz="2800" dirty="0"/>
              <a:t>Water sources</a:t>
            </a:r>
          </a:p>
          <a:p>
            <a:pPr lvl="1">
              <a:buFont typeface="Arial" panose="020B0604020202020204" pitchFamily="34" charset="0"/>
              <a:buChar char="•"/>
            </a:pPr>
            <a:r>
              <a:rPr lang="en-US" sz="2800" dirty="0"/>
              <a:t>Wildlife and beneficial insect </a:t>
            </a:r>
            <a:r>
              <a:rPr lang="en-US" sz="2800" dirty="0" smtClean="0"/>
              <a:t>habitats</a:t>
            </a:r>
            <a:endParaRPr lang="en-US" sz="2800" dirty="0"/>
          </a:p>
          <a:p>
            <a:pPr lvl="1">
              <a:buFont typeface="Arial" panose="020B0604020202020204" pitchFamily="34" charset="0"/>
              <a:buChar char="•"/>
            </a:pPr>
            <a:r>
              <a:rPr lang="en-US" sz="2800" dirty="0"/>
              <a:t>Livestock </a:t>
            </a:r>
            <a:r>
              <a:rPr lang="en-US" sz="2800" dirty="0" smtClean="0"/>
              <a:t>areas</a:t>
            </a:r>
          </a:p>
          <a:p>
            <a:r>
              <a:rPr lang="en-US" dirty="0"/>
              <a:t>T</a:t>
            </a:r>
            <a:r>
              <a:rPr lang="en-US" dirty="0" smtClean="0"/>
              <a:t>he </a:t>
            </a:r>
            <a:r>
              <a:rPr lang="en-US" dirty="0"/>
              <a:t>label will provide details about sensitive environmental areas, where </a:t>
            </a:r>
            <a:r>
              <a:rPr lang="en-US" dirty="0" smtClean="0"/>
              <a:t>you </a:t>
            </a:r>
            <a:r>
              <a:rPr lang="en-US" dirty="0"/>
              <a:t>should remain careful of (under “Environmental Hazards</a:t>
            </a:r>
            <a:r>
              <a:rPr lang="en-US" dirty="0" smtClean="0"/>
              <a: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66593"/>
            <a:ext cx="5145024" cy="5145024"/>
          </a:xfrm>
          <a:prstGeom prst="rect">
            <a:avLst/>
          </a:prstGeom>
        </p:spPr>
      </p:pic>
      <p:sp>
        <p:nvSpPr>
          <p:cNvPr id="7" name="TextBox 6"/>
          <p:cNvSpPr txBox="1"/>
          <p:nvPr/>
        </p:nvSpPr>
        <p:spPr>
          <a:xfrm>
            <a:off x="-29689" y="6519977"/>
            <a:ext cx="5316583" cy="369332"/>
          </a:xfrm>
          <a:prstGeom prst="rect">
            <a:avLst/>
          </a:prstGeom>
          <a:noFill/>
        </p:spPr>
        <p:txBody>
          <a:bodyPr wrap="square" rtlCol="0">
            <a:spAutoFit/>
          </a:bodyPr>
          <a:lstStyle/>
          <a:p>
            <a:r>
              <a:rPr lang="en-US" dirty="0" smtClean="0">
                <a:solidFill>
                  <a:prstClr val="black"/>
                </a:solidFill>
              </a:rPr>
              <a:t>Image credit: Betsy Buffington, Iowa State University</a:t>
            </a:r>
            <a:endParaRPr lang="en-US" dirty="0">
              <a:solidFill>
                <a:prstClr val="black"/>
              </a:solidFill>
            </a:endParaRPr>
          </a:p>
        </p:txBody>
      </p:sp>
    </p:spTree>
    <p:extLst>
      <p:ext uri="{BB962C8B-B14F-4D97-AF65-F5344CB8AC3E}">
        <p14:creationId xmlns:p14="http://schemas.microsoft.com/office/powerpoint/2010/main" val="41699480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73044" cy="1325563"/>
          </a:xfrm>
        </p:spPr>
        <p:txBody>
          <a:bodyPr/>
          <a:lstStyle/>
          <a:p>
            <a:r>
              <a:rPr lang="en-US" dirty="0" smtClean="0"/>
              <a:t>Other Impacts of Pesticides on the Environment</a:t>
            </a:r>
            <a:endParaRPr lang="en-US" dirty="0"/>
          </a:p>
        </p:txBody>
      </p:sp>
      <p:sp>
        <p:nvSpPr>
          <p:cNvPr id="4" name="Content Placeholder 3"/>
          <p:cNvSpPr>
            <a:spLocks noGrp="1"/>
          </p:cNvSpPr>
          <p:nvPr>
            <p:ph idx="1"/>
          </p:nvPr>
        </p:nvSpPr>
        <p:spPr/>
        <p:txBody>
          <a:bodyPr/>
          <a:lstStyle/>
          <a:p>
            <a:r>
              <a:rPr lang="en-US" dirty="0" smtClean="0"/>
              <a:t>Pesticides that are not absorbed by plants or soil can move from the site and contaminate other areas</a:t>
            </a:r>
          </a:p>
          <a:p>
            <a:r>
              <a:rPr lang="en-US" dirty="0" smtClean="0"/>
              <a:t>Applying pesticides when it is raining or shortly before it rains can result in runoff or pesticide movement off the application site</a:t>
            </a:r>
          </a:p>
          <a:p>
            <a:r>
              <a:rPr lang="en-US" dirty="0" smtClean="0"/>
              <a:t>Application </a:t>
            </a:r>
            <a:r>
              <a:rPr lang="en-US" dirty="0"/>
              <a:t>during precipitation events may reduce the efficacy of the application, as well as </a:t>
            </a:r>
            <a:r>
              <a:rPr lang="en-US" dirty="0" smtClean="0"/>
              <a:t>lead to </a:t>
            </a:r>
            <a:r>
              <a:rPr lang="en-US" dirty="0"/>
              <a:t>off-site movement of the pesticide</a:t>
            </a:r>
          </a:p>
        </p:txBody>
      </p:sp>
    </p:spTree>
    <p:extLst>
      <p:ext uri="{BB962C8B-B14F-4D97-AF65-F5344CB8AC3E}">
        <p14:creationId xmlns:p14="http://schemas.microsoft.com/office/powerpoint/2010/main" val="36916253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Personal Protective Equipment</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389231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PPE</a:t>
            </a:r>
            <a:endParaRPr lang="en-US" dirty="0"/>
          </a:p>
        </p:txBody>
      </p:sp>
      <p:sp>
        <p:nvSpPr>
          <p:cNvPr id="6" name="TextBox 5"/>
          <p:cNvSpPr txBox="1"/>
          <p:nvPr/>
        </p:nvSpPr>
        <p:spPr>
          <a:xfrm>
            <a:off x="6875417" y="6526696"/>
            <a:ext cx="5316583" cy="369332"/>
          </a:xfrm>
          <a:prstGeom prst="rect">
            <a:avLst/>
          </a:prstGeom>
          <a:noFill/>
        </p:spPr>
        <p:txBody>
          <a:bodyPr wrap="square" rtlCol="0">
            <a:spAutoFit/>
          </a:bodyPr>
          <a:lstStyle/>
          <a:p>
            <a:pPr algn="r"/>
            <a:r>
              <a:rPr lang="en-US" dirty="0" smtClean="0">
                <a:solidFill>
                  <a:prstClr val="black"/>
                </a:solidFill>
              </a:rPr>
              <a:t>Image credit: Betsy Buffington, Iowa State University</a:t>
            </a:r>
            <a:endParaRPr lang="en-US" dirty="0">
              <a:solidFill>
                <a:prstClr val="black"/>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1097" y="1478770"/>
            <a:ext cx="4029805" cy="5047926"/>
          </a:xfrm>
          <a:prstGeom prst="rect">
            <a:avLst/>
          </a:prstGeom>
        </p:spPr>
      </p:pic>
    </p:spTree>
    <p:extLst>
      <p:ext uri="{BB962C8B-B14F-4D97-AF65-F5344CB8AC3E}">
        <p14:creationId xmlns:p14="http://schemas.microsoft.com/office/powerpoint/2010/main" val="5440063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on the Pesticide Label</a:t>
            </a:r>
            <a:endParaRPr lang="en-US" dirty="0"/>
          </a:p>
        </p:txBody>
      </p:sp>
      <p:sp>
        <p:nvSpPr>
          <p:cNvPr id="3" name="Content Placeholder 2"/>
          <p:cNvSpPr>
            <a:spLocks noGrp="1"/>
          </p:cNvSpPr>
          <p:nvPr>
            <p:ph idx="1"/>
          </p:nvPr>
        </p:nvSpPr>
        <p:spPr>
          <a:xfrm>
            <a:off x="838200" y="1825625"/>
            <a:ext cx="8239539" cy="4351338"/>
          </a:xfrm>
        </p:spPr>
        <p:txBody>
          <a:bodyPr>
            <a:normAutofit/>
          </a:bodyPr>
          <a:lstStyle/>
          <a:p>
            <a:r>
              <a:rPr lang="en-US" dirty="0" smtClean="0"/>
              <a:t>Select PPE based on label instructions</a:t>
            </a:r>
          </a:p>
          <a:p>
            <a:r>
              <a:rPr lang="en-US" dirty="0" smtClean="0"/>
              <a:t>Some labels ask handlers to wear specific work clothing, such as</a:t>
            </a:r>
          </a:p>
          <a:p>
            <a:pPr lvl="1"/>
            <a:r>
              <a:rPr lang="en-US" sz="2800" dirty="0" smtClean="0"/>
              <a:t>Long-sleeved shirt</a:t>
            </a:r>
          </a:p>
          <a:p>
            <a:pPr lvl="1"/>
            <a:r>
              <a:rPr lang="en-US" sz="2800" dirty="0" smtClean="0"/>
              <a:t>Long pants</a:t>
            </a:r>
          </a:p>
          <a:p>
            <a:pPr lvl="1"/>
            <a:r>
              <a:rPr lang="en-US" sz="2800" dirty="0" smtClean="0"/>
              <a:t>Shoes and socks</a:t>
            </a:r>
          </a:p>
          <a:p>
            <a:pPr lvl="1"/>
            <a:r>
              <a:rPr lang="en-US" sz="2800" dirty="0" smtClean="0"/>
              <a:t>Short-sleeved shirts or shorts</a:t>
            </a:r>
          </a:p>
        </p:txBody>
      </p:sp>
      <p:sp>
        <p:nvSpPr>
          <p:cNvPr id="10" name="TextBox 9"/>
          <p:cNvSpPr txBox="1"/>
          <p:nvPr/>
        </p:nvSpPr>
        <p:spPr>
          <a:xfrm>
            <a:off x="6875417" y="6462169"/>
            <a:ext cx="5316583" cy="369332"/>
          </a:xfrm>
          <a:prstGeom prst="rect">
            <a:avLst/>
          </a:prstGeom>
          <a:noFill/>
        </p:spPr>
        <p:txBody>
          <a:bodyPr wrap="square" rtlCol="0">
            <a:spAutoFit/>
          </a:bodyPr>
          <a:lstStyle/>
          <a:p>
            <a:pPr algn="r"/>
            <a:r>
              <a:rPr lang="en-US" dirty="0" smtClean="0"/>
              <a:t>Image credit: Sarah Risorto, UC Statewide IPM Program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65024" y="1342416"/>
            <a:ext cx="2328874" cy="4834547"/>
          </a:xfrm>
          <a:prstGeom prst="rect">
            <a:avLst/>
          </a:prstGeom>
        </p:spPr>
      </p:pic>
    </p:spTree>
    <p:extLst>
      <p:ext uri="{BB962C8B-B14F-4D97-AF65-F5344CB8AC3E}">
        <p14:creationId xmlns:p14="http://schemas.microsoft.com/office/powerpoint/2010/main" val="7509266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on the Pesticide Label</a:t>
            </a:r>
            <a:endParaRPr lang="en-US" dirty="0"/>
          </a:p>
        </p:txBody>
      </p:sp>
      <p:sp>
        <p:nvSpPr>
          <p:cNvPr id="3" name="Content Placeholder 2"/>
          <p:cNvSpPr>
            <a:spLocks noGrp="1"/>
          </p:cNvSpPr>
          <p:nvPr>
            <p:ph idx="1"/>
          </p:nvPr>
        </p:nvSpPr>
        <p:spPr>
          <a:xfrm>
            <a:off x="838200" y="1539240"/>
            <a:ext cx="10515600" cy="4848307"/>
          </a:xfrm>
        </p:spPr>
        <p:txBody>
          <a:bodyPr>
            <a:normAutofit lnSpcReduction="10000"/>
          </a:bodyPr>
          <a:lstStyle/>
          <a:p>
            <a:r>
              <a:rPr lang="en-US" dirty="0" smtClean="0"/>
              <a:t>Pesticide labels list the PPE handlers must wear, which may include: </a:t>
            </a:r>
          </a:p>
          <a:p>
            <a:pPr lvl="1"/>
            <a:r>
              <a:rPr lang="en-US" sz="2800" dirty="0" smtClean="0"/>
              <a:t>Gloves</a:t>
            </a:r>
          </a:p>
          <a:p>
            <a:pPr lvl="1"/>
            <a:r>
              <a:rPr lang="en-US" sz="2800" dirty="0" smtClean="0"/>
              <a:t>Aprons</a:t>
            </a:r>
          </a:p>
          <a:p>
            <a:pPr lvl="1"/>
            <a:r>
              <a:rPr lang="en-US" sz="2800" dirty="0" smtClean="0"/>
              <a:t>Chemical-resistant footwear</a:t>
            </a:r>
          </a:p>
          <a:p>
            <a:pPr lvl="1"/>
            <a:r>
              <a:rPr lang="en-US" sz="2800" dirty="0" smtClean="0"/>
              <a:t>Coveralls (cloth)</a:t>
            </a:r>
          </a:p>
          <a:p>
            <a:pPr lvl="1"/>
            <a:r>
              <a:rPr lang="en-US" sz="2800" dirty="0" smtClean="0"/>
              <a:t>Chemical-resistant suit</a:t>
            </a:r>
          </a:p>
          <a:p>
            <a:pPr lvl="1"/>
            <a:r>
              <a:rPr lang="en-US" sz="2800" dirty="0" smtClean="0"/>
              <a:t>Chemical-resistant headgear</a:t>
            </a:r>
          </a:p>
          <a:p>
            <a:pPr lvl="1"/>
            <a:r>
              <a:rPr lang="en-US" sz="2800" dirty="0" smtClean="0"/>
              <a:t>Protective eyewear</a:t>
            </a:r>
          </a:p>
          <a:p>
            <a:pPr lvl="1"/>
            <a:r>
              <a:rPr lang="en-US" sz="2800" dirty="0" smtClean="0"/>
              <a:t>Respirator</a:t>
            </a:r>
          </a:p>
          <a:p>
            <a:r>
              <a:rPr lang="en-US" dirty="0" smtClean="0"/>
              <a:t>If handling more than one pesticide, use the most protective PPE for that task</a:t>
            </a:r>
          </a:p>
        </p:txBody>
      </p:sp>
    </p:spTree>
    <p:extLst>
      <p:ext uri="{BB962C8B-B14F-4D97-AF65-F5344CB8AC3E}">
        <p14:creationId xmlns:p14="http://schemas.microsoft.com/office/powerpoint/2010/main" val="6698867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Label CAREFULLY:</a:t>
            </a:r>
            <a:endParaRPr lang="en-US" dirty="0"/>
          </a:p>
        </p:txBody>
      </p:sp>
      <p:sp>
        <p:nvSpPr>
          <p:cNvPr id="6" name="Content Placeholder 5"/>
          <p:cNvSpPr>
            <a:spLocks noGrp="1"/>
          </p:cNvSpPr>
          <p:nvPr>
            <p:ph idx="1"/>
          </p:nvPr>
        </p:nvSpPr>
        <p:spPr>
          <a:xfrm>
            <a:off x="838200" y="1825625"/>
            <a:ext cx="5098774" cy="4351338"/>
          </a:xfrm>
        </p:spPr>
        <p:txBody>
          <a:bodyPr/>
          <a:lstStyle/>
          <a:p>
            <a:r>
              <a:rPr lang="en-US" dirty="0" smtClean="0"/>
              <a:t>Read the label thoroughly to make sure you understand ALL of the PPE requirements. </a:t>
            </a:r>
          </a:p>
          <a:p>
            <a:r>
              <a:rPr lang="en-US" dirty="0" smtClean="0"/>
              <a:t>Don’t skim- it’s easy to miss important details</a:t>
            </a:r>
            <a:endParaRPr lang="en-US" dirty="0"/>
          </a:p>
        </p:txBody>
      </p:sp>
      <p:sp>
        <p:nvSpPr>
          <p:cNvPr id="5" name="TextBox 4"/>
          <p:cNvSpPr txBox="1"/>
          <p:nvPr/>
        </p:nvSpPr>
        <p:spPr>
          <a:xfrm>
            <a:off x="6096000" y="1852129"/>
            <a:ext cx="5698435" cy="4085734"/>
          </a:xfrm>
          <a:prstGeom prst="rect">
            <a:avLst/>
          </a:prstGeom>
          <a:noFill/>
          <a:ln>
            <a:solidFill>
              <a:schemeClr val="tx1"/>
            </a:solidFill>
          </a:ln>
        </p:spPr>
        <p:txBody>
          <a:bodyPr wrap="square" rtlCol="0">
            <a:spAutoFit/>
          </a:bodyPr>
          <a:lstStyle/>
          <a:p>
            <a:pPr>
              <a:spcAft>
                <a:spcPts val="300"/>
              </a:spcAft>
            </a:pPr>
            <a:r>
              <a:rPr lang="en-US" b="1" dirty="0" smtClean="0">
                <a:solidFill>
                  <a:prstClr val="black"/>
                </a:solidFill>
                <a:latin typeface="Times New Roman" panose="02020603050405020304" pitchFamily="18" charset="0"/>
                <a:cs typeface="Times New Roman" panose="02020603050405020304" pitchFamily="18" charset="0"/>
              </a:rPr>
              <a:t>Personal Protective Equipment:</a:t>
            </a:r>
          </a:p>
          <a:p>
            <a:pPr>
              <a:spcAft>
                <a:spcPts val="300"/>
              </a:spcAft>
            </a:pPr>
            <a:r>
              <a:rPr lang="en-US" dirty="0" smtClean="0">
                <a:solidFill>
                  <a:prstClr val="black"/>
                </a:solidFill>
                <a:latin typeface="Times New Roman" panose="02020603050405020304" pitchFamily="18" charset="0"/>
                <a:cs typeface="Times New Roman" panose="02020603050405020304" pitchFamily="18" charset="0"/>
              </a:rPr>
              <a:t>Some materials that are chemical-resistant to this product are listed below.</a:t>
            </a:r>
          </a:p>
          <a:p>
            <a:pPr>
              <a:spcAft>
                <a:spcPts val="300"/>
              </a:spcAft>
            </a:pPr>
            <a:r>
              <a:rPr lang="en-US" b="1" dirty="0" smtClean="0">
                <a:solidFill>
                  <a:prstClr val="black"/>
                </a:solidFill>
                <a:latin typeface="Times New Roman" panose="02020603050405020304" pitchFamily="18" charset="0"/>
                <a:cs typeface="Times New Roman" panose="02020603050405020304" pitchFamily="18" charset="0"/>
              </a:rPr>
              <a:t>Handlers who may be exposed to the dilute through application or other tasks must wear: </a:t>
            </a:r>
            <a:r>
              <a:rPr lang="en-US" dirty="0" smtClean="0">
                <a:solidFill>
                  <a:prstClr val="black"/>
                </a:solidFill>
                <a:latin typeface="Times New Roman" panose="02020603050405020304" pitchFamily="18" charset="0"/>
                <a:cs typeface="Times New Roman" panose="02020603050405020304" pitchFamily="18" charset="0"/>
              </a:rPr>
              <a:t>Long-sleeved shirt and long pants, Chemical-resistant gloves, such as Nitrile, Butyl, Neoprene, and/or Barrier Laminate, and Shoes plus socks.</a:t>
            </a:r>
          </a:p>
          <a:p>
            <a:pPr>
              <a:spcAft>
                <a:spcPts val="300"/>
              </a:spcAft>
            </a:pPr>
            <a:r>
              <a:rPr lang="en-US" b="1" dirty="0" smtClean="0">
                <a:solidFill>
                  <a:prstClr val="black"/>
                </a:solidFill>
                <a:latin typeface="Times New Roman" panose="02020603050405020304" pitchFamily="18" charset="0"/>
                <a:cs typeface="Times New Roman" panose="02020603050405020304" pitchFamily="18" charset="0"/>
              </a:rPr>
              <a:t>Handlers who may be exposed to the concentrate through mixing, loading, application, other tasks must wear: </a:t>
            </a:r>
            <a:r>
              <a:rPr lang="en-US" dirty="0" smtClean="0">
                <a:solidFill>
                  <a:prstClr val="black"/>
                </a:solidFill>
                <a:latin typeface="Times New Roman" panose="02020603050405020304" pitchFamily="18" charset="0"/>
                <a:cs typeface="Times New Roman" panose="02020603050405020304" pitchFamily="18" charset="0"/>
              </a:rPr>
              <a:t>Long-sleeved shirt and long pants, Chemical-resistant gloves, such as Nitrile, Butyl, Neoprene, and/or Barrier Laminate, Shoes plus socks, and Protective eyewear.</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219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a:spLocks noGrp="1" noChangeArrowheads="1"/>
          </p:cNvSpPr>
          <p:nvPr>
            <p:ph type="title"/>
          </p:nvPr>
        </p:nvSpPr>
        <p:spPr>
          <a:xfrm>
            <a:off x="838200" y="365125"/>
            <a:ext cx="8293100" cy="1325563"/>
          </a:xfrm>
        </p:spPr>
        <p:txBody>
          <a:bodyPr/>
          <a:lstStyle/>
          <a:p>
            <a:r>
              <a:rPr lang="en-US" altLang="en-US" dirty="0"/>
              <a:t>At </a:t>
            </a:r>
            <a:r>
              <a:rPr lang="en-US" altLang="en-US" dirty="0" smtClean="0"/>
              <a:t>Work</a:t>
            </a:r>
            <a:r>
              <a:rPr lang="en-US" altLang="en-US" dirty="0"/>
              <a:t>, Pesticides and Pesticide Residues May be Found:</a:t>
            </a:r>
          </a:p>
        </p:txBody>
      </p:sp>
      <p:sp>
        <p:nvSpPr>
          <p:cNvPr id="9" name="Content Placeholder 8"/>
          <p:cNvSpPr>
            <a:spLocks noGrp="1"/>
          </p:cNvSpPr>
          <p:nvPr>
            <p:ph idx="1"/>
          </p:nvPr>
        </p:nvSpPr>
        <p:spPr>
          <a:xfrm>
            <a:off x="838200" y="1825624"/>
            <a:ext cx="10515600" cy="4692403"/>
          </a:xfrm>
        </p:spPr>
        <p:txBody>
          <a:bodyPr>
            <a:normAutofit lnSpcReduction="10000"/>
          </a:bodyPr>
          <a:lstStyle/>
          <a:p>
            <a:r>
              <a:rPr lang="en-US" dirty="0" smtClean="0"/>
              <a:t>In or on treated </a:t>
            </a:r>
            <a:r>
              <a:rPr lang="en-US" dirty="0"/>
              <a:t>plants (leaves, stems, fruit and vegetables)</a:t>
            </a:r>
          </a:p>
          <a:p>
            <a:r>
              <a:rPr lang="en-US" dirty="0"/>
              <a:t>In or on the soil where pesticides were applied</a:t>
            </a:r>
          </a:p>
          <a:p>
            <a:r>
              <a:rPr lang="en-US" dirty="0"/>
              <a:t>Tractors, sprayers, and other application equipment</a:t>
            </a:r>
          </a:p>
          <a:p>
            <a:r>
              <a:rPr lang="en-US" dirty="0"/>
              <a:t>Used work clothing, shoes, and personal protective equipment (including gloves)</a:t>
            </a:r>
          </a:p>
          <a:p>
            <a:r>
              <a:rPr lang="en-US" dirty="0"/>
              <a:t>Pesticide mixing and loading areas</a:t>
            </a:r>
          </a:p>
          <a:p>
            <a:r>
              <a:rPr lang="en-US" dirty="0"/>
              <a:t>In the air as drift from a nearby application</a:t>
            </a:r>
          </a:p>
          <a:p>
            <a:r>
              <a:rPr lang="en-US" dirty="0"/>
              <a:t>In the irrigation water or irrigation equipment, if the irrigation system is used to apply pesticides, called chemigation</a:t>
            </a:r>
          </a:p>
          <a:p>
            <a:r>
              <a:rPr lang="en-US" dirty="0" smtClean="0"/>
              <a:t>In or on pesticide </a:t>
            </a:r>
            <a:r>
              <a:rPr lang="en-US" dirty="0"/>
              <a:t>containers (including empty pesticide containers)</a:t>
            </a:r>
          </a:p>
          <a:p>
            <a:endParaRPr lang="en-US" dirty="0"/>
          </a:p>
          <a:p>
            <a:endParaRPr lang="en-US" dirty="0"/>
          </a:p>
          <a:p>
            <a:endParaRPr lang="en-US" dirty="0"/>
          </a:p>
          <a:p>
            <a:endParaRPr lang="en-US" dirty="0"/>
          </a:p>
          <a:p>
            <a:endParaRPr lang="en-US"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834148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Chemical-resistant PPE</a:t>
            </a:r>
            <a:endParaRPr lang="en-US" dirty="0"/>
          </a:p>
        </p:txBody>
      </p:sp>
      <p:sp>
        <p:nvSpPr>
          <p:cNvPr id="3" name="Content Placeholder 2"/>
          <p:cNvSpPr>
            <a:spLocks noGrp="1"/>
          </p:cNvSpPr>
          <p:nvPr>
            <p:ph idx="1"/>
          </p:nvPr>
        </p:nvSpPr>
        <p:spPr/>
        <p:txBody>
          <a:bodyPr/>
          <a:lstStyle/>
          <a:p>
            <a:r>
              <a:rPr lang="en-US" dirty="0" smtClean="0"/>
              <a:t>Chemical-resistant PPE doesn’t allow a measurable amount of chemical to pass through</a:t>
            </a:r>
          </a:p>
          <a:p>
            <a:r>
              <a:rPr lang="en-US" dirty="0" smtClean="0"/>
              <a:t>Chemical-resistant can refer to different types of PPE including: </a:t>
            </a:r>
          </a:p>
          <a:p>
            <a:pPr lvl="1"/>
            <a:r>
              <a:rPr lang="en-US" sz="2800" dirty="0" smtClean="0"/>
              <a:t>Gloves</a:t>
            </a:r>
          </a:p>
          <a:p>
            <a:pPr lvl="1"/>
            <a:r>
              <a:rPr lang="en-US" sz="2800" dirty="0" smtClean="0"/>
              <a:t>Footwear</a:t>
            </a:r>
          </a:p>
          <a:p>
            <a:pPr lvl="1"/>
            <a:r>
              <a:rPr lang="en-US" sz="2800" dirty="0" smtClean="0"/>
              <a:t>Suit</a:t>
            </a:r>
          </a:p>
          <a:p>
            <a:pPr lvl="1"/>
            <a:r>
              <a:rPr lang="en-US" sz="2800" dirty="0" smtClean="0"/>
              <a:t>Aprons</a:t>
            </a:r>
          </a:p>
          <a:p>
            <a:pPr lvl="1"/>
            <a:endParaRPr lang="en-US" dirty="0" smtClean="0"/>
          </a:p>
        </p:txBody>
      </p:sp>
    </p:spTree>
    <p:extLst>
      <p:ext uri="{BB962C8B-B14F-4D97-AF65-F5344CB8AC3E}">
        <p14:creationId xmlns:p14="http://schemas.microsoft.com/office/powerpoint/2010/main" val="42919148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Waterproof PPE</a:t>
            </a:r>
            <a:endParaRPr lang="en-US" dirty="0"/>
          </a:p>
        </p:txBody>
      </p:sp>
      <p:sp>
        <p:nvSpPr>
          <p:cNvPr id="3" name="Content Placeholder 2"/>
          <p:cNvSpPr>
            <a:spLocks noGrp="1"/>
          </p:cNvSpPr>
          <p:nvPr>
            <p:ph idx="1"/>
          </p:nvPr>
        </p:nvSpPr>
        <p:spPr/>
        <p:txBody>
          <a:bodyPr/>
          <a:lstStyle/>
          <a:p>
            <a:r>
              <a:rPr lang="en-US" dirty="0" smtClean="0"/>
              <a:t>Waterproof PPE refers to PPE that is made of a material that doesn’t allow a measurable amount of water or pesticides mixed with water to pass through</a:t>
            </a:r>
          </a:p>
        </p:txBody>
      </p:sp>
    </p:spTree>
    <p:extLst>
      <p:ext uri="{BB962C8B-B14F-4D97-AF65-F5344CB8AC3E}">
        <p14:creationId xmlns:p14="http://schemas.microsoft.com/office/powerpoint/2010/main" val="15060773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Reusable vs Disposable PPE</a:t>
            </a:r>
            <a:endParaRPr lang="en-US" dirty="0"/>
          </a:p>
        </p:txBody>
      </p:sp>
      <p:sp>
        <p:nvSpPr>
          <p:cNvPr id="3" name="Content Placeholder 2"/>
          <p:cNvSpPr>
            <a:spLocks noGrp="1"/>
          </p:cNvSpPr>
          <p:nvPr>
            <p:ph idx="1"/>
          </p:nvPr>
        </p:nvSpPr>
        <p:spPr/>
        <p:txBody>
          <a:bodyPr/>
          <a:lstStyle/>
          <a:p>
            <a:r>
              <a:rPr lang="en-US" dirty="0" smtClean="0"/>
              <a:t>Reusable PPE must be cleaned after use</a:t>
            </a:r>
          </a:p>
          <a:p>
            <a:r>
              <a:rPr lang="en-US" dirty="0" smtClean="0"/>
              <a:t>Disposable PPE must be thrown out after the work day or if soiled by pesticides</a:t>
            </a:r>
          </a:p>
          <a:p>
            <a:endParaRPr lang="en-US" dirty="0"/>
          </a:p>
        </p:txBody>
      </p:sp>
    </p:spTree>
    <p:extLst>
      <p:ext uri="{BB962C8B-B14F-4D97-AF65-F5344CB8AC3E}">
        <p14:creationId xmlns:p14="http://schemas.microsoft.com/office/powerpoint/2010/main" val="25071970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Coveralls or Chemical-resistant Suits</a:t>
            </a:r>
            <a:endParaRPr lang="en-US" dirty="0"/>
          </a:p>
        </p:txBody>
      </p:sp>
      <p:sp>
        <p:nvSpPr>
          <p:cNvPr id="3" name="Content Placeholder 2"/>
          <p:cNvSpPr>
            <a:spLocks noGrp="1"/>
          </p:cNvSpPr>
          <p:nvPr>
            <p:ph idx="1"/>
          </p:nvPr>
        </p:nvSpPr>
        <p:spPr>
          <a:xfrm>
            <a:off x="838200" y="1825625"/>
            <a:ext cx="7550426" cy="4351338"/>
          </a:xfrm>
        </p:spPr>
        <p:txBody>
          <a:bodyPr/>
          <a:lstStyle/>
          <a:p>
            <a:r>
              <a:rPr lang="en-US" dirty="0" smtClean="0"/>
              <a:t>Must be loose fitting</a:t>
            </a:r>
          </a:p>
          <a:p>
            <a:r>
              <a:rPr lang="en-US" dirty="0" smtClean="0"/>
              <a:t>1 or 2 piece garments</a:t>
            </a:r>
          </a:p>
          <a:p>
            <a:r>
              <a:rPr lang="en-US" dirty="0" smtClean="0"/>
              <a:t>Must cover entire body except the head, hands, and feet</a:t>
            </a:r>
          </a:p>
          <a:p>
            <a:pPr lvl="0"/>
            <a:r>
              <a:rPr lang="en-US" dirty="0"/>
              <a:t>Coveralls = cloth/fabric</a:t>
            </a:r>
          </a:p>
          <a:p>
            <a:r>
              <a:rPr lang="en-US" dirty="0"/>
              <a:t>Chemical-resistant suit = chemical-resistant material</a:t>
            </a:r>
          </a:p>
          <a:p>
            <a:endParaRPr lang="en-US" dirty="0" smtClean="0"/>
          </a:p>
          <a:p>
            <a:endParaRPr lang="en-US" dirty="0"/>
          </a:p>
        </p:txBody>
      </p:sp>
      <p:sp>
        <p:nvSpPr>
          <p:cNvPr id="9" name="TextBox 8"/>
          <p:cNvSpPr txBox="1"/>
          <p:nvPr/>
        </p:nvSpPr>
        <p:spPr>
          <a:xfrm>
            <a:off x="5314122" y="6462169"/>
            <a:ext cx="6877877" cy="369332"/>
          </a:xfrm>
          <a:prstGeom prst="rect">
            <a:avLst/>
          </a:prstGeom>
          <a:noFill/>
        </p:spPr>
        <p:txBody>
          <a:bodyPr wrap="square" rtlCol="0">
            <a:spAutoFit/>
          </a:bodyPr>
          <a:lstStyle/>
          <a:p>
            <a:pPr algn="r"/>
            <a:r>
              <a:rPr lang="en-US" dirty="0" smtClean="0">
                <a:solidFill>
                  <a:prstClr val="black"/>
                </a:solidFill>
              </a:rPr>
              <a:t>Image credit: </a:t>
            </a:r>
            <a:r>
              <a:rPr lang="en-US" dirty="0">
                <a:solidFill>
                  <a:prstClr val="black"/>
                </a:solidFill>
              </a:rPr>
              <a:t>Penn State Extension, The Pennsylvania State University</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65666" y="1066006"/>
            <a:ext cx="2926334" cy="5462489"/>
          </a:xfrm>
          <a:prstGeom prst="rect">
            <a:avLst/>
          </a:prstGeom>
        </p:spPr>
      </p:pic>
    </p:spTree>
    <p:extLst>
      <p:ext uri="{BB962C8B-B14F-4D97-AF65-F5344CB8AC3E}">
        <p14:creationId xmlns:p14="http://schemas.microsoft.com/office/powerpoint/2010/main" val="24100687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Apron</a:t>
            </a:r>
            <a:endParaRPr lang="en-US" dirty="0"/>
          </a:p>
        </p:txBody>
      </p:sp>
      <p:sp>
        <p:nvSpPr>
          <p:cNvPr id="3" name="Content Placeholder 2"/>
          <p:cNvSpPr>
            <a:spLocks noGrp="1"/>
          </p:cNvSpPr>
          <p:nvPr>
            <p:ph idx="1"/>
          </p:nvPr>
        </p:nvSpPr>
        <p:spPr>
          <a:xfrm>
            <a:off x="838200" y="1825625"/>
            <a:ext cx="7327232" cy="4351338"/>
          </a:xfrm>
        </p:spPr>
        <p:txBody>
          <a:bodyPr/>
          <a:lstStyle/>
          <a:p>
            <a:r>
              <a:rPr lang="en-US" dirty="0" smtClean="0"/>
              <a:t>Aprons must be long enough to cover the front of the body from mid-chest to knee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59655" y="1005333"/>
            <a:ext cx="3432345" cy="5852667"/>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237487341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Chemical-resistant Headgear</a:t>
            </a:r>
            <a:endParaRPr lang="en-US" dirty="0"/>
          </a:p>
        </p:txBody>
      </p:sp>
      <p:sp>
        <p:nvSpPr>
          <p:cNvPr id="3" name="Content Placeholder 2"/>
          <p:cNvSpPr>
            <a:spLocks noGrp="1"/>
          </p:cNvSpPr>
          <p:nvPr>
            <p:ph idx="1"/>
          </p:nvPr>
        </p:nvSpPr>
        <p:spPr/>
        <p:txBody>
          <a:bodyPr/>
          <a:lstStyle/>
          <a:p>
            <a:r>
              <a:rPr lang="en-US" dirty="0" smtClean="0"/>
              <a:t>A chemical-resistant hood or hat, with a wide brim</a:t>
            </a:r>
            <a:endParaRPr lang="en-US" dirty="0"/>
          </a:p>
        </p:txBody>
      </p:sp>
    </p:spTree>
    <p:extLst>
      <p:ext uri="{BB962C8B-B14F-4D97-AF65-F5344CB8AC3E}">
        <p14:creationId xmlns:p14="http://schemas.microsoft.com/office/powerpoint/2010/main" val="340377222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Hat or Overhead Protection </a:t>
            </a:r>
            <a:endParaRPr lang="en-US" dirty="0"/>
          </a:p>
        </p:txBody>
      </p:sp>
      <p:sp>
        <p:nvSpPr>
          <p:cNvPr id="3" name="Content Placeholder 2"/>
          <p:cNvSpPr>
            <a:spLocks noGrp="1"/>
          </p:cNvSpPr>
          <p:nvPr>
            <p:ph idx="1"/>
          </p:nvPr>
        </p:nvSpPr>
        <p:spPr>
          <a:xfrm>
            <a:off x="838200" y="1825625"/>
            <a:ext cx="7134726" cy="4351338"/>
          </a:xfrm>
        </p:spPr>
        <p:txBody>
          <a:bodyPr/>
          <a:lstStyle/>
          <a:p>
            <a:r>
              <a:rPr lang="en-US" dirty="0" smtClean="0"/>
              <a:t>Non-absorbent material</a:t>
            </a:r>
          </a:p>
          <a:p>
            <a:r>
              <a:rPr lang="en-US" dirty="0" smtClean="0"/>
              <a:t>Wash with soap and water at the end of the handling task</a:t>
            </a:r>
          </a:p>
          <a:p>
            <a:r>
              <a:rPr lang="en-US" dirty="0" smtClean="0"/>
              <a:t>DO NOT WEAR absorbent hats, such as baseball caps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34083" y="941633"/>
            <a:ext cx="3657917" cy="5486876"/>
          </a:xfrm>
          <a:prstGeom prst="rect">
            <a:avLst/>
          </a:prstGeom>
        </p:spPr>
      </p:pic>
    </p:spTree>
    <p:extLst>
      <p:ext uri="{BB962C8B-B14F-4D97-AF65-F5344CB8AC3E}">
        <p14:creationId xmlns:p14="http://schemas.microsoft.com/office/powerpoint/2010/main" val="139135371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Protective Eyewear</a:t>
            </a:r>
            <a:endParaRPr lang="en-US" dirty="0"/>
          </a:p>
        </p:txBody>
      </p:sp>
      <p:sp>
        <p:nvSpPr>
          <p:cNvPr id="3" name="Content Placeholder 2"/>
          <p:cNvSpPr>
            <a:spLocks noGrp="1"/>
          </p:cNvSpPr>
          <p:nvPr>
            <p:ph idx="1"/>
          </p:nvPr>
        </p:nvSpPr>
        <p:spPr>
          <a:xfrm>
            <a:off x="7103164" y="1825625"/>
            <a:ext cx="4250635" cy="4351338"/>
          </a:xfrm>
        </p:spPr>
        <p:txBody>
          <a:bodyPr/>
          <a:lstStyle/>
          <a:p>
            <a:r>
              <a:rPr lang="en-US" dirty="0" smtClean="0"/>
              <a:t>Provide front, brow, and temple protection</a:t>
            </a:r>
          </a:p>
          <a:p>
            <a:pPr lvl="1"/>
            <a:r>
              <a:rPr lang="en-US" sz="2800" dirty="0" smtClean="0"/>
              <a:t>Safety glasses</a:t>
            </a:r>
          </a:p>
          <a:p>
            <a:pPr lvl="1"/>
            <a:r>
              <a:rPr lang="en-US" sz="2800" dirty="0" smtClean="0"/>
              <a:t>Chemical splash goggles</a:t>
            </a:r>
          </a:p>
          <a:p>
            <a:pPr lvl="1"/>
            <a:r>
              <a:rPr lang="en-US" sz="2800" dirty="0" smtClean="0"/>
              <a:t>Face shield</a:t>
            </a:r>
          </a:p>
          <a:p>
            <a:pPr lvl="1"/>
            <a:r>
              <a:rPr lang="en-US" sz="2800" dirty="0" smtClean="0"/>
              <a:t>Full-face respirators </a:t>
            </a:r>
          </a:p>
        </p:txBody>
      </p:sp>
      <p:sp>
        <p:nvSpPr>
          <p:cNvPr id="9" name="TextBox 8"/>
          <p:cNvSpPr txBox="1"/>
          <p:nvPr/>
        </p:nvSpPr>
        <p:spPr>
          <a:xfrm>
            <a:off x="-1" y="6488668"/>
            <a:ext cx="6798365" cy="369332"/>
          </a:xfrm>
          <a:prstGeom prst="rect">
            <a:avLst/>
          </a:prstGeom>
          <a:noFill/>
        </p:spPr>
        <p:txBody>
          <a:bodyPr wrap="square" rtlCol="0">
            <a:spAutoFit/>
          </a:bodyPr>
          <a:lstStyle/>
          <a:p>
            <a:r>
              <a:rPr lang="en-US" dirty="0" smtClean="0">
                <a:solidFill>
                  <a:prstClr val="black"/>
                </a:solidFill>
              </a:rPr>
              <a:t>Image credit: Penn State Extension, The Pennsylvania State University</a:t>
            </a:r>
            <a:endParaRPr lang="en-US" dirty="0">
              <a:solidFill>
                <a:prstClr val="black"/>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49897"/>
            <a:ext cx="6797629" cy="5102794"/>
          </a:xfrm>
          <a:prstGeom prst="rect">
            <a:avLst/>
          </a:prstGeom>
        </p:spPr>
      </p:pic>
    </p:spTree>
    <p:extLst>
      <p:ext uri="{BB962C8B-B14F-4D97-AF65-F5344CB8AC3E}">
        <p14:creationId xmlns:p14="http://schemas.microsoft.com/office/powerpoint/2010/main" val="389531756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Chemical-resistant Footwear</a:t>
            </a:r>
            <a:endParaRPr lang="en-US" dirty="0"/>
          </a:p>
        </p:txBody>
      </p:sp>
      <p:sp>
        <p:nvSpPr>
          <p:cNvPr id="3" name="Content Placeholder 2"/>
          <p:cNvSpPr>
            <a:spLocks noGrp="1"/>
          </p:cNvSpPr>
          <p:nvPr>
            <p:ph idx="1"/>
          </p:nvPr>
        </p:nvSpPr>
        <p:spPr/>
        <p:txBody>
          <a:bodyPr/>
          <a:lstStyle/>
          <a:p>
            <a:r>
              <a:rPr lang="en-US" dirty="0" smtClean="0"/>
              <a:t>Chemical-resistant shoes, boots or shoe coverings</a:t>
            </a:r>
          </a:p>
          <a:p>
            <a:r>
              <a:rPr lang="en-US" dirty="0" smtClean="0"/>
              <a:t>Must be made of chemical-resistant material such as rubber or vinyl</a:t>
            </a:r>
            <a:endParaRPr lang="en-US" dirty="0"/>
          </a:p>
        </p:txBody>
      </p:sp>
    </p:spTree>
    <p:extLst>
      <p:ext uri="{BB962C8B-B14F-4D97-AF65-F5344CB8AC3E}">
        <p14:creationId xmlns:p14="http://schemas.microsoft.com/office/powerpoint/2010/main" val="43903180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Gloves</a:t>
            </a:r>
            <a:endParaRPr lang="en-US" dirty="0"/>
          </a:p>
        </p:txBody>
      </p:sp>
      <p:sp>
        <p:nvSpPr>
          <p:cNvPr id="3" name="Content Placeholder 2"/>
          <p:cNvSpPr>
            <a:spLocks noGrp="1"/>
          </p:cNvSpPr>
          <p:nvPr>
            <p:ph idx="1"/>
          </p:nvPr>
        </p:nvSpPr>
        <p:spPr>
          <a:xfrm>
            <a:off x="6440557" y="1825625"/>
            <a:ext cx="4913243" cy="4351338"/>
          </a:xfrm>
        </p:spPr>
        <p:txBody>
          <a:bodyPr>
            <a:normAutofit/>
          </a:bodyPr>
          <a:lstStyle/>
          <a:p>
            <a:r>
              <a:rPr lang="en-US" dirty="0" smtClean="0"/>
              <a:t>Gloves must be worn during handling, including repairing equipment and adjusting nozzles </a:t>
            </a:r>
          </a:p>
          <a:p>
            <a:r>
              <a:rPr lang="en-US" dirty="0" smtClean="0"/>
              <a:t>If the label requires a certain material, such as nitrile, gloves must be made of specified material</a:t>
            </a:r>
          </a:p>
          <a:p>
            <a:r>
              <a:rPr lang="en-US" dirty="0" smtClean="0"/>
              <a:t>You MUST NOT wear cotton, suede or leather gloves</a:t>
            </a:r>
            <a:endParaRPr lang="en-US" dirty="0"/>
          </a:p>
        </p:txBody>
      </p:sp>
      <p:sp>
        <p:nvSpPr>
          <p:cNvPr id="9" name="TextBox 8"/>
          <p:cNvSpPr txBox="1"/>
          <p:nvPr/>
        </p:nvSpPr>
        <p:spPr>
          <a:xfrm>
            <a:off x="-1" y="6488668"/>
            <a:ext cx="6440558" cy="369332"/>
          </a:xfrm>
          <a:prstGeom prst="rect">
            <a:avLst/>
          </a:prstGeom>
          <a:noFill/>
        </p:spPr>
        <p:txBody>
          <a:bodyPr wrap="square" rtlCol="0">
            <a:spAutoFit/>
          </a:bodyPr>
          <a:lstStyle/>
          <a:p>
            <a:r>
              <a:rPr lang="en-US" dirty="0" smtClean="0">
                <a:solidFill>
                  <a:prstClr val="black"/>
                </a:solidFill>
              </a:rPr>
              <a:t>Image credit: Jennifer Weber, Arizona Department of Agriculture</a:t>
            </a:r>
            <a:endParaRPr lang="en-US" dirty="0">
              <a:solidFill>
                <a:prstClr val="black"/>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68186"/>
            <a:ext cx="6255038" cy="5066215"/>
          </a:xfrm>
          <a:prstGeom prst="rect">
            <a:avLst/>
          </a:prstGeom>
        </p:spPr>
      </p:pic>
    </p:spTree>
    <p:extLst>
      <p:ext uri="{BB962C8B-B14F-4D97-AF65-F5344CB8AC3E}">
        <p14:creationId xmlns:p14="http://schemas.microsoft.com/office/powerpoint/2010/main" val="2239291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Pesticides </a:t>
            </a:r>
            <a:r>
              <a:rPr lang="en-US" dirty="0"/>
              <a:t>C</a:t>
            </a:r>
            <a:r>
              <a:rPr lang="en-US" dirty="0" smtClean="0"/>
              <a:t>an </a:t>
            </a:r>
            <a:r>
              <a:rPr lang="en-US" dirty="0"/>
              <a:t>E</a:t>
            </a:r>
            <a:r>
              <a:rPr lang="en-US" dirty="0" smtClean="0"/>
              <a:t>nter </a:t>
            </a:r>
            <a:r>
              <a:rPr lang="en-US" dirty="0"/>
              <a:t>Y</a:t>
            </a:r>
            <a:r>
              <a:rPr lang="en-US" dirty="0" smtClean="0"/>
              <a:t>our </a:t>
            </a:r>
            <a:r>
              <a:rPr lang="en-US" dirty="0"/>
              <a:t>B</a:t>
            </a:r>
            <a:r>
              <a:rPr lang="en-US" dirty="0" smtClean="0"/>
              <a:t>ody</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25354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Glove Liners</a:t>
            </a:r>
            <a:endParaRPr lang="en-US" dirty="0"/>
          </a:p>
        </p:txBody>
      </p:sp>
      <p:sp>
        <p:nvSpPr>
          <p:cNvPr id="3" name="Content Placeholder 2"/>
          <p:cNvSpPr>
            <a:spLocks noGrp="1"/>
          </p:cNvSpPr>
          <p:nvPr>
            <p:ph idx="1"/>
          </p:nvPr>
        </p:nvSpPr>
        <p:spPr/>
        <p:txBody>
          <a:bodyPr/>
          <a:lstStyle/>
          <a:p>
            <a:pPr lvl="0"/>
            <a:r>
              <a:rPr lang="en-US" dirty="0" smtClean="0"/>
              <a:t>Glove liners can be worn underneath gloves</a:t>
            </a:r>
          </a:p>
          <a:p>
            <a:pPr lvl="0"/>
            <a:r>
              <a:rPr lang="en-US" dirty="0" smtClean="0"/>
              <a:t>They must not extend outside of chemical-resistant glove</a:t>
            </a:r>
          </a:p>
          <a:p>
            <a:pPr lvl="0"/>
            <a:r>
              <a:rPr lang="en-US" dirty="0" smtClean="0"/>
              <a:t>Glove liners must be discarded either after 10 hours of use or within 24 hours after they are first put on, whichever comes first</a:t>
            </a:r>
          </a:p>
          <a:p>
            <a:r>
              <a:rPr lang="en-US" dirty="0" smtClean="0"/>
              <a:t>They must be removed if they contact pesticide directly, and they cannot be reused</a:t>
            </a:r>
          </a:p>
          <a:p>
            <a:r>
              <a:rPr lang="en-US" dirty="0" smtClean="0"/>
              <a:t>Glove liners should be separate from the glove itself</a:t>
            </a:r>
          </a:p>
          <a:p>
            <a:pPr lvl="0"/>
            <a:r>
              <a:rPr lang="en-US" dirty="0" smtClean="0"/>
              <a:t>Cotton-lined and fleece-lined gloves are not permissible </a:t>
            </a:r>
            <a:endParaRPr lang="en-US" dirty="0"/>
          </a:p>
        </p:txBody>
      </p:sp>
    </p:spTree>
    <p:extLst>
      <p:ext uri="{BB962C8B-B14F-4D97-AF65-F5344CB8AC3E}">
        <p14:creationId xmlns:p14="http://schemas.microsoft.com/office/powerpoint/2010/main" val="171227468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Respirators</a:t>
            </a:r>
            <a:endParaRPr lang="en-US" dirty="0"/>
          </a:p>
        </p:txBody>
      </p:sp>
      <p:sp>
        <p:nvSpPr>
          <p:cNvPr id="3" name="Content Placeholder 2"/>
          <p:cNvSpPr>
            <a:spLocks noGrp="1"/>
          </p:cNvSpPr>
          <p:nvPr>
            <p:ph idx="1"/>
          </p:nvPr>
        </p:nvSpPr>
        <p:spPr>
          <a:xfrm>
            <a:off x="838200" y="1825625"/>
            <a:ext cx="4184374" cy="4351338"/>
          </a:xfrm>
        </p:spPr>
        <p:txBody>
          <a:bodyPr>
            <a:normAutofit lnSpcReduction="10000"/>
          </a:bodyPr>
          <a:lstStyle/>
          <a:p>
            <a:r>
              <a:rPr lang="en-US" dirty="0"/>
              <a:t>Respirators are important if there is the likelihood of </a:t>
            </a:r>
            <a:r>
              <a:rPr lang="en-US" dirty="0" smtClean="0"/>
              <a:t>exposure </a:t>
            </a:r>
            <a:r>
              <a:rPr lang="en-US" dirty="0"/>
              <a:t>to droplets or </a:t>
            </a:r>
            <a:r>
              <a:rPr lang="en-US" dirty="0" smtClean="0"/>
              <a:t>vapors </a:t>
            </a:r>
            <a:r>
              <a:rPr lang="en-US" dirty="0"/>
              <a:t>that are toxic by inhalation</a:t>
            </a:r>
          </a:p>
          <a:p>
            <a:r>
              <a:rPr lang="en-US" dirty="0" smtClean="0"/>
              <a:t>Respiratory equipment tested and certified by the National Institute of Occupational Safety and Health (NIOSH)</a:t>
            </a:r>
          </a:p>
          <a:p>
            <a:r>
              <a:rPr lang="en-US" dirty="0" smtClean="0"/>
              <a:t>Identified by a “TC” code </a:t>
            </a:r>
          </a:p>
        </p:txBody>
      </p:sp>
      <p:sp>
        <p:nvSpPr>
          <p:cNvPr id="9" name="TextBox 8"/>
          <p:cNvSpPr txBox="1"/>
          <p:nvPr/>
        </p:nvSpPr>
        <p:spPr>
          <a:xfrm>
            <a:off x="6875417" y="6546574"/>
            <a:ext cx="5316583" cy="369332"/>
          </a:xfrm>
          <a:prstGeom prst="rect">
            <a:avLst/>
          </a:prstGeom>
          <a:noFill/>
        </p:spPr>
        <p:txBody>
          <a:bodyPr wrap="square" rtlCol="0">
            <a:spAutoFit/>
          </a:bodyPr>
          <a:lstStyle/>
          <a:p>
            <a:pPr algn="r"/>
            <a:r>
              <a:rPr lang="en-US" dirty="0" smtClean="0">
                <a:solidFill>
                  <a:prstClr val="black"/>
                </a:solidFill>
              </a:rPr>
              <a:t>Image credit: Betsy Buffington, Iowa State Extension</a:t>
            </a:r>
            <a:endParaRPr lang="en-US" dirty="0">
              <a:solidFill>
                <a:prstClr val="black"/>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3406" y="2254618"/>
            <a:ext cx="6858594" cy="4291956"/>
          </a:xfrm>
          <a:prstGeom prst="rect">
            <a:avLst/>
          </a:prstGeom>
        </p:spPr>
      </p:pic>
    </p:spTree>
    <p:extLst>
      <p:ext uri="{BB962C8B-B14F-4D97-AF65-F5344CB8AC3E}">
        <p14:creationId xmlns:p14="http://schemas.microsoft.com/office/powerpoint/2010/main" val="209854042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Respirators</a:t>
            </a:r>
            <a:endParaRPr lang="en-US" dirty="0"/>
          </a:p>
        </p:txBody>
      </p:sp>
      <p:sp>
        <p:nvSpPr>
          <p:cNvPr id="3" name="Content Placeholder 2"/>
          <p:cNvSpPr>
            <a:spLocks noGrp="1"/>
          </p:cNvSpPr>
          <p:nvPr>
            <p:ph idx="1"/>
          </p:nvPr>
        </p:nvSpPr>
        <p:spPr/>
        <p:txBody>
          <a:bodyPr/>
          <a:lstStyle/>
          <a:p>
            <a:r>
              <a:rPr lang="en-US" dirty="0" smtClean="0"/>
              <a:t>Make sure to use the respirator, cartridges and filters as listed on the label </a:t>
            </a:r>
          </a:p>
          <a:p>
            <a:r>
              <a:rPr lang="en-US" dirty="0" smtClean="0"/>
              <a:t>Respirators, cartridges and filters are product- and task specific</a:t>
            </a:r>
          </a:p>
        </p:txBody>
      </p:sp>
    </p:spTree>
    <p:extLst>
      <p:ext uri="{BB962C8B-B14F-4D97-AF65-F5344CB8AC3E}">
        <p14:creationId xmlns:p14="http://schemas.microsoft.com/office/powerpoint/2010/main" val="37189245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Respirator-Use Requirements </a:t>
            </a:r>
            <a:endParaRPr lang="en-US" dirty="0"/>
          </a:p>
        </p:txBody>
      </p:sp>
      <p:sp>
        <p:nvSpPr>
          <p:cNvPr id="3" name="Content Placeholder 2"/>
          <p:cNvSpPr>
            <a:spLocks noGrp="1"/>
          </p:cNvSpPr>
          <p:nvPr>
            <p:ph idx="1"/>
          </p:nvPr>
        </p:nvSpPr>
        <p:spPr/>
        <p:txBody>
          <a:bodyPr/>
          <a:lstStyle/>
          <a:p>
            <a:r>
              <a:rPr lang="en-US" dirty="0" smtClean="0"/>
              <a:t>When you use a pesticide that requires respiratory protection THE EMPLOYER is responsible for providing the following to you (at no cost) before you use a respirator required by the label:</a:t>
            </a:r>
          </a:p>
          <a:p>
            <a:pPr lvl="1"/>
            <a:r>
              <a:rPr lang="en-US" sz="2800" dirty="0" smtClean="0"/>
              <a:t>Medical evaluation</a:t>
            </a:r>
          </a:p>
          <a:p>
            <a:pPr lvl="1"/>
            <a:r>
              <a:rPr lang="en-US" sz="2800" dirty="0" smtClean="0"/>
              <a:t>Respirator fit test</a:t>
            </a:r>
          </a:p>
          <a:p>
            <a:pPr lvl="1"/>
            <a:r>
              <a:rPr lang="en-US" sz="2800" dirty="0" smtClean="0"/>
              <a:t>Respirator use and maintenance training</a:t>
            </a:r>
          </a:p>
        </p:txBody>
      </p:sp>
    </p:spTree>
    <p:extLst>
      <p:ext uri="{BB962C8B-B14F-4D97-AF65-F5344CB8AC3E}">
        <p14:creationId xmlns:p14="http://schemas.microsoft.com/office/powerpoint/2010/main" val="16635906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Evaluation</a:t>
            </a:r>
            <a:endParaRPr lang="en-US" dirty="0"/>
          </a:p>
        </p:txBody>
      </p:sp>
      <p:sp>
        <p:nvSpPr>
          <p:cNvPr id="3" name="Content Placeholder 2"/>
          <p:cNvSpPr>
            <a:spLocks noGrp="1"/>
          </p:cNvSpPr>
          <p:nvPr>
            <p:ph idx="1"/>
          </p:nvPr>
        </p:nvSpPr>
        <p:spPr/>
        <p:txBody>
          <a:bodyPr/>
          <a:lstStyle/>
          <a:p>
            <a:r>
              <a:rPr lang="en-US" dirty="0" smtClean="0"/>
              <a:t>Medical evaluation required before you use respirator </a:t>
            </a:r>
            <a:r>
              <a:rPr lang="en-US" dirty="0"/>
              <a:t>and before conducting the fit test</a:t>
            </a:r>
            <a:endParaRPr lang="en-US" dirty="0" smtClean="0"/>
          </a:p>
          <a:p>
            <a:r>
              <a:rPr lang="en-US" dirty="0" smtClean="0"/>
              <a:t>Medical history questionnaire</a:t>
            </a:r>
          </a:p>
          <a:p>
            <a:r>
              <a:rPr lang="en-US" dirty="0" smtClean="0"/>
              <a:t>Possible follow-up visit</a:t>
            </a:r>
          </a:p>
          <a:p>
            <a:r>
              <a:rPr lang="en-US" dirty="0" smtClean="0"/>
              <a:t>Repeat evaluation if there is a change in the conditions of use or your health status</a:t>
            </a:r>
          </a:p>
        </p:txBody>
      </p:sp>
    </p:spTree>
    <p:extLst>
      <p:ext uri="{BB962C8B-B14F-4D97-AF65-F5344CB8AC3E}">
        <p14:creationId xmlns:p14="http://schemas.microsoft.com/office/powerpoint/2010/main" val="235821956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 Fit Test</a:t>
            </a:r>
            <a:endParaRPr lang="en-US" dirty="0"/>
          </a:p>
        </p:txBody>
      </p:sp>
      <p:sp>
        <p:nvSpPr>
          <p:cNvPr id="3" name="Content Placeholder 2"/>
          <p:cNvSpPr>
            <a:spLocks noGrp="1"/>
          </p:cNvSpPr>
          <p:nvPr>
            <p:ph idx="1"/>
          </p:nvPr>
        </p:nvSpPr>
        <p:spPr/>
        <p:txBody>
          <a:bodyPr/>
          <a:lstStyle/>
          <a:p>
            <a:r>
              <a:rPr lang="en-US" dirty="0" smtClean="0"/>
              <a:t>Fit tests must be performed before you use the respirator and at least annually after that</a:t>
            </a:r>
          </a:p>
          <a:p>
            <a:r>
              <a:rPr lang="en-US" dirty="0" smtClean="0"/>
              <a:t>Fit tests must be repeated if:</a:t>
            </a:r>
          </a:p>
          <a:p>
            <a:pPr lvl="1"/>
            <a:r>
              <a:rPr lang="en-US" dirty="0" smtClean="0"/>
              <a:t>The respirator changes</a:t>
            </a:r>
          </a:p>
          <a:p>
            <a:pPr lvl="1"/>
            <a:r>
              <a:rPr lang="en-US" dirty="0" smtClean="0"/>
              <a:t>There are changes to the size and/or shape to your face</a:t>
            </a:r>
          </a:p>
        </p:txBody>
      </p:sp>
    </p:spTree>
    <p:extLst>
      <p:ext uri="{BB962C8B-B14F-4D97-AF65-F5344CB8AC3E}">
        <p14:creationId xmlns:p14="http://schemas.microsoft.com/office/powerpoint/2010/main" val="160259100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90322" cy="1325563"/>
          </a:xfrm>
        </p:spPr>
        <p:txBody>
          <a:bodyPr/>
          <a:lstStyle/>
          <a:p>
            <a:r>
              <a:rPr lang="en-US" dirty="0" smtClean="0"/>
              <a:t>Respirator Use and Maintenance Training</a:t>
            </a:r>
            <a:endParaRPr lang="en-US" dirty="0"/>
          </a:p>
        </p:txBody>
      </p:sp>
      <p:sp>
        <p:nvSpPr>
          <p:cNvPr id="3" name="Content Placeholder 2"/>
          <p:cNvSpPr>
            <a:spLocks noGrp="1"/>
          </p:cNvSpPr>
          <p:nvPr>
            <p:ph idx="1"/>
          </p:nvPr>
        </p:nvSpPr>
        <p:spPr>
          <a:xfrm>
            <a:off x="838200" y="1825625"/>
            <a:ext cx="4793974" cy="4351338"/>
          </a:xfrm>
        </p:spPr>
        <p:txBody>
          <a:bodyPr/>
          <a:lstStyle/>
          <a:p>
            <a:r>
              <a:rPr lang="en-US" dirty="0" smtClean="0"/>
              <a:t>If you use respirators you must be trained </a:t>
            </a:r>
          </a:p>
          <a:p>
            <a:pPr lvl="1"/>
            <a:r>
              <a:rPr lang="en-US" sz="2800" dirty="0"/>
              <a:t>Before </a:t>
            </a:r>
            <a:r>
              <a:rPr lang="en-US" sz="2800" dirty="0" smtClean="0"/>
              <a:t>you </a:t>
            </a:r>
            <a:r>
              <a:rPr lang="en-US" sz="2800" dirty="0"/>
              <a:t>begin using </a:t>
            </a:r>
            <a:r>
              <a:rPr lang="en-US" sz="2800" dirty="0" smtClean="0"/>
              <a:t>respirator and</a:t>
            </a:r>
            <a:endParaRPr lang="en-US" sz="2800" dirty="0"/>
          </a:p>
          <a:p>
            <a:pPr lvl="1"/>
            <a:r>
              <a:rPr lang="en-US" sz="2800" dirty="0" smtClean="0"/>
              <a:t>At least annually </a:t>
            </a:r>
          </a:p>
          <a:p>
            <a:r>
              <a:rPr lang="en-US" dirty="0" smtClean="0"/>
              <a:t>Training must be repeated if you demonstrate a lack of knowledge</a:t>
            </a:r>
          </a:p>
        </p:txBody>
      </p:sp>
      <p:sp>
        <p:nvSpPr>
          <p:cNvPr id="9" name="TextBox 8"/>
          <p:cNvSpPr txBox="1"/>
          <p:nvPr/>
        </p:nvSpPr>
        <p:spPr>
          <a:xfrm>
            <a:off x="5441576" y="6488668"/>
            <a:ext cx="6750424" cy="369332"/>
          </a:xfrm>
          <a:prstGeom prst="rect">
            <a:avLst/>
          </a:prstGeom>
          <a:noFill/>
        </p:spPr>
        <p:txBody>
          <a:bodyPr wrap="square" rtlCol="0">
            <a:spAutoFit/>
          </a:bodyPr>
          <a:lstStyle/>
          <a:p>
            <a:pPr algn="r"/>
            <a:r>
              <a:rPr lang="en-US" dirty="0" smtClean="0"/>
              <a:t>Image credit: Penn State Extension, The Pennsylvania State University</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9900" y="863093"/>
            <a:ext cx="6322100" cy="5663675"/>
          </a:xfrm>
          <a:prstGeom prst="rect">
            <a:avLst/>
          </a:prstGeom>
        </p:spPr>
      </p:pic>
    </p:spTree>
    <p:extLst>
      <p:ext uri="{BB962C8B-B14F-4D97-AF65-F5344CB8AC3E}">
        <p14:creationId xmlns:p14="http://schemas.microsoft.com/office/powerpoint/2010/main" val="17828903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Wearing PPE</a:t>
            </a:r>
            <a:endParaRPr lang="en-US" dirty="0"/>
          </a:p>
        </p:txBody>
      </p:sp>
      <p:sp>
        <p:nvSpPr>
          <p:cNvPr id="6" name="Content Placeholder 5"/>
          <p:cNvSpPr>
            <a:spLocks noGrp="1"/>
          </p:cNvSpPr>
          <p:nvPr>
            <p:ph idx="1"/>
          </p:nvPr>
        </p:nvSpPr>
        <p:spPr>
          <a:xfrm>
            <a:off x="7474860" y="2247899"/>
            <a:ext cx="3878939" cy="3929063"/>
          </a:xfrm>
        </p:spPr>
        <p:txBody>
          <a:bodyPr/>
          <a:lstStyle/>
          <a:p>
            <a:r>
              <a:rPr lang="en-US" dirty="0" smtClean="0"/>
              <a:t>Wear PPE in a way that prevents pesticide spray from entering boots or sleeves</a:t>
            </a:r>
          </a:p>
          <a:p>
            <a:pPr lvl="1"/>
            <a:endParaRPr lang="en-US" dirty="0"/>
          </a:p>
        </p:txBody>
      </p:sp>
      <p:sp>
        <p:nvSpPr>
          <p:cNvPr id="8" name="Rectangle 2"/>
          <p:cNvSpPr>
            <a:spLocks noChangeArrowheads="1"/>
          </p:cNvSpPr>
          <p:nvPr/>
        </p:nvSpPr>
        <p:spPr bwMode="auto">
          <a:xfrm>
            <a:off x="252411" y="1422768"/>
            <a:ext cx="30830827" cy="115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3" y="1690688"/>
            <a:ext cx="3078747" cy="481016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6651" y="1690688"/>
            <a:ext cx="4133446" cy="4810161"/>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353" y="6428509"/>
            <a:ext cx="4377307" cy="429491"/>
          </a:xfrm>
          <a:prstGeom prst="rect">
            <a:avLst/>
          </a:prstGeom>
        </p:spPr>
      </p:pic>
    </p:spTree>
    <p:extLst>
      <p:ext uri="{BB962C8B-B14F-4D97-AF65-F5344CB8AC3E}">
        <p14:creationId xmlns:p14="http://schemas.microsoft.com/office/powerpoint/2010/main" val="204014809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Removing PPE</a:t>
            </a:r>
            <a:endParaRPr lang="en-US" dirty="0"/>
          </a:p>
        </p:txBody>
      </p:sp>
      <p:sp>
        <p:nvSpPr>
          <p:cNvPr id="3" name="Content Placeholder 2"/>
          <p:cNvSpPr>
            <a:spLocks noGrp="1"/>
          </p:cNvSpPr>
          <p:nvPr>
            <p:ph idx="1"/>
          </p:nvPr>
        </p:nvSpPr>
        <p:spPr/>
        <p:txBody>
          <a:bodyPr/>
          <a:lstStyle/>
          <a:p>
            <a:r>
              <a:rPr lang="en-US" dirty="0" smtClean="0"/>
              <a:t>Wash the outside of gloves and other chemical-resistant items</a:t>
            </a:r>
          </a:p>
          <a:p>
            <a:r>
              <a:rPr lang="en-US" dirty="0" smtClean="0"/>
              <a:t>Then remove gloves, keeping the inside surface from becoming contaminated</a:t>
            </a:r>
          </a:p>
          <a:p>
            <a:r>
              <a:rPr lang="en-US" dirty="0" smtClean="0"/>
              <a:t>Determine whether contaminated items should be disposed of or cleaned for reuse</a:t>
            </a:r>
          </a:p>
        </p:txBody>
      </p:sp>
    </p:spTree>
    <p:extLst>
      <p:ext uri="{BB962C8B-B14F-4D97-AF65-F5344CB8AC3E}">
        <p14:creationId xmlns:p14="http://schemas.microsoft.com/office/powerpoint/2010/main" val="17406014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Inspection</a:t>
            </a:r>
            <a:endParaRPr lang="en-US" dirty="0"/>
          </a:p>
        </p:txBody>
      </p:sp>
      <p:sp>
        <p:nvSpPr>
          <p:cNvPr id="3" name="Content Placeholder 2"/>
          <p:cNvSpPr>
            <a:spLocks noGrp="1"/>
          </p:cNvSpPr>
          <p:nvPr>
            <p:ph idx="1"/>
          </p:nvPr>
        </p:nvSpPr>
        <p:spPr/>
        <p:txBody>
          <a:bodyPr/>
          <a:lstStyle/>
          <a:p>
            <a:r>
              <a:rPr lang="en-US" dirty="0" smtClean="0"/>
              <a:t>Inspect PPE to make sure it is in good condition before wearing</a:t>
            </a:r>
          </a:p>
          <a:p>
            <a:r>
              <a:rPr lang="en-US" dirty="0" smtClean="0"/>
              <a:t>Inspect PPE when cleaning at the end of the work day</a:t>
            </a:r>
          </a:p>
          <a:p>
            <a:r>
              <a:rPr lang="en-US" dirty="0" smtClean="0"/>
              <a:t>If PPE is damaged or needs repair, you should report to employer who must fix or replace</a:t>
            </a:r>
          </a:p>
        </p:txBody>
      </p:sp>
    </p:spTree>
    <p:extLst>
      <p:ext uri="{BB962C8B-B14F-4D97-AF65-F5344CB8AC3E}">
        <p14:creationId xmlns:p14="http://schemas.microsoft.com/office/powerpoint/2010/main" val="2599321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70425" y="1687852"/>
            <a:ext cx="1891505" cy="3636707"/>
          </a:xfrm>
          <a:prstGeom prst="rect">
            <a:avLst/>
          </a:prstGeom>
        </p:spPr>
      </p:pic>
      <p:sp>
        <p:nvSpPr>
          <p:cNvPr id="2" name="Title 1"/>
          <p:cNvSpPr>
            <a:spLocks noGrp="1"/>
          </p:cNvSpPr>
          <p:nvPr>
            <p:ph type="title"/>
          </p:nvPr>
        </p:nvSpPr>
        <p:spPr>
          <a:xfrm>
            <a:off x="838200" y="365125"/>
            <a:ext cx="8110728" cy="1325563"/>
          </a:xfrm>
        </p:spPr>
        <p:txBody>
          <a:bodyPr>
            <a:normAutofit/>
          </a:bodyPr>
          <a:lstStyle/>
          <a:p>
            <a:r>
              <a:rPr lang="en-US" dirty="0"/>
              <a:t>There are Four Routes of Pesticide Entry into the Body:</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6" name="Picture 25"/>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938064" y="1687852"/>
            <a:ext cx="1891505" cy="3636707"/>
          </a:xfrm>
          <a:prstGeom prst="rect">
            <a:avLst/>
          </a:prstGeom>
        </p:spPr>
      </p:pic>
      <p:pic>
        <p:nvPicPr>
          <p:cNvPr id="27" name="Picture 26"/>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005703" y="1687852"/>
            <a:ext cx="1891505" cy="3636707"/>
          </a:xfrm>
          <a:prstGeom prst="rect">
            <a:avLst/>
          </a:prstGeom>
        </p:spPr>
      </p:pic>
      <p:pic>
        <p:nvPicPr>
          <p:cNvPr id="28" name="Picture 27"/>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73342" y="1687852"/>
            <a:ext cx="1891505" cy="3636707"/>
          </a:xfrm>
          <a:prstGeom prst="rect">
            <a:avLst/>
          </a:prstGeom>
        </p:spPr>
      </p:pic>
      <p:pic>
        <p:nvPicPr>
          <p:cNvPr id="29" name="Picture 28"/>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799619" y="2906443"/>
            <a:ext cx="438950" cy="361220"/>
          </a:xfrm>
          <a:prstGeom prst="rect">
            <a:avLst/>
          </a:prstGeom>
        </p:spPr>
      </p:pic>
      <p:pic>
        <p:nvPicPr>
          <p:cNvPr id="30" name="Picture 29"/>
          <p:cNvPicPr>
            <a:picLocks noChangeAspect="1"/>
          </p:cNvPicPr>
          <p:nvPr/>
        </p:nvPicPr>
        <p:blipFill>
          <a:blip r:embed="rId6"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97687" y="2367568"/>
            <a:ext cx="507536" cy="548687"/>
          </a:xfrm>
          <a:prstGeom prst="rect">
            <a:avLst/>
          </a:prstGeom>
        </p:spPr>
      </p:pic>
      <p:pic>
        <p:nvPicPr>
          <p:cNvPr id="32" name="Picture 31"/>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94694" y="2301976"/>
            <a:ext cx="65133" cy="52106"/>
          </a:xfrm>
          <a:prstGeom prst="rect">
            <a:avLst/>
          </a:prstGeom>
        </p:spPr>
      </p:pic>
      <p:sp>
        <p:nvSpPr>
          <p:cNvPr id="33" name="Explosion 1 32"/>
          <p:cNvSpPr/>
          <p:nvPr/>
        </p:nvSpPr>
        <p:spPr>
          <a:xfrm>
            <a:off x="4740941" y="1699331"/>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4" name="Explosion 2 33"/>
          <p:cNvSpPr/>
          <p:nvPr/>
        </p:nvSpPr>
        <p:spPr>
          <a:xfrm rot="7982508">
            <a:off x="3273903" y="2936540"/>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5" name="TextBox 34"/>
          <p:cNvSpPr txBox="1"/>
          <p:nvPr/>
        </p:nvSpPr>
        <p:spPr>
          <a:xfrm>
            <a:off x="1870425" y="5294499"/>
            <a:ext cx="1562413" cy="954107"/>
          </a:xfrm>
          <a:prstGeom prst="rect">
            <a:avLst/>
          </a:prstGeom>
          <a:noFill/>
        </p:spPr>
        <p:txBody>
          <a:bodyPr wrap="square" rtlCol="0">
            <a:spAutoFit/>
          </a:bodyPr>
          <a:lstStyle/>
          <a:p>
            <a:pPr algn="ctr" defTabSz="685800"/>
            <a:r>
              <a:rPr lang="en-US" sz="2800" dirty="0">
                <a:solidFill>
                  <a:prstClr val="black"/>
                </a:solidFill>
              </a:rPr>
              <a:t> Skin (Dermal)</a:t>
            </a:r>
          </a:p>
        </p:txBody>
      </p:sp>
      <p:sp>
        <p:nvSpPr>
          <p:cNvPr id="36" name="TextBox 35"/>
          <p:cNvSpPr txBox="1"/>
          <p:nvPr/>
        </p:nvSpPr>
        <p:spPr>
          <a:xfrm>
            <a:off x="3868480" y="5289303"/>
            <a:ext cx="1923011" cy="1384995"/>
          </a:xfrm>
          <a:prstGeom prst="rect">
            <a:avLst/>
          </a:prstGeom>
          <a:noFill/>
        </p:spPr>
        <p:txBody>
          <a:bodyPr wrap="square" rtlCol="0">
            <a:spAutoFit/>
          </a:bodyPr>
          <a:lstStyle/>
          <a:p>
            <a:pPr algn="ctr" defTabSz="685800"/>
            <a:r>
              <a:rPr lang="en-US" sz="2800" dirty="0">
                <a:solidFill>
                  <a:prstClr val="black"/>
                </a:solidFill>
              </a:rPr>
              <a:t>Eyes (Ocular)</a:t>
            </a:r>
          </a:p>
          <a:p>
            <a:pPr algn="ctr" defTabSz="685800"/>
            <a:r>
              <a:rPr lang="en-US" sz="2800" dirty="0">
                <a:solidFill>
                  <a:prstClr val="black"/>
                </a:solidFill>
              </a:rPr>
              <a:t> </a:t>
            </a:r>
          </a:p>
        </p:txBody>
      </p:sp>
      <p:sp>
        <p:nvSpPr>
          <p:cNvPr id="37" name="TextBox 36"/>
          <p:cNvSpPr txBox="1"/>
          <p:nvPr/>
        </p:nvSpPr>
        <p:spPr>
          <a:xfrm>
            <a:off x="6005703" y="5294499"/>
            <a:ext cx="1891505" cy="954107"/>
          </a:xfrm>
          <a:prstGeom prst="rect">
            <a:avLst/>
          </a:prstGeom>
          <a:noFill/>
        </p:spPr>
        <p:txBody>
          <a:bodyPr wrap="square" rtlCol="0">
            <a:spAutoFit/>
          </a:bodyPr>
          <a:lstStyle/>
          <a:p>
            <a:pPr algn="ctr" defTabSz="685800"/>
            <a:r>
              <a:rPr lang="en-US" sz="2800" dirty="0">
                <a:solidFill>
                  <a:prstClr val="black"/>
                </a:solidFill>
              </a:rPr>
              <a:t>Nose (Inhalation)</a:t>
            </a:r>
          </a:p>
        </p:txBody>
      </p:sp>
      <p:sp>
        <p:nvSpPr>
          <p:cNvPr id="38" name="TextBox 37"/>
          <p:cNvSpPr txBox="1"/>
          <p:nvPr/>
        </p:nvSpPr>
        <p:spPr>
          <a:xfrm>
            <a:off x="8402434" y="5296662"/>
            <a:ext cx="1562413" cy="954107"/>
          </a:xfrm>
          <a:prstGeom prst="rect">
            <a:avLst/>
          </a:prstGeom>
          <a:noFill/>
        </p:spPr>
        <p:txBody>
          <a:bodyPr wrap="square" rtlCol="0">
            <a:spAutoFit/>
          </a:bodyPr>
          <a:lstStyle/>
          <a:p>
            <a:pPr algn="ctr" defTabSz="685800"/>
            <a:r>
              <a:rPr lang="en-US" sz="2800" dirty="0">
                <a:solidFill>
                  <a:prstClr val="black"/>
                </a:solidFill>
              </a:rPr>
              <a:t>Mouth (Oral)</a:t>
            </a:r>
          </a:p>
        </p:txBody>
      </p:sp>
      <p:cxnSp>
        <p:nvCxnSpPr>
          <p:cNvPr id="4" name="Straight Connector 3"/>
          <p:cNvCxnSpPr/>
          <p:nvPr/>
        </p:nvCxnSpPr>
        <p:spPr>
          <a:xfrm>
            <a:off x="6951455" y="202874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29" idx="0"/>
          </p:cNvCxnSpPr>
          <p:nvPr/>
        </p:nvCxnSpPr>
        <p:spPr>
          <a:xfrm>
            <a:off x="9019094" y="1976639"/>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4031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Inspection Checklist</a:t>
            </a:r>
            <a:endParaRPr lang="en-US" dirty="0"/>
          </a:p>
        </p:txBody>
      </p:sp>
      <p:sp>
        <p:nvSpPr>
          <p:cNvPr id="7" name="Rectangle 2"/>
          <p:cNvSpPr>
            <a:spLocks noGrp="1" noChangeArrowheads="1"/>
          </p:cNvSpPr>
          <p:nvPr>
            <p:ph idx="1"/>
          </p:nvPr>
        </p:nvSpPr>
        <p:spPr bwMode="auto">
          <a:xfrm>
            <a:off x="838200" y="1459808"/>
            <a:ext cx="1111036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Inspect </a:t>
            </a: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boots or chemical-resistant shoe coverings for holes, tears, or weak spots.  </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Inspect re-usable gloves for damage, such as holes, cracks, tears, areas that have become bubbled or spongy, and any discoloration. </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Check coveralls and chemical-resistant suits for rips, tears, holes or separation along seams and zippers.</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Make sure that the coveralls or chemical-resistant suit that you will use is the correct size so that it will offer you optimal protection and doesn’t interfere with movement.    </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Check apron material for holes or damage. Make sure that apron strings are in good condition and enable you to wear the apron securely</a:t>
            </a:r>
            <a:r>
              <a:rPr kumimoji="0" lang="en-US" altLang="en-US"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a:t>
            </a:r>
            <a:endPar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553044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Inspection Checklist cont</a:t>
            </a:r>
            <a:r>
              <a:rPr lang="en-US" b="1" dirty="0" smtClean="0"/>
              <a:t>.</a:t>
            </a:r>
            <a:endParaRPr lang="en-US" dirty="0"/>
          </a:p>
        </p:txBody>
      </p:sp>
      <p:sp>
        <p:nvSpPr>
          <p:cNvPr id="7" name="Rectangle 2"/>
          <p:cNvSpPr>
            <a:spLocks noGrp="1" noChangeArrowheads="1"/>
          </p:cNvSpPr>
          <p:nvPr>
            <p:ph idx="1"/>
          </p:nvPr>
        </p:nvSpPr>
        <p:spPr bwMode="auto">
          <a:xfrm>
            <a:off x="838200" y="1706705"/>
            <a:ext cx="11110364" cy="396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lvl="0">
              <a:buFont typeface="Wingdings" charset="2"/>
              <a:buChar char="q"/>
            </a:pPr>
            <a:r>
              <a:rPr lang="en-US" dirty="0"/>
              <a:t>Inspect protective eyewear for scratched or cracked lenses and replace if needed.</a:t>
            </a:r>
          </a:p>
          <a:p>
            <a:pPr lvl="0">
              <a:buFont typeface="Wingdings" charset="2"/>
              <a:buChar char="q"/>
            </a:pPr>
            <a:r>
              <a:rPr lang="en-US" dirty="0"/>
              <a:t>If you will use </a:t>
            </a:r>
            <a:r>
              <a:rPr lang="en-US" dirty="0" smtClean="0"/>
              <a:t>goggles</a:t>
            </a:r>
            <a:r>
              <a:rPr lang="en-US" dirty="0"/>
              <a:t>, check the elastic parts for fraying, tears, wear, or loss of elasticity and replace if it is worn.</a:t>
            </a:r>
          </a:p>
          <a:p>
            <a:pPr lvl="0">
              <a:buFont typeface="Wingdings" charset="2"/>
              <a:buChar char="q"/>
            </a:pPr>
            <a:r>
              <a:rPr lang="en-US" dirty="0"/>
              <a:t>If you will use overhead protection, check the protective headwear for cracks, holes, and worn adjustable fittings.</a:t>
            </a:r>
          </a:p>
          <a:p>
            <a:pPr lvl="0">
              <a:buFont typeface="Wingdings" charset="2"/>
              <a:buChar char="q"/>
            </a:pPr>
            <a:r>
              <a:rPr lang="en-US" dirty="0"/>
              <a:t>Faceshields and protective headgear often have adjustable fittings for a secure fit and to prevent them from slipping or falling off. Inspect these fittings to make sure that they are working properly. </a:t>
            </a:r>
          </a:p>
        </p:txBody>
      </p:sp>
    </p:spTree>
    <p:extLst>
      <p:ext uri="{BB962C8B-B14F-4D97-AF65-F5344CB8AC3E}">
        <p14:creationId xmlns:p14="http://schemas.microsoft.com/office/powerpoint/2010/main" val="53857994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01070" cy="1325563"/>
          </a:xfrm>
        </p:spPr>
        <p:txBody>
          <a:bodyPr/>
          <a:lstStyle/>
          <a:p>
            <a:r>
              <a:rPr lang="en-US" dirty="0" smtClean="0"/>
              <a:t>Replacing Respirator Filters and Cartridges</a:t>
            </a:r>
            <a:endParaRPr lang="en-US" dirty="0"/>
          </a:p>
        </p:txBody>
      </p:sp>
      <p:sp>
        <p:nvSpPr>
          <p:cNvPr id="7" name="Rectangle 2"/>
          <p:cNvSpPr>
            <a:spLocks noGrp="1" noChangeArrowheads="1"/>
          </p:cNvSpPr>
          <p:nvPr>
            <p:ph idx="1"/>
          </p:nvPr>
        </p:nvSpPr>
        <p:spPr>
          <a:xfrm>
            <a:off x="838200" y="1825625"/>
            <a:ext cx="10515600" cy="4739298"/>
          </a:xfrm>
        </p:spPr>
        <p:txBody>
          <a:bodyPr>
            <a:normAutofit fontScale="92500" lnSpcReduction="10000"/>
          </a:bodyPr>
          <a:lstStyle/>
          <a:p>
            <a:r>
              <a:rPr lang="en-US" dirty="0" smtClean="0"/>
              <a:t>Filtering </a:t>
            </a:r>
            <a:r>
              <a:rPr lang="en-US" dirty="0"/>
              <a:t>facepiece respirators and respirator components such as filters and gas- or vapor-removing cartridges and canisters must be replaced periodically. Some of the WPS criteria for replacement are the same:</a:t>
            </a:r>
          </a:p>
          <a:p>
            <a:pPr lvl="1"/>
            <a:r>
              <a:rPr lang="en-US" dirty="0" smtClean="0"/>
              <a:t>Breathing </a:t>
            </a:r>
            <a:r>
              <a:rPr lang="en-US" dirty="0"/>
              <a:t>becomes difficult</a:t>
            </a:r>
          </a:p>
          <a:p>
            <a:pPr lvl="1"/>
            <a:r>
              <a:rPr lang="en-US" dirty="0" smtClean="0"/>
              <a:t>When </a:t>
            </a:r>
            <a:r>
              <a:rPr lang="en-US" dirty="0"/>
              <a:t>recommended by the respirator manufacturer</a:t>
            </a:r>
          </a:p>
          <a:p>
            <a:pPr lvl="1"/>
            <a:r>
              <a:rPr lang="en-US" dirty="0" smtClean="0"/>
              <a:t>When </a:t>
            </a:r>
            <a:r>
              <a:rPr lang="en-US" dirty="0"/>
              <a:t>instructed by the pesticide label</a:t>
            </a:r>
          </a:p>
          <a:p>
            <a:pPr lvl="1"/>
            <a:r>
              <a:rPr lang="en-US" dirty="0" smtClean="0"/>
              <a:t>At </a:t>
            </a:r>
            <a:r>
              <a:rPr lang="en-US" dirty="0"/>
              <a:t>the end of 8 hours of total use</a:t>
            </a:r>
          </a:p>
          <a:p>
            <a:r>
              <a:rPr lang="en-US" dirty="0" smtClean="0"/>
              <a:t>Also </a:t>
            </a:r>
            <a:r>
              <a:rPr lang="en-US" dirty="0"/>
              <a:t>replace filtering facepiece respirators and filters when they are damaged or torn</a:t>
            </a:r>
          </a:p>
          <a:p>
            <a:r>
              <a:rPr lang="en-US" dirty="0" smtClean="0"/>
              <a:t>Also </a:t>
            </a:r>
            <a:r>
              <a:rPr lang="en-US" dirty="0"/>
              <a:t>replace gas- or vapor-removing cartridges and canisters if:</a:t>
            </a:r>
          </a:p>
          <a:p>
            <a:pPr lvl="1"/>
            <a:r>
              <a:rPr lang="en-US" dirty="0" smtClean="0"/>
              <a:t>The </a:t>
            </a:r>
            <a:r>
              <a:rPr lang="en-US" dirty="0"/>
              <a:t>handler detects a pesticide taste, smell or any type of irritation</a:t>
            </a:r>
          </a:p>
          <a:p>
            <a:pPr lvl="1"/>
            <a:r>
              <a:rPr lang="en-US" dirty="0" smtClean="0"/>
              <a:t>A </a:t>
            </a:r>
            <a:r>
              <a:rPr lang="en-US" dirty="0"/>
              <a:t>different maximum use time determined under a OSHA-compliant respiratory program is reached</a:t>
            </a:r>
          </a:p>
        </p:txBody>
      </p:sp>
    </p:spTree>
    <p:extLst>
      <p:ext uri="{BB962C8B-B14F-4D97-AF65-F5344CB8AC3E}">
        <p14:creationId xmlns:p14="http://schemas.microsoft.com/office/powerpoint/2010/main" val="215014184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16203"/>
          </a:xfrm>
        </p:spPr>
        <p:txBody>
          <a:bodyPr/>
          <a:lstStyle/>
          <a:p>
            <a:r>
              <a:rPr lang="en-US" dirty="0" smtClean="0"/>
              <a:t>Employer’s Responsibility</a:t>
            </a:r>
            <a:endParaRPr lang="en-US" dirty="0"/>
          </a:p>
        </p:txBody>
      </p:sp>
      <p:sp>
        <p:nvSpPr>
          <p:cNvPr id="7" name="Rectangle 2"/>
          <p:cNvSpPr>
            <a:spLocks noGrp="1" noChangeArrowheads="1"/>
          </p:cNvSpPr>
          <p:nvPr>
            <p:ph idx="1"/>
          </p:nvPr>
        </p:nvSpPr>
        <p:spPr bwMode="auto">
          <a:xfrm>
            <a:off x="838200" y="1772365"/>
            <a:ext cx="11110364" cy="383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lvl="0">
              <a:buFont typeface="Wingdings" charset="2"/>
              <a:buChar char="q"/>
            </a:pPr>
            <a:r>
              <a:rPr lang="en-US" sz="3200" dirty="0" smtClean="0"/>
              <a:t>Provide and pay for all PPE on label</a:t>
            </a:r>
          </a:p>
          <a:p>
            <a:pPr lvl="0">
              <a:buFont typeface="Wingdings" charset="2"/>
              <a:buChar char="q"/>
            </a:pPr>
            <a:r>
              <a:rPr lang="en-US" sz="3200" dirty="0" smtClean="0"/>
              <a:t>Ensure proper PPE use and care training for handlers</a:t>
            </a:r>
          </a:p>
          <a:p>
            <a:pPr lvl="0">
              <a:buFont typeface="Wingdings" charset="2"/>
              <a:buChar char="q"/>
            </a:pPr>
            <a:r>
              <a:rPr lang="en-US" sz="3200" dirty="0" smtClean="0"/>
              <a:t>Maintain all PPE </a:t>
            </a:r>
          </a:p>
          <a:p>
            <a:pPr lvl="0">
              <a:buFont typeface="Wingdings" charset="2"/>
              <a:buChar char="q"/>
            </a:pPr>
            <a:r>
              <a:rPr lang="en-US" sz="3200" dirty="0" smtClean="0"/>
              <a:t>Properly dispose of any damaged or disposable PPE</a:t>
            </a:r>
          </a:p>
          <a:p>
            <a:pPr lvl="0">
              <a:buFont typeface="Wingdings" charset="2"/>
              <a:buChar char="q"/>
            </a:pPr>
            <a:r>
              <a:rPr lang="en-US" sz="3200" dirty="0" smtClean="0"/>
              <a:t>Train handlers on cleaning, drying and storing re-usable PPE</a:t>
            </a:r>
          </a:p>
          <a:p>
            <a:pPr lvl="0">
              <a:buFont typeface="Wingdings" charset="2"/>
              <a:buChar char="q"/>
            </a:pPr>
            <a:r>
              <a:rPr lang="en-US" sz="3200" dirty="0" smtClean="0"/>
              <a:t>Provide a place away from pesticide storage for handlers to put on, remove and store PPE</a:t>
            </a:r>
            <a:endParaRPr lang="en-US" sz="3200" dirty="0"/>
          </a:p>
        </p:txBody>
      </p:sp>
    </p:spTree>
    <p:extLst>
      <p:ext uri="{BB962C8B-B14F-4D97-AF65-F5344CB8AC3E}">
        <p14:creationId xmlns:p14="http://schemas.microsoft.com/office/powerpoint/2010/main" val="397232934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and Heat Stress</a:t>
            </a:r>
            <a:endParaRPr lang="en-US" dirty="0"/>
          </a:p>
        </p:txBody>
      </p:sp>
      <p:sp>
        <p:nvSpPr>
          <p:cNvPr id="9" name="Text Placeholder 8"/>
          <p:cNvSpPr>
            <a:spLocks noGrp="1"/>
          </p:cNvSpPr>
          <p:nvPr>
            <p:ph type="body" idx="1"/>
          </p:nvPr>
        </p:nvSpPr>
        <p:spPr>
          <a:xfrm>
            <a:off x="841780" y="1400107"/>
            <a:ext cx="5157787" cy="823912"/>
          </a:xfrm>
        </p:spPr>
        <p:txBody>
          <a:bodyPr>
            <a:normAutofit/>
          </a:bodyPr>
          <a:lstStyle/>
          <a:p>
            <a:r>
              <a:rPr lang="en-US" sz="3200" b="0" dirty="0" smtClean="0"/>
              <a:t>Early Stages of Heat Illness</a:t>
            </a:r>
            <a:endParaRPr lang="en-US" sz="3200" b="0" dirty="0"/>
          </a:p>
        </p:txBody>
      </p:sp>
      <p:sp>
        <p:nvSpPr>
          <p:cNvPr id="3" name="Content Placeholder 2"/>
          <p:cNvSpPr>
            <a:spLocks noGrp="1"/>
          </p:cNvSpPr>
          <p:nvPr>
            <p:ph sz="half" idx="2"/>
          </p:nvPr>
        </p:nvSpPr>
        <p:spPr>
          <a:xfrm>
            <a:off x="841780" y="2224019"/>
            <a:ext cx="5157787" cy="3684588"/>
          </a:xfrm>
        </p:spPr>
        <p:txBody>
          <a:bodyPr/>
          <a:lstStyle/>
          <a:p>
            <a:pPr lvl="0"/>
            <a:r>
              <a:rPr lang="en-US" dirty="0" smtClean="0"/>
              <a:t>Fatigue </a:t>
            </a:r>
          </a:p>
          <a:p>
            <a:pPr lvl="0"/>
            <a:r>
              <a:rPr lang="en-US" dirty="0" smtClean="0"/>
              <a:t>Muscle weakness </a:t>
            </a:r>
          </a:p>
          <a:p>
            <a:pPr lvl="0"/>
            <a:r>
              <a:rPr lang="en-US" dirty="0" smtClean="0"/>
              <a:t>Dizziness</a:t>
            </a:r>
          </a:p>
          <a:p>
            <a:pPr lvl="0"/>
            <a:r>
              <a:rPr lang="en-US" dirty="0" smtClean="0"/>
              <a:t>Headache</a:t>
            </a:r>
          </a:p>
          <a:p>
            <a:pPr lvl="0"/>
            <a:r>
              <a:rPr lang="en-US" dirty="0" smtClean="0"/>
              <a:t>Nausea</a:t>
            </a:r>
          </a:p>
          <a:p>
            <a:pPr lvl="0"/>
            <a:r>
              <a:rPr lang="en-US" dirty="0" smtClean="0"/>
              <a:t>Heavy sweating</a:t>
            </a:r>
          </a:p>
          <a:p>
            <a:pPr lvl="0"/>
            <a:endParaRPr lang="en-US" dirty="0" smtClean="0"/>
          </a:p>
          <a:p>
            <a:pPr lvl="0"/>
            <a:endParaRPr lang="en-US" dirty="0" smtClean="0"/>
          </a:p>
          <a:p>
            <a:pPr lvl="0"/>
            <a:endParaRPr lang="en-US" dirty="0" smtClean="0"/>
          </a:p>
          <a:p>
            <a:pPr lvl="0"/>
            <a:endParaRPr lang="en-US" dirty="0"/>
          </a:p>
        </p:txBody>
      </p:sp>
      <p:sp>
        <p:nvSpPr>
          <p:cNvPr id="10" name="Text Placeholder 9"/>
          <p:cNvSpPr>
            <a:spLocks noGrp="1"/>
          </p:cNvSpPr>
          <p:nvPr>
            <p:ph type="body" sz="quarter" idx="3"/>
          </p:nvPr>
        </p:nvSpPr>
        <p:spPr>
          <a:xfrm>
            <a:off x="6172200" y="1400107"/>
            <a:ext cx="5183188" cy="823912"/>
          </a:xfrm>
        </p:spPr>
        <p:txBody>
          <a:bodyPr>
            <a:normAutofit/>
          </a:bodyPr>
          <a:lstStyle/>
          <a:p>
            <a:r>
              <a:rPr lang="en-US" sz="3200" b="0" dirty="0" smtClean="0"/>
              <a:t>Severe Stages of Heat Illness</a:t>
            </a:r>
            <a:endParaRPr lang="en-US" sz="3200" b="0" dirty="0"/>
          </a:p>
        </p:txBody>
      </p:sp>
      <p:sp>
        <p:nvSpPr>
          <p:cNvPr id="11" name="Content Placeholder 10"/>
          <p:cNvSpPr>
            <a:spLocks noGrp="1"/>
          </p:cNvSpPr>
          <p:nvPr>
            <p:ph sz="quarter" idx="4"/>
          </p:nvPr>
        </p:nvSpPr>
        <p:spPr>
          <a:xfrm>
            <a:off x="6172200" y="2224019"/>
            <a:ext cx="5183188" cy="3684588"/>
          </a:xfrm>
        </p:spPr>
        <p:txBody>
          <a:bodyPr>
            <a:normAutofit fontScale="92500" lnSpcReduction="10000"/>
          </a:bodyPr>
          <a:lstStyle/>
          <a:p>
            <a:pPr lvl="0"/>
            <a:r>
              <a:rPr lang="en-US" dirty="0" smtClean="0"/>
              <a:t>Chills</a:t>
            </a:r>
          </a:p>
          <a:p>
            <a:pPr lvl="0"/>
            <a:r>
              <a:rPr lang="en-US" dirty="0" smtClean="0"/>
              <a:t>Severe thirst and dry mouth</a:t>
            </a:r>
          </a:p>
          <a:p>
            <a:pPr lvl="0"/>
            <a:r>
              <a:rPr lang="en-US" dirty="0" smtClean="0"/>
              <a:t>Fainting</a:t>
            </a:r>
          </a:p>
          <a:p>
            <a:pPr lvl="0"/>
            <a:r>
              <a:rPr lang="en-US" dirty="0" smtClean="0"/>
              <a:t>Lack of sweat as heat stress progresses</a:t>
            </a:r>
          </a:p>
          <a:p>
            <a:pPr lvl="0"/>
            <a:r>
              <a:rPr lang="en-US" dirty="0" smtClean="0"/>
              <a:t>Hot, dry, clammy skin</a:t>
            </a:r>
          </a:p>
          <a:p>
            <a:pPr lvl="0"/>
            <a:r>
              <a:rPr lang="en-US" dirty="0" smtClean="0"/>
              <a:t>Slurred speech</a:t>
            </a:r>
          </a:p>
          <a:p>
            <a:pPr lvl="0"/>
            <a:r>
              <a:rPr lang="en-US" dirty="0" smtClean="0"/>
              <a:t>Irrational behavior and confusion</a:t>
            </a:r>
          </a:p>
          <a:p>
            <a:endParaRPr lang="en-US" dirty="0"/>
          </a:p>
        </p:txBody>
      </p:sp>
      <p:sp>
        <p:nvSpPr>
          <p:cNvPr id="6" name="Content Placeholder 2"/>
          <p:cNvSpPr txBox="1">
            <a:spLocks/>
          </p:cNvSpPr>
          <p:nvPr/>
        </p:nvSpPr>
        <p:spPr>
          <a:xfrm>
            <a:off x="5793631" y="2883334"/>
            <a:ext cx="5389124" cy="4883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olidFill>
                <a:prstClr val="black"/>
              </a:solidFill>
            </a:endParaRPr>
          </a:p>
        </p:txBody>
      </p:sp>
      <p:sp>
        <p:nvSpPr>
          <p:cNvPr id="4" name="TextBox 3"/>
          <p:cNvSpPr txBox="1"/>
          <p:nvPr/>
        </p:nvSpPr>
        <p:spPr>
          <a:xfrm>
            <a:off x="2640140" y="5777949"/>
            <a:ext cx="6718853" cy="523220"/>
          </a:xfrm>
          <a:prstGeom prst="rect">
            <a:avLst/>
          </a:prstGeom>
          <a:noFill/>
          <a:ln>
            <a:solidFill>
              <a:schemeClr val="tx1"/>
            </a:solidFill>
          </a:ln>
        </p:spPr>
        <p:txBody>
          <a:bodyPr wrap="square" rtlCol="0">
            <a:spAutoFit/>
          </a:bodyPr>
          <a:lstStyle/>
          <a:p>
            <a:pPr algn="ctr"/>
            <a:r>
              <a:rPr lang="en-US" sz="2800" dirty="0">
                <a:solidFill>
                  <a:prstClr val="black"/>
                </a:solidFill>
              </a:rPr>
              <a:t>Seek medical assistance if symptoms </a:t>
            </a:r>
            <a:r>
              <a:rPr lang="en-US" sz="2800" dirty="0" smtClean="0">
                <a:solidFill>
                  <a:prstClr val="black"/>
                </a:solidFill>
              </a:rPr>
              <a:t>persist</a:t>
            </a:r>
            <a:endParaRPr lang="en-US" sz="2800" dirty="0">
              <a:solidFill>
                <a:prstClr val="black"/>
              </a:solidFill>
            </a:endParaRPr>
          </a:p>
        </p:txBody>
      </p:sp>
    </p:spTree>
    <p:extLst>
      <p:ext uri="{BB962C8B-B14F-4D97-AF65-F5344CB8AC3E}">
        <p14:creationId xmlns:p14="http://schemas.microsoft.com/office/powerpoint/2010/main" val="316983978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643648" cy="1325563"/>
          </a:xfrm>
        </p:spPr>
        <p:txBody>
          <a:bodyPr/>
          <a:lstStyle/>
          <a:p>
            <a:r>
              <a:rPr lang="en-US" dirty="0" smtClean="0"/>
              <a:t>Employers Should Reduce the Risk of Heat Stress</a:t>
            </a:r>
            <a:endParaRPr lang="en-US" dirty="0"/>
          </a:p>
        </p:txBody>
      </p:sp>
      <p:sp>
        <p:nvSpPr>
          <p:cNvPr id="3" name="Content Placeholder 2"/>
          <p:cNvSpPr>
            <a:spLocks noGrp="1"/>
          </p:cNvSpPr>
          <p:nvPr>
            <p:ph idx="1"/>
          </p:nvPr>
        </p:nvSpPr>
        <p:spPr>
          <a:xfrm>
            <a:off x="5323413" y="2506662"/>
            <a:ext cx="5737412" cy="1986510"/>
          </a:xfrm>
        </p:spPr>
        <p:txBody>
          <a:bodyPr/>
          <a:lstStyle/>
          <a:p>
            <a:r>
              <a:rPr lang="en-US" dirty="0" smtClean="0"/>
              <a:t>Provide plenty of cool drinking water and shade </a:t>
            </a:r>
          </a:p>
          <a:p>
            <a:r>
              <a:rPr lang="en-US" dirty="0" smtClean="0"/>
              <a:t>Alter work hours to cooler times </a:t>
            </a:r>
          </a:p>
        </p:txBody>
      </p:sp>
      <p:sp>
        <p:nvSpPr>
          <p:cNvPr id="6" name="Rectangle 2"/>
          <p:cNvSpPr>
            <a:spLocks noChangeArrowheads="1"/>
          </p:cNvSpPr>
          <p:nvPr/>
        </p:nvSpPr>
        <p:spPr bwMode="auto">
          <a:xfrm>
            <a:off x="-2298412" y="862622"/>
            <a:ext cx="23381493" cy="87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solidFill>
                <a:prstClr val="black"/>
              </a:solidFill>
            </a:endParaRPr>
          </a:p>
        </p:txBody>
      </p:sp>
      <p:sp>
        <p:nvSpPr>
          <p:cNvPr id="7" name="Rectangle 3"/>
          <p:cNvSpPr>
            <a:spLocks noChangeArrowheads="1"/>
          </p:cNvSpPr>
          <p:nvPr/>
        </p:nvSpPr>
        <p:spPr bwMode="auto">
          <a:xfrm>
            <a:off x="-1751152" y="1319822"/>
            <a:ext cx="228342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solidFill>
                <a:prstClr val="black"/>
              </a:solidFill>
            </a:endParaRPr>
          </a:p>
        </p:txBody>
      </p:sp>
      <p:sp>
        <p:nvSpPr>
          <p:cNvPr id="12" name="TextBox 11"/>
          <p:cNvSpPr txBox="1"/>
          <p:nvPr/>
        </p:nvSpPr>
        <p:spPr>
          <a:xfrm>
            <a:off x="0" y="6488668"/>
            <a:ext cx="6440558" cy="369332"/>
          </a:xfrm>
          <a:prstGeom prst="rect">
            <a:avLst/>
          </a:prstGeom>
          <a:noFill/>
        </p:spPr>
        <p:txBody>
          <a:bodyPr wrap="square" rtlCol="0">
            <a:spAutoFit/>
          </a:bodyPr>
          <a:lstStyle/>
          <a:p>
            <a:r>
              <a:rPr lang="en-US" dirty="0" smtClean="0">
                <a:solidFill>
                  <a:prstClr val="black"/>
                </a:solidFill>
              </a:rPr>
              <a:t>Image credit: Jennifer Weber, Arizona Department of Agriculture</a:t>
            </a:r>
            <a:endParaRPr lang="en-US" dirty="0">
              <a:solidFill>
                <a:prstClr val="black"/>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1686464"/>
            <a:ext cx="4729655" cy="4830524"/>
          </a:xfrm>
          <a:prstGeom prst="rect">
            <a:avLst/>
          </a:prstGeom>
        </p:spPr>
      </p:pic>
    </p:spTree>
    <p:extLst>
      <p:ext uri="{BB962C8B-B14F-4D97-AF65-F5344CB8AC3E}">
        <p14:creationId xmlns:p14="http://schemas.microsoft.com/office/powerpoint/2010/main" val="411119141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4431"/>
            <a:ext cx="8012723" cy="1116257"/>
          </a:xfrm>
        </p:spPr>
        <p:txBody>
          <a:bodyPr/>
          <a:lstStyle/>
          <a:p>
            <a:r>
              <a:rPr lang="en-US" dirty="0"/>
              <a:t>Acknowledgments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Version Dated: May 18, 2017</a:t>
            </a:r>
            <a:endParaRPr lang="en-US" dirty="0"/>
          </a:p>
        </p:txBody>
      </p:sp>
      <p:sp>
        <p:nvSpPr>
          <p:cNvPr id="11" name="TextBox 10"/>
          <p:cNvSpPr txBox="1"/>
          <p:nvPr/>
        </p:nvSpPr>
        <p:spPr>
          <a:xfrm>
            <a:off x="958361" y="1435771"/>
            <a:ext cx="6433039" cy="4801314"/>
          </a:xfrm>
          <a:prstGeom prst="rect">
            <a:avLst/>
          </a:prstGeom>
          <a:noFill/>
        </p:spPr>
        <p:txBody>
          <a:bodyPr wrap="square" rtlCol="0">
            <a:spAutoFit/>
          </a:bodyPr>
          <a:lstStyle/>
          <a:p>
            <a:r>
              <a:rPr lang="en-US" b="1" dirty="0" smtClean="0"/>
              <a:t>Primary Author</a:t>
            </a:r>
          </a:p>
          <a:p>
            <a:r>
              <a:rPr lang="en-US" dirty="0" smtClean="0"/>
              <a:t>Betsy Buffington, Iowa State University Extension</a:t>
            </a:r>
          </a:p>
          <a:p>
            <a:endParaRPr lang="en-US" b="1" dirty="0" smtClean="0"/>
          </a:p>
          <a:p>
            <a:r>
              <a:rPr lang="en-US" b="1" dirty="0" smtClean="0"/>
              <a:t>Project Coordinator</a:t>
            </a:r>
          </a:p>
          <a:p>
            <a:r>
              <a:rPr lang="en-US" dirty="0" smtClean="0"/>
              <a:t>Amy Bamber, Association of American Pesticide Control Officials</a:t>
            </a:r>
          </a:p>
          <a:p>
            <a:endParaRPr lang="en-US" b="1" dirty="0" smtClean="0"/>
          </a:p>
          <a:p>
            <a:r>
              <a:rPr lang="en-US" b="1" dirty="0" smtClean="0"/>
              <a:t>Content Developers</a:t>
            </a:r>
          </a:p>
          <a:p>
            <a:r>
              <a:rPr lang="en-US" dirty="0" smtClean="0"/>
              <a:t>Lisa Blecker, University of California, Davis Extension</a:t>
            </a:r>
            <a:endParaRPr lang="en-US" dirty="0"/>
          </a:p>
          <a:p>
            <a:r>
              <a:rPr lang="en-US" dirty="0"/>
              <a:t>Ofelio </a:t>
            </a:r>
            <a:r>
              <a:rPr lang="en-US" dirty="0" smtClean="0"/>
              <a:t>Borges, Washington State Department of Agriculture</a:t>
            </a:r>
            <a:endParaRPr lang="en-US" dirty="0"/>
          </a:p>
          <a:p>
            <a:r>
              <a:rPr lang="en-US" dirty="0" smtClean="0"/>
              <a:t>Ricardo Davalos, Florida Department of Agriculture</a:t>
            </a:r>
            <a:endParaRPr lang="en-US" dirty="0"/>
          </a:p>
          <a:p>
            <a:r>
              <a:rPr lang="en-US" dirty="0"/>
              <a:t>Irene </a:t>
            </a:r>
            <a:r>
              <a:rPr lang="en-US" dirty="0" smtClean="0"/>
              <a:t>King, New Mexico Department of Agriculture</a:t>
            </a:r>
            <a:endParaRPr lang="en-US" dirty="0"/>
          </a:p>
          <a:p>
            <a:r>
              <a:rPr lang="en-US" dirty="0" smtClean="0"/>
              <a:t>Kerry Richards, American Association of Pesticide Safety Educators</a:t>
            </a:r>
          </a:p>
          <a:p>
            <a:r>
              <a:rPr lang="en-US" dirty="0"/>
              <a:t>F</a:t>
            </a:r>
            <a:r>
              <a:rPr lang="en-US" dirty="0" smtClean="0"/>
              <a:t>lor Servin, Washington State Department of Labor and Industries</a:t>
            </a:r>
          </a:p>
          <a:p>
            <a:r>
              <a:rPr lang="en-US" dirty="0" smtClean="0"/>
              <a:t>Thia Walker, Colorado State University Extension</a:t>
            </a:r>
          </a:p>
          <a:p>
            <a:endParaRPr lang="en-US" b="1" dirty="0" smtClean="0"/>
          </a:p>
          <a:p>
            <a:r>
              <a:rPr lang="en-US" b="1" dirty="0" smtClean="0"/>
              <a:t>U.S. EPA Office of Pesticide Programs Reviewers</a:t>
            </a:r>
          </a:p>
          <a:p>
            <a:r>
              <a:rPr lang="en-US" dirty="0" smtClean="0"/>
              <a:t>Kathy Davis, Jennifer Park, Nancy Fitz, Richard Pont</a:t>
            </a:r>
            <a:endParaRPr lang="en-US" b="1" dirty="0" smtClean="0"/>
          </a:p>
        </p:txBody>
      </p:sp>
      <p:sp>
        <p:nvSpPr>
          <p:cNvPr id="7" name="TextBox 6"/>
          <p:cNvSpPr txBox="1"/>
          <p:nvPr/>
        </p:nvSpPr>
        <p:spPr>
          <a:xfrm>
            <a:off x="7823199" y="3928192"/>
            <a:ext cx="4191000" cy="923330"/>
          </a:xfrm>
          <a:prstGeom prst="rect">
            <a:avLst/>
          </a:prstGeom>
          <a:noFill/>
        </p:spPr>
        <p:txBody>
          <a:bodyPr wrap="square" rtlCol="0">
            <a:spAutoFit/>
          </a:bodyPr>
          <a:lstStyle/>
          <a:p>
            <a:r>
              <a:rPr lang="en-US" sz="1200" dirty="0"/>
              <a:t>This program was developed through a cooperative agreement between the US EPA (#X8-83616301) and University of California Davis Extension in cooperation with Oregon State University.</a:t>
            </a:r>
          </a:p>
          <a:p>
            <a:endParaRPr lang="en-US" dirty="0"/>
          </a:p>
        </p:txBody>
      </p:sp>
      <p:sp>
        <p:nvSpPr>
          <p:cNvPr id="8" name="TextBox 7"/>
          <p:cNvSpPr txBox="1"/>
          <p:nvPr/>
        </p:nvSpPr>
        <p:spPr>
          <a:xfrm>
            <a:off x="7785100" y="2233692"/>
            <a:ext cx="4267199" cy="1723549"/>
          </a:xfrm>
          <a:prstGeom prst="rect">
            <a:avLst/>
          </a:prstGeom>
          <a:noFill/>
        </p:spPr>
        <p:txBody>
          <a:bodyPr wrap="square" rtlCol="0">
            <a:spAutoFit/>
          </a:bodyPr>
          <a:lstStyle/>
          <a:p>
            <a:r>
              <a:rPr lang="en-US" sz="1400" b="1" dirty="0"/>
              <a:t>PERC Administrators</a:t>
            </a:r>
            <a:endParaRPr lang="en-US" sz="1400" dirty="0"/>
          </a:p>
          <a:p>
            <a:pPr lvl="0"/>
            <a:r>
              <a:rPr lang="en-US" sz="1400" dirty="0"/>
              <a:t>Suzanne Forsyth, University of California Davis Extension</a:t>
            </a:r>
          </a:p>
          <a:p>
            <a:pPr lvl="0"/>
            <a:r>
              <a:rPr lang="en-US" sz="1400" dirty="0"/>
              <a:t>Kaci Buhl, Oregon State University </a:t>
            </a:r>
          </a:p>
          <a:p>
            <a:pPr lvl="0"/>
            <a:r>
              <a:rPr lang="en-US" sz="1400" dirty="0"/>
              <a:t>Jeff Loux, University of California Davis Extension</a:t>
            </a:r>
          </a:p>
          <a:p>
            <a:pPr lvl="0"/>
            <a:r>
              <a:rPr lang="en-US" sz="1400" dirty="0"/>
              <a:t>Jeanne Kasai, U.S. EPA</a:t>
            </a:r>
          </a:p>
          <a:p>
            <a:r>
              <a:rPr lang="en-US" dirty="0"/>
              <a:t> </a:t>
            </a:r>
          </a:p>
          <a:p>
            <a:endParaRPr lang="en-US" dirty="0"/>
          </a:p>
        </p:txBody>
      </p:sp>
    </p:spTree>
    <p:extLst>
      <p:ext uri="{BB962C8B-B14F-4D97-AF65-F5344CB8AC3E}">
        <p14:creationId xmlns:p14="http://schemas.microsoft.com/office/powerpoint/2010/main" val="2081450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t>Routes of Entry: Dermal</a:t>
            </a:r>
          </a:p>
        </p:txBody>
      </p:sp>
      <p:sp>
        <p:nvSpPr>
          <p:cNvPr id="10" name="Rectangle 9"/>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4705" y="2462237"/>
            <a:ext cx="3898813"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Some pesticides when contacted can pass through the skin into the blood stream</a:t>
            </a:r>
          </a:p>
        </p:txBody>
      </p:sp>
      <p:pic>
        <p:nvPicPr>
          <p:cNvPr id="8" name="Picture 7"/>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28537" y="1898418"/>
            <a:ext cx="1891505" cy="3636707"/>
          </a:xfrm>
          <a:prstGeom prst="rect">
            <a:avLst/>
          </a:prstGeom>
        </p:spPr>
      </p:pic>
      <p:sp>
        <p:nvSpPr>
          <p:cNvPr id="11" name="Explosion 2 10"/>
          <p:cNvSpPr/>
          <p:nvPr/>
        </p:nvSpPr>
        <p:spPr>
          <a:xfrm rot="7982508">
            <a:off x="4932015" y="3147106"/>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362146725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Ocular</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113875" y="1980975"/>
            <a:ext cx="3898813"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Significant amounts of pesticide can penetrate the outer tissues of the eye and enter the blood </a:t>
            </a:r>
            <a:r>
              <a:rPr lang="en-US" sz="3600" dirty="0" smtClean="0">
                <a:solidFill>
                  <a:prstClr val="black"/>
                </a:solidFill>
              </a:rPr>
              <a:t>stream</a:t>
            </a:r>
            <a:endParaRPr lang="en-US" sz="4000" dirty="0">
              <a:solidFill>
                <a:prstClr val="black"/>
              </a:solidFill>
            </a:endParaRPr>
          </a:p>
        </p:txBody>
      </p:sp>
      <p:pic>
        <p:nvPicPr>
          <p:cNvPr id="10" name="Picture 9"/>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135186" y="1870781"/>
            <a:ext cx="1891505" cy="3636707"/>
          </a:xfrm>
          <a:prstGeom prst="rect">
            <a:avLst/>
          </a:prstGeom>
        </p:spPr>
      </p:pic>
      <p:sp>
        <p:nvSpPr>
          <p:cNvPr id="11" name="Explosion 1 10"/>
          <p:cNvSpPr/>
          <p:nvPr/>
        </p:nvSpPr>
        <p:spPr>
          <a:xfrm>
            <a:off x="3938063" y="1966249"/>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1420686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a:spLocks noGrp="1"/>
          </p:cNvSpPr>
          <p:nvPr>
            <p:ph type="title"/>
          </p:nvPr>
        </p:nvSpPr>
        <p:spPr/>
        <p:txBody>
          <a:bodyPr/>
          <a:lstStyle/>
          <a:p>
            <a:r>
              <a:rPr lang="en-US" dirty="0"/>
              <a:t>Routes of Entry: Inhalation</a:t>
            </a:r>
          </a:p>
        </p:txBody>
      </p:sp>
      <p:sp>
        <p:nvSpPr>
          <p:cNvPr id="5" name="Rectangle 4"/>
          <p:cNvSpPr/>
          <p:nvPr/>
        </p:nvSpPr>
        <p:spPr>
          <a:xfrm>
            <a:off x="0" y="6514657"/>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Box 41"/>
          <p:cNvSpPr txBox="1"/>
          <p:nvPr/>
        </p:nvSpPr>
        <p:spPr>
          <a:xfrm>
            <a:off x="6052742" y="2284319"/>
            <a:ext cx="3812011"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Once pesticides have been inhaled, they enter the lungs and bloodstream</a:t>
            </a:r>
            <a:endParaRPr lang="en-US" sz="3200" dirty="0">
              <a:solidFill>
                <a:prstClr val="black"/>
              </a:solidFill>
            </a:endParaRPr>
          </a:p>
        </p:txBody>
      </p:sp>
      <p:pic>
        <p:nvPicPr>
          <p:cNvPr id="45" name="Picture 4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07443" y="1897127"/>
            <a:ext cx="1891505" cy="3636707"/>
          </a:xfrm>
          <a:prstGeom prst="rect">
            <a:avLst/>
          </a:prstGeom>
        </p:spPr>
      </p:pic>
      <p:pic>
        <p:nvPicPr>
          <p:cNvPr id="46" name="Picture 45"/>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411687" y="2479307"/>
            <a:ext cx="507536" cy="548687"/>
          </a:xfrm>
          <a:prstGeom prst="rect">
            <a:avLst/>
          </a:prstGeom>
        </p:spPr>
      </p:pic>
      <p:cxnSp>
        <p:nvCxnSpPr>
          <p:cNvPr id="7" name="Straight Connector 6"/>
          <p:cNvCxnSpPr/>
          <p:nvPr/>
        </p:nvCxnSpPr>
        <p:spPr>
          <a:xfrm>
            <a:off x="4665455" y="220048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000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Oral</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13" name="Picture 12"/>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33118" y="1879968"/>
            <a:ext cx="1891505" cy="3636707"/>
          </a:xfrm>
          <a:prstGeom prst="rect">
            <a:avLst/>
          </a:prstGeom>
        </p:spPr>
      </p:pic>
      <p:pic>
        <p:nvPicPr>
          <p:cNvPr id="14" name="Picture 1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959395" y="3098559"/>
            <a:ext cx="438950" cy="361220"/>
          </a:xfrm>
          <a:prstGeom prst="rect">
            <a:avLst/>
          </a:prstGeom>
        </p:spPr>
      </p:pic>
      <p:sp>
        <p:nvSpPr>
          <p:cNvPr id="15" name="TextBox 14"/>
          <p:cNvSpPr txBox="1"/>
          <p:nvPr/>
        </p:nvSpPr>
        <p:spPr>
          <a:xfrm>
            <a:off x="5516294" y="2116962"/>
            <a:ext cx="4127578"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en-US" sz="3600" dirty="0">
                <a:solidFill>
                  <a:prstClr val="black"/>
                </a:solidFill>
              </a:rPr>
              <a:t>Pesticide illness can occur if pesticide residues are transferred to consumed food from unwashed hands </a:t>
            </a:r>
            <a:endParaRPr lang="en-US" sz="3200" dirty="0">
              <a:solidFill>
                <a:prstClr val="black"/>
              </a:solidFill>
            </a:endParaRPr>
          </a:p>
        </p:txBody>
      </p:sp>
      <p:cxnSp>
        <p:nvCxnSpPr>
          <p:cNvPr id="9" name="Straight Connector 8"/>
          <p:cNvCxnSpPr/>
          <p:nvPr/>
        </p:nvCxnSpPr>
        <p:spPr>
          <a:xfrm>
            <a:off x="4179080" y="2168755"/>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939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Signs and Symptoms of Pesticide Poisoning</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1834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Common Signs and </a:t>
            </a:r>
            <a:r>
              <a:rPr lang="en-US" dirty="0"/>
              <a:t>Symptoms</a:t>
            </a:r>
          </a:p>
        </p:txBody>
      </p:sp>
      <p:sp>
        <p:nvSpPr>
          <p:cNvPr id="6" name="Content Placeholder 5"/>
          <p:cNvSpPr>
            <a:spLocks noGrp="1"/>
          </p:cNvSpPr>
          <p:nvPr>
            <p:ph sz="half" idx="1"/>
          </p:nvPr>
        </p:nvSpPr>
        <p:spPr/>
        <p:txBody>
          <a:bodyPr>
            <a:normAutofit lnSpcReduction="10000"/>
          </a:bodyPr>
          <a:lstStyle/>
          <a:p>
            <a:r>
              <a:rPr lang="en-US" dirty="0"/>
              <a:t>Eye irritation</a:t>
            </a:r>
          </a:p>
          <a:p>
            <a:r>
              <a:rPr lang="en-US" dirty="0"/>
              <a:t>Nose and throat pain</a:t>
            </a:r>
          </a:p>
          <a:p>
            <a:r>
              <a:rPr lang="en-US" dirty="0"/>
              <a:t>Skin rash</a:t>
            </a:r>
          </a:p>
          <a:p>
            <a:r>
              <a:rPr lang="en-US" dirty="0"/>
              <a:t>Dizziness</a:t>
            </a:r>
          </a:p>
          <a:p>
            <a:r>
              <a:rPr lang="en-US" dirty="0"/>
              <a:t>Headache</a:t>
            </a:r>
          </a:p>
          <a:p>
            <a:r>
              <a:rPr lang="en-US" dirty="0"/>
              <a:t>Muscle aches or cramps</a:t>
            </a:r>
          </a:p>
          <a:p>
            <a:r>
              <a:rPr lang="en-US" dirty="0"/>
              <a:t>Exhaustion</a:t>
            </a:r>
          </a:p>
          <a:p>
            <a:r>
              <a:rPr lang="en-US" dirty="0"/>
              <a:t>Nausea</a:t>
            </a:r>
          </a:p>
          <a:p>
            <a:r>
              <a:rPr lang="en-US" dirty="0"/>
              <a:t>Diarrhea</a:t>
            </a:r>
          </a:p>
          <a:p>
            <a:endParaRPr lang="en-US" sz="2800" dirty="0"/>
          </a:p>
        </p:txBody>
      </p:sp>
      <p:sp>
        <p:nvSpPr>
          <p:cNvPr id="9" name="Content Placeholder 8"/>
          <p:cNvSpPr>
            <a:spLocks noGrp="1"/>
          </p:cNvSpPr>
          <p:nvPr>
            <p:ph sz="half" idx="2"/>
          </p:nvPr>
        </p:nvSpPr>
        <p:spPr/>
        <p:txBody>
          <a:bodyPr>
            <a:normAutofit lnSpcReduction="10000"/>
          </a:bodyPr>
          <a:lstStyle/>
          <a:p>
            <a:r>
              <a:rPr lang="en-US" dirty="0"/>
              <a:t>Chest pain</a:t>
            </a:r>
          </a:p>
          <a:p>
            <a:r>
              <a:rPr lang="en-US" dirty="0"/>
              <a:t>Breathing difficulties</a:t>
            </a:r>
          </a:p>
          <a:p>
            <a:r>
              <a:rPr lang="en-US" dirty="0"/>
              <a:t>Blurred vision</a:t>
            </a:r>
          </a:p>
          <a:p>
            <a:r>
              <a:rPr lang="en-US" dirty="0"/>
              <a:t>Excessive salivation or drooling</a:t>
            </a:r>
          </a:p>
          <a:p>
            <a:r>
              <a:rPr lang="en-US" dirty="0"/>
              <a:t>Very small, pinpoint pupils</a:t>
            </a:r>
          </a:p>
          <a:p>
            <a:r>
              <a:rPr lang="en-US" dirty="0"/>
              <a:t>Lack of muscle control</a:t>
            </a:r>
          </a:p>
          <a:p>
            <a:r>
              <a:rPr lang="en-US" dirty="0"/>
              <a:t>Convulsions or seizures</a:t>
            </a:r>
          </a:p>
          <a:p>
            <a:r>
              <a:rPr lang="en-US" dirty="0"/>
              <a:t>Unconsciousness</a:t>
            </a:r>
          </a:p>
          <a:p>
            <a:pPr marL="0" indent="0">
              <a:buNone/>
            </a:pPr>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42468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12800" y="1717174"/>
            <a:ext cx="10680700" cy="5715000"/>
          </a:xfrm>
        </p:spPr>
        <p:txBody>
          <a:bodyPr>
            <a:noAutofit/>
          </a:bodyPr>
          <a:lstStyle/>
          <a:p>
            <a:pPr marL="0" indent="0">
              <a:buNone/>
            </a:pPr>
            <a:endParaRPr lang="en-US" sz="2400" dirty="0" smtClean="0"/>
          </a:p>
          <a:p>
            <a:pPr marL="0" indent="0">
              <a:buNone/>
            </a:pPr>
            <a:r>
              <a:rPr lang="en-US" dirty="0"/>
              <a:t>EPA has approved this material for training pesticide handlers on pesticide safety in accordance with the 2015 WPS expanded training content (40 CFR Part 170). The approval number is EPA Handler PST 00018.</a:t>
            </a:r>
          </a:p>
          <a:p>
            <a:pPr marL="0" indent="0">
              <a:buNone/>
            </a:pPr>
            <a:endParaRPr lang="en-US" dirty="0"/>
          </a:p>
          <a:p>
            <a:pPr marL="0" indent="0">
              <a:buNone/>
            </a:pPr>
            <a:endParaRPr lang="en-US" dirty="0" smtClean="0"/>
          </a:p>
        </p:txBody>
      </p:sp>
      <p:sp>
        <p:nvSpPr>
          <p:cNvPr id="4" name="Rectangle 3"/>
          <p:cNvSpPr/>
          <p:nvPr/>
        </p:nvSpPr>
        <p:spPr>
          <a:xfrm>
            <a:off x="616085" y="1706029"/>
            <a:ext cx="9849757" cy="646331"/>
          </a:xfrm>
          <a:prstGeom prst="rect">
            <a:avLst/>
          </a:prstGeom>
        </p:spPr>
        <p:txBody>
          <a:bodyPr wrap="square">
            <a:spAutoFit/>
          </a:bodyPr>
          <a:lstStyle/>
          <a:p>
            <a:endParaRPr lang="en-US" b="1" dirty="0" smtClean="0">
              <a:solidFill>
                <a:prstClr val="black"/>
              </a:solidFill>
            </a:endParaRPr>
          </a:p>
          <a:p>
            <a:endParaRPr lang="en-US" dirty="0">
              <a:solidFill>
                <a:prstClr val="black"/>
              </a:solidFill>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cid:image001.png@01D2BDBA.2EB3608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01700" y="5061669"/>
            <a:ext cx="1114425" cy="390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12800" y="5653029"/>
            <a:ext cx="10833100" cy="6155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600" b="0" i="0" u="none" strike="noStrike" cap="none" normalizeH="0" baseline="0" dirty="0" smtClean="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This work is licensed under a Creative Commons Attribution-NonCommercial-ShareAlike 4.0 International License by The Regents of the University of California, Davis campus, 2017. For information</a:t>
            </a:r>
            <a:r>
              <a:rPr kumimoji="0" lang="en-US" altLang="en-US" sz="1600" b="0" i="0" u="none" strike="noStrike" cap="none" normalizeH="0" dirty="0" smtClean="0">
                <a:ln>
                  <a:noFill/>
                </a:ln>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contact </a:t>
            </a:r>
            <a:r>
              <a:rPr kumimoji="0" lang="en-US" altLang="en-US" sz="1600" b="0" i="0" u="none" strike="noStrike" cap="none" normalizeH="0" baseline="0" dirty="0" smtClean="0">
                <a:ln>
                  <a:noFill/>
                </a:ln>
                <a:solidFill>
                  <a:srgbClr val="1155CC"/>
                </a:solidFill>
                <a:effectLst/>
                <a:latin typeface="Calibri" panose="020F0502020204030204" pitchFamily="34" charset="0"/>
                <a:ea typeface="Calibri" panose="020F0502020204030204" pitchFamily="34" charset="0"/>
                <a:cs typeface="Times New Roman" panose="02020603050405020304" pitchFamily="18" charset="0"/>
                <a:hlinkClick r:id="rId5"/>
              </a:rPr>
              <a:t>PERCsupport@ucdavis.edu</a:t>
            </a:r>
            <a:r>
              <a:rPr kumimoji="0" lang="en-US"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05343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Exposure to Fumigants </a:t>
            </a:r>
          </a:p>
        </p:txBody>
      </p:sp>
      <p:sp>
        <p:nvSpPr>
          <p:cNvPr id="6" name="Content Placeholder 5"/>
          <p:cNvSpPr>
            <a:spLocks noGrp="1"/>
          </p:cNvSpPr>
          <p:nvPr>
            <p:ph sz="half" idx="1"/>
          </p:nvPr>
        </p:nvSpPr>
        <p:spPr/>
        <p:txBody>
          <a:bodyPr/>
          <a:lstStyle/>
          <a:p>
            <a:r>
              <a:rPr lang="en-US" dirty="0"/>
              <a:t>Irrational behavior</a:t>
            </a:r>
          </a:p>
          <a:p>
            <a:r>
              <a:rPr lang="en-US" dirty="0"/>
              <a:t>Elevated body temperatures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83526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Poisoning Symptoms Can </a:t>
            </a:r>
            <a:br>
              <a:rPr lang="en-US" dirty="0"/>
            </a:br>
            <a:r>
              <a:rPr lang="en-US" dirty="0"/>
              <a:t>be Confused with Other Illnesses </a:t>
            </a:r>
          </a:p>
        </p:txBody>
      </p:sp>
      <p:sp>
        <p:nvSpPr>
          <p:cNvPr id="6" name="Content Placeholder 5"/>
          <p:cNvSpPr>
            <a:spLocks noGrp="1"/>
          </p:cNvSpPr>
          <p:nvPr>
            <p:ph idx="1"/>
          </p:nvPr>
        </p:nvSpPr>
        <p:spPr>
          <a:xfrm>
            <a:off x="5375564" y="2369127"/>
            <a:ext cx="5978236" cy="3807836"/>
          </a:xfrm>
        </p:spPr>
        <p:txBody>
          <a:bodyPr/>
          <a:lstStyle/>
          <a:p>
            <a:r>
              <a:rPr lang="en-US" dirty="0"/>
              <a:t>Cold</a:t>
            </a:r>
          </a:p>
          <a:p>
            <a:r>
              <a:rPr lang="en-US" dirty="0"/>
              <a:t>Flu</a:t>
            </a:r>
          </a:p>
          <a:p>
            <a:r>
              <a:rPr lang="en-US" dirty="0"/>
              <a:t>Heat illness</a:t>
            </a:r>
          </a:p>
          <a:p>
            <a:r>
              <a:rPr lang="en-US" dirty="0"/>
              <a:t>Food poisoning</a:t>
            </a:r>
          </a:p>
          <a:p>
            <a:r>
              <a:rPr lang="en-US" dirty="0"/>
              <a:t>Hangover</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6428509"/>
            <a:ext cx="4377307" cy="429491"/>
          </a:xfrm>
          <a:prstGeom prst="rect">
            <a:avLst/>
          </a:prstGeom>
        </p:spPr>
      </p:pic>
      <p:pic>
        <p:nvPicPr>
          <p:cNvPr id="11" name="Picture 10"/>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 y="1745878"/>
            <a:ext cx="6248400" cy="4772149"/>
          </a:xfrm>
          <a:prstGeom prst="rect">
            <a:avLst/>
          </a:prstGeom>
        </p:spPr>
      </p:pic>
    </p:spTree>
    <p:extLst>
      <p:ext uri="{BB962C8B-B14F-4D97-AF65-F5344CB8AC3E}">
        <p14:creationId xmlns:p14="http://schemas.microsoft.com/office/powerpoint/2010/main" val="2752279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Mild Symptoms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4402" y="1304084"/>
            <a:ext cx="3119188" cy="1612286"/>
          </a:xfrm>
          <a:prstGeom prst="rect">
            <a:avLst/>
          </a:prstGeom>
        </p:spPr>
      </p:pic>
      <p:pic>
        <p:nvPicPr>
          <p:cNvPr id="6" name="Picture 5"/>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291480"/>
            <a:ext cx="3413920" cy="4225352"/>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76654" y="3849046"/>
            <a:ext cx="5112327" cy="1540372"/>
          </a:xfrm>
          <a:prstGeom prst="rect">
            <a:avLst/>
          </a:prstGeom>
        </p:spPr>
      </p:pic>
      <p:sp>
        <p:nvSpPr>
          <p:cNvPr id="9" name="Content Placeholder 7"/>
          <p:cNvSpPr txBox="1">
            <a:spLocks/>
          </p:cNvSpPr>
          <p:nvPr/>
        </p:nvSpPr>
        <p:spPr>
          <a:xfrm>
            <a:off x="8544789" y="3063259"/>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Eye irritation</a:t>
            </a:r>
          </a:p>
        </p:txBody>
      </p:sp>
      <p:sp>
        <p:nvSpPr>
          <p:cNvPr id="10" name="Content Placeholder 7"/>
          <p:cNvSpPr txBox="1">
            <a:spLocks/>
          </p:cNvSpPr>
          <p:nvPr/>
        </p:nvSpPr>
        <p:spPr>
          <a:xfrm>
            <a:off x="8581281" y="522161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Skin rash</a:t>
            </a:r>
          </a:p>
        </p:txBody>
      </p:sp>
      <p:pic>
        <p:nvPicPr>
          <p:cNvPr id="11" name="Picture 10"/>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58292" y="1207348"/>
            <a:ext cx="3491345" cy="5435906"/>
          </a:xfrm>
          <a:prstGeom prst="rect">
            <a:avLst/>
          </a:prstGeom>
        </p:spPr>
      </p:pic>
      <p:sp>
        <p:nvSpPr>
          <p:cNvPr id="12" name="Content Placeholder 7"/>
          <p:cNvSpPr txBox="1">
            <a:spLocks/>
          </p:cNvSpPr>
          <p:nvPr/>
        </p:nvSpPr>
        <p:spPr>
          <a:xfrm>
            <a:off x="344372" y="5675602"/>
            <a:ext cx="2436802" cy="8221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white"/>
                </a:solidFill>
              </a:rPr>
              <a:t>Nose and throat pain</a:t>
            </a:r>
          </a:p>
        </p:txBody>
      </p:sp>
      <p:sp>
        <p:nvSpPr>
          <p:cNvPr id="13" name="Content Placeholder 7"/>
          <p:cNvSpPr txBox="1">
            <a:spLocks/>
          </p:cNvSpPr>
          <p:nvPr/>
        </p:nvSpPr>
        <p:spPr>
          <a:xfrm>
            <a:off x="5737636" y="594685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Dizziness</a:t>
            </a:r>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2816027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Moderate Symptoms</a:t>
            </a:r>
            <a:endParaRPr lang="en-US" dirty="0"/>
          </a:p>
        </p:txBody>
      </p:sp>
      <p:sp>
        <p:nvSpPr>
          <p:cNvPr id="4" name="Content Placeholder 3"/>
          <p:cNvSpPr>
            <a:spLocks noGrp="1"/>
          </p:cNvSpPr>
          <p:nvPr>
            <p:ph idx="1"/>
          </p:nvPr>
        </p:nvSpPr>
        <p:spPr/>
        <p:txBody>
          <a:bodyPr/>
          <a:lstStyle/>
          <a:p>
            <a:r>
              <a:rPr lang="en-US" dirty="0" smtClean="0"/>
              <a:t>Excessive saliva or drool</a:t>
            </a:r>
          </a:p>
          <a:p>
            <a:r>
              <a:rPr lang="en-US" dirty="0" smtClean="0"/>
              <a:t>Breathing difficulties</a:t>
            </a:r>
          </a:p>
          <a:p>
            <a:r>
              <a:rPr lang="en-US" dirty="0" smtClean="0"/>
              <a:t>Blurry vision</a:t>
            </a:r>
          </a:p>
          <a:p>
            <a:endParaRPr lang="en-US" dirty="0"/>
          </a:p>
        </p:txBody>
      </p:sp>
    </p:spTree>
    <p:extLst>
      <p:ext uri="{BB962C8B-B14F-4D97-AF65-F5344CB8AC3E}">
        <p14:creationId xmlns:p14="http://schemas.microsoft.com/office/powerpoint/2010/main" val="2505142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Symptoms</a:t>
            </a:r>
          </a:p>
        </p:txBody>
      </p:sp>
      <p:sp>
        <p:nvSpPr>
          <p:cNvPr id="9" name="Content Placeholder 7"/>
          <p:cNvSpPr txBox="1">
            <a:spLocks/>
          </p:cNvSpPr>
          <p:nvPr/>
        </p:nvSpPr>
        <p:spPr>
          <a:xfrm>
            <a:off x="995658" y="3244073"/>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Pinpoint pupils</a:t>
            </a:r>
          </a:p>
        </p:txBody>
      </p:sp>
      <p:sp>
        <p:nvSpPr>
          <p:cNvPr id="10" name="Content Placeholder 7"/>
          <p:cNvSpPr txBox="1">
            <a:spLocks/>
          </p:cNvSpPr>
          <p:nvPr/>
        </p:nvSpPr>
        <p:spPr>
          <a:xfrm>
            <a:off x="9199419" y="3988033"/>
            <a:ext cx="2737144" cy="822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Trembling, lack of muscle control</a:t>
            </a:r>
          </a:p>
        </p:txBody>
      </p:sp>
      <p:sp>
        <p:nvSpPr>
          <p:cNvPr id="13" name="Content Placeholder 7"/>
          <p:cNvSpPr txBox="1">
            <a:spLocks/>
          </p:cNvSpPr>
          <p:nvPr/>
        </p:nvSpPr>
        <p:spPr>
          <a:xfrm>
            <a:off x="1211277" y="5911725"/>
            <a:ext cx="4884723" cy="51678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Violent convulsions or seizures</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277" y="1516549"/>
            <a:ext cx="3238742" cy="1679076"/>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16" name="Picture 1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75418" y="1258460"/>
            <a:ext cx="4484658" cy="2734398"/>
          </a:xfrm>
          <a:prstGeom prst="rect">
            <a:avLst/>
          </a:prstGeom>
        </p:spPr>
      </p:pic>
      <p:pic>
        <p:nvPicPr>
          <p:cNvPr id="17" name="Picture 16"/>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46814" y="2928807"/>
            <a:ext cx="7297025" cy="3762938"/>
          </a:xfrm>
          <a:prstGeom prst="rect">
            <a:avLst/>
          </a:prstGeom>
        </p:spPr>
      </p:pic>
    </p:spTree>
    <p:extLst>
      <p:ext uri="{BB962C8B-B14F-4D97-AF65-F5344CB8AC3E}">
        <p14:creationId xmlns:p14="http://schemas.microsoft.com/office/powerpoint/2010/main" val="3929200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Type and Severity of Symptoms </a:t>
            </a:r>
            <a:br>
              <a:rPr lang="en-GB" dirty="0"/>
            </a:br>
            <a:r>
              <a:rPr lang="en-GB" dirty="0"/>
              <a:t>Depend on:</a:t>
            </a:r>
            <a:endParaRPr lang="en-US" dirty="0"/>
          </a:p>
        </p:txBody>
      </p:sp>
      <p:sp>
        <p:nvSpPr>
          <p:cNvPr id="6" name="Content Placeholder 5"/>
          <p:cNvSpPr>
            <a:spLocks noGrp="1"/>
          </p:cNvSpPr>
          <p:nvPr>
            <p:ph idx="1"/>
          </p:nvPr>
        </p:nvSpPr>
        <p:spPr/>
        <p:txBody>
          <a:bodyPr/>
          <a:lstStyle/>
          <a:p>
            <a:r>
              <a:rPr lang="en-US" dirty="0"/>
              <a:t>The pesticide</a:t>
            </a:r>
          </a:p>
          <a:p>
            <a:r>
              <a:rPr lang="en-US" dirty="0"/>
              <a:t>The route of exposure</a:t>
            </a:r>
          </a:p>
          <a:p>
            <a:r>
              <a:rPr lang="en-US" dirty="0"/>
              <a:t>The length of exposure</a:t>
            </a:r>
          </a:p>
          <a:p>
            <a:r>
              <a:rPr lang="en-US" dirty="0"/>
              <a:t>How often you are exposed</a:t>
            </a:r>
          </a:p>
          <a:p>
            <a:r>
              <a:rPr lang="en-US" dirty="0"/>
              <a:t>Age of the person</a:t>
            </a:r>
          </a:p>
          <a:p>
            <a:r>
              <a:rPr lang="en-US" dirty="0"/>
              <a:t>Health of the person</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319733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Potential Hazards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516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7640782" cy="1325563"/>
          </a:xfrm>
        </p:spPr>
        <p:txBody>
          <a:bodyPr/>
          <a:lstStyle/>
          <a:p>
            <a:r>
              <a:rPr lang="en-US" dirty="0"/>
              <a:t>Hazards to Children and Pregnant Women</a:t>
            </a:r>
          </a:p>
        </p:txBody>
      </p:sp>
      <p:sp>
        <p:nvSpPr>
          <p:cNvPr id="6" name="Content Placeholder 5"/>
          <p:cNvSpPr>
            <a:spLocks noGrp="1"/>
          </p:cNvSpPr>
          <p:nvPr>
            <p:ph idx="1"/>
          </p:nvPr>
        </p:nvSpPr>
        <p:spPr/>
        <p:txBody>
          <a:bodyPr>
            <a:normAutofit/>
          </a:bodyPr>
          <a:lstStyle/>
          <a:p>
            <a:r>
              <a:rPr lang="en-US" dirty="0"/>
              <a:t>Pregnant women</a:t>
            </a:r>
          </a:p>
          <a:p>
            <a:pPr lvl="1"/>
            <a:r>
              <a:rPr lang="en-US" sz="2800" dirty="0"/>
              <a:t>Miscarriage</a:t>
            </a:r>
          </a:p>
          <a:p>
            <a:pPr lvl="1"/>
            <a:r>
              <a:rPr lang="en-US" sz="2800" dirty="0"/>
              <a:t>Birth defects</a:t>
            </a:r>
          </a:p>
          <a:p>
            <a:r>
              <a:rPr lang="en-US" dirty="0"/>
              <a:t>Children</a:t>
            </a:r>
          </a:p>
          <a:p>
            <a:pPr lvl="1"/>
            <a:r>
              <a:rPr lang="en-US" sz="2800" dirty="0"/>
              <a:t>Still small</a:t>
            </a:r>
          </a:p>
          <a:p>
            <a:pPr lvl="1"/>
            <a:r>
              <a:rPr lang="en-US" sz="2800" dirty="0"/>
              <a:t>Still developing</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1907" y="1690688"/>
            <a:ext cx="3481118" cy="4352921"/>
          </a:xfrm>
          <a:prstGeom prst="rect">
            <a:avLst/>
          </a:prstGeom>
        </p:spPr>
      </p:pic>
    </p:spTree>
    <p:extLst>
      <p:ext uri="{BB962C8B-B14F-4D97-AF65-F5344CB8AC3E}">
        <p14:creationId xmlns:p14="http://schemas.microsoft.com/office/powerpoint/2010/main" val="4277851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Hazards from Pesticides</a:t>
            </a:r>
          </a:p>
        </p:txBody>
      </p:sp>
      <p:sp>
        <p:nvSpPr>
          <p:cNvPr id="10" name="Text Placeholder 9"/>
          <p:cNvSpPr>
            <a:spLocks noGrp="1"/>
          </p:cNvSpPr>
          <p:nvPr>
            <p:ph type="body" idx="1"/>
          </p:nvPr>
        </p:nvSpPr>
        <p:spPr/>
        <p:txBody>
          <a:bodyPr>
            <a:normAutofit/>
          </a:bodyPr>
          <a:lstStyle/>
          <a:p>
            <a:r>
              <a:rPr lang="en-US" sz="3200" b="0" dirty="0" smtClean="0"/>
              <a:t>1. Acute</a:t>
            </a:r>
            <a:endParaRPr lang="en-US" sz="3200" b="0" dirty="0"/>
          </a:p>
        </p:txBody>
      </p:sp>
      <p:sp>
        <p:nvSpPr>
          <p:cNvPr id="6" name="Content Placeholder 5"/>
          <p:cNvSpPr>
            <a:spLocks noGrp="1"/>
          </p:cNvSpPr>
          <p:nvPr>
            <p:ph sz="half" idx="2"/>
          </p:nvPr>
        </p:nvSpPr>
        <p:spPr/>
        <p:txBody>
          <a:bodyPr/>
          <a:lstStyle/>
          <a:p>
            <a:r>
              <a:rPr lang="en-US" dirty="0"/>
              <a:t>Short-term</a:t>
            </a:r>
          </a:p>
          <a:p>
            <a:r>
              <a:rPr lang="en-US" dirty="0"/>
              <a:t>Symptoms appear shortly after exposure</a:t>
            </a:r>
          </a:p>
          <a:p>
            <a:r>
              <a:rPr lang="en-US" dirty="0"/>
              <a:t>Single exposure </a:t>
            </a:r>
            <a:endParaRPr lang="en-US" dirty="0" smtClean="0"/>
          </a:p>
          <a:p>
            <a:r>
              <a:rPr lang="en-US" dirty="0" smtClean="0"/>
              <a:t>Mild </a:t>
            </a:r>
            <a:r>
              <a:rPr lang="en-US" dirty="0"/>
              <a:t>to serious illnesses</a:t>
            </a:r>
          </a:p>
        </p:txBody>
      </p:sp>
      <p:sp>
        <p:nvSpPr>
          <p:cNvPr id="11" name="Text Placeholder 10"/>
          <p:cNvSpPr>
            <a:spLocks noGrp="1"/>
          </p:cNvSpPr>
          <p:nvPr>
            <p:ph type="body" sz="quarter" idx="3"/>
          </p:nvPr>
        </p:nvSpPr>
        <p:spPr/>
        <p:txBody>
          <a:bodyPr>
            <a:normAutofit/>
          </a:bodyPr>
          <a:lstStyle/>
          <a:p>
            <a:r>
              <a:rPr lang="en-US" sz="3200" b="0" dirty="0" smtClean="0"/>
              <a:t>2. Chronic</a:t>
            </a:r>
            <a:endParaRPr lang="en-US" sz="3200" b="0" dirty="0"/>
          </a:p>
        </p:txBody>
      </p:sp>
      <p:sp>
        <p:nvSpPr>
          <p:cNvPr id="3" name="Content Placeholder 2"/>
          <p:cNvSpPr>
            <a:spLocks noGrp="1"/>
          </p:cNvSpPr>
          <p:nvPr>
            <p:ph sz="quarter" idx="4"/>
          </p:nvPr>
        </p:nvSpPr>
        <p:spPr/>
        <p:txBody>
          <a:bodyPr/>
          <a:lstStyle/>
          <a:p>
            <a:r>
              <a:rPr lang="en-US" dirty="0"/>
              <a:t>Long-term</a:t>
            </a:r>
          </a:p>
          <a:p>
            <a:r>
              <a:rPr lang="en-US" dirty="0"/>
              <a:t>Symptoms appear months or years later</a:t>
            </a:r>
          </a:p>
          <a:p>
            <a:r>
              <a:rPr lang="en-US" dirty="0"/>
              <a:t>Repeated exposures to a small dose</a:t>
            </a:r>
          </a:p>
          <a:p>
            <a:r>
              <a:rPr lang="en-US" dirty="0"/>
              <a:t>Mostly causes serious illnesses</a:t>
            </a:r>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009292" y="5703641"/>
            <a:ext cx="3563816" cy="584775"/>
          </a:xfrm>
          <a:prstGeom prst="rect">
            <a:avLst/>
          </a:prstGeom>
          <a:noFill/>
        </p:spPr>
        <p:txBody>
          <a:bodyPr wrap="square" rtlCol="0">
            <a:spAutoFit/>
          </a:bodyPr>
          <a:lstStyle/>
          <a:p>
            <a:pPr algn="ctr"/>
            <a:r>
              <a:rPr lang="en-US" sz="3200" dirty="0" smtClean="0"/>
              <a:t>3. Delayed effects</a:t>
            </a:r>
            <a:endParaRPr lang="en-US" sz="3200" dirty="0"/>
          </a:p>
        </p:txBody>
      </p:sp>
    </p:spTree>
    <p:extLst>
      <p:ext uri="{BB962C8B-B14F-4D97-AF65-F5344CB8AC3E}">
        <p14:creationId xmlns:p14="http://schemas.microsoft.com/office/powerpoint/2010/main" val="4095131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6127" y="0"/>
            <a:ext cx="2979606" cy="6858000"/>
          </a:xfrm>
          <a:prstGeom prst="rect">
            <a:avLst/>
          </a:prstGeom>
        </p:spPr>
      </p:pic>
      <p:sp>
        <p:nvSpPr>
          <p:cNvPr id="3" name="Oval 2"/>
          <p:cNvSpPr/>
          <p:nvPr/>
        </p:nvSpPr>
        <p:spPr>
          <a:xfrm>
            <a:off x="10489553" y="2209489"/>
            <a:ext cx="540594" cy="4890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10054164" y="1415790"/>
            <a:ext cx="336709" cy="35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Oval 4"/>
          <p:cNvSpPr/>
          <p:nvPr/>
        </p:nvSpPr>
        <p:spPr>
          <a:xfrm>
            <a:off x="11604612" y="3791438"/>
            <a:ext cx="276643" cy="27252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9772203" y="6169412"/>
            <a:ext cx="450315" cy="38407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9316270" y="3771465"/>
            <a:ext cx="300631" cy="291118"/>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10656879" y="178602"/>
            <a:ext cx="205941" cy="200722"/>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a:spLocks noChangeAspect="1"/>
          </p:cNvSpPr>
          <p:nvPr/>
        </p:nvSpPr>
        <p:spPr>
          <a:xfrm>
            <a:off x="10565930" y="632911"/>
            <a:ext cx="91440" cy="86625"/>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0227836" y="1767592"/>
            <a:ext cx="452731" cy="44189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10769924" y="4623840"/>
            <a:ext cx="326073" cy="3089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10427518" y="3425819"/>
            <a:ext cx="474005" cy="43760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10732033" y="1623331"/>
            <a:ext cx="401856" cy="416347"/>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10197215" y="3717610"/>
            <a:ext cx="223367" cy="19941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a:spLocks noChangeAspect="1"/>
          </p:cNvSpPr>
          <p:nvPr/>
        </p:nvSpPr>
        <p:spPr>
          <a:xfrm flipV="1">
            <a:off x="9978114" y="1841778"/>
            <a:ext cx="164820" cy="15614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a:spLocks noChangeAspect="1"/>
          </p:cNvSpPr>
          <p:nvPr/>
        </p:nvSpPr>
        <p:spPr>
          <a:xfrm>
            <a:off x="10286450" y="2260912"/>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a:spLocks noChangeAspect="1"/>
          </p:cNvSpPr>
          <p:nvPr/>
        </p:nvSpPr>
        <p:spPr>
          <a:xfrm>
            <a:off x="11461816" y="3828547"/>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itle 26"/>
          <p:cNvSpPr>
            <a:spLocks noGrp="1"/>
          </p:cNvSpPr>
          <p:nvPr>
            <p:ph type="title"/>
          </p:nvPr>
        </p:nvSpPr>
        <p:spPr/>
        <p:txBody>
          <a:bodyPr/>
          <a:lstStyle/>
          <a:p>
            <a:r>
              <a:rPr lang="en-US" dirty="0"/>
              <a:t>Chronic Pesticide Hazards</a:t>
            </a:r>
          </a:p>
        </p:txBody>
      </p:sp>
      <p:sp>
        <p:nvSpPr>
          <p:cNvPr id="28" name="Content Placeholder 27"/>
          <p:cNvSpPr>
            <a:spLocks noGrp="1"/>
          </p:cNvSpPr>
          <p:nvPr>
            <p:ph idx="1"/>
          </p:nvPr>
        </p:nvSpPr>
        <p:spPr/>
        <p:txBody>
          <a:bodyPr/>
          <a:lstStyle/>
          <a:p>
            <a:r>
              <a:rPr lang="en-US" dirty="0"/>
              <a:t>Cancer</a:t>
            </a:r>
          </a:p>
          <a:p>
            <a:r>
              <a:rPr lang="en-US" dirty="0"/>
              <a:t>Fertility problems</a:t>
            </a:r>
          </a:p>
          <a:p>
            <a:r>
              <a:rPr lang="en-US" dirty="0"/>
              <a:t>Respiratory illness</a:t>
            </a:r>
          </a:p>
          <a:p>
            <a:r>
              <a:rPr lang="en-US" dirty="0"/>
              <a:t>Nervous system disorders</a:t>
            </a:r>
          </a:p>
          <a:p>
            <a:r>
              <a:rPr lang="en-US" dirty="0"/>
              <a:t>Birth defects</a:t>
            </a:r>
          </a:p>
          <a:p>
            <a:r>
              <a:rPr lang="en-US" dirty="0"/>
              <a:t>Immune system disorders</a:t>
            </a:r>
          </a:p>
        </p:txBody>
      </p:sp>
      <p:sp>
        <p:nvSpPr>
          <p:cNvPr id="7" name="Rectangle 6"/>
          <p:cNvSpPr/>
          <p:nvPr/>
        </p:nvSpPr>
        <p:spPr>
          <a:xfrm>
            <a:off x="12055733" y="0"/>
            <a:ext cx="1971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3759544" y="6488668"/>
            <a:ext cx="5316583" cy="369332"/>
          </a:xfrm>
          <a:prstGeom prst="rect">
            <a:avLst/>
          </a:prstGeom>
          <a:noFill/>
        </p:spPr>
        <p:txBody>
          <a:bodyPr wrap="square" rtlCol="0">
            <a:spAutoFit/>
          </a:bodyPr>
          <a:lstStyle/>
          <a:p>
            <a:pPr algn="r"/>
            <a:r>
              <a:rPr lang="en-US" dirty="0" smtClean="0">
                <a:solidFill>
                  <a:prstClr val="black"/>
                </a:solidFill>
              </a:rPr>
              <a:t>Image credit: Sarah Risorto, UC Statewide IPM Program</a:t>
            </a:r>
            <a:endParaRPr lang="en-US" dirty="0">
              <a:solidFill>
                <a:prstClr val="black"/>
              </a:solidFill>
            </a:endParaRPr>
          </a:p>
        </p:txBody>
      </p:sp>
    </p:spTree>
    <p:extLst>
      <p:ext uri="{BB962C8B-B14F-4D97-AF65-F5344CB8AC3E}">
        <p14:creationId xmlns:p14="http://schemas.microsoft.com/office/powerpoint/2010/main" val="3980264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422409" cy="1325563"/>
          </a:xfrm>
        </p:spPr>
        <p:txBody>
          <a:bodyPr/>
          <a:lstStyle/>
          <a:p>
            <a:r>
              <a:rPr lang="en-US" dirty="0" smtClean="0"/>
              <a:t>Using these slides to train: Pesticide Handlers </a:t>
            </a:r>
            <a:endParaRPr lang="en-US" dirty="0"/>
          </a:p>
        </p:txBody>
      </p:sp>
      <p:sp>
        <p:nvSpPr>
          <p:cNvPr id="5" name="Content Placeholder 4"/>
          <p:cNvSpPr>
            <a:spLocks noGrp="1"/>
          </p:cNvSpPr>
          <p:nvPr>
            <p:ph idx="1"/>
          </p:nvPr>
        </p:nvSpPr>
        <p:spPr>
          <a:xfrm>
            <a:off x="838200" y="1673677"/>
            <a:ext cx="10515600" cy="4692720"/>
          </a:xfrm>
        </p:spPr>
        <p:txBody>
          <a:bodyPr>
            <a:noAutofit/>
          </a:bodyPr>
          <a:lstStyle/>
          <a:p>
            <a:r>
              <a:rPr lang="en-US" altLang="es-MX" sz="1800" dirty="0" smtClean="0"/>
              <a:t>This presentation provides the information required to train handlers under the Environmental Protection Agency’s Worker Protection Standard. </a:t>
            </a:r>
            <a:r>
              <a:rPr lang="en-US" sz="1800" dirty="0" smtClean="0"/>
              <a:t>Additional state rules may apply.</a:t>
            </a:r>
          </a:p>
          <a:p>
            <a:r>
              <a:rPr lang="en-US" sz="1800" dirty="0" smtClean="0"/>
              <a:t>This handler training material can be used in 2017, 2018 and beyond.</a:t>
            </a:r>
          </a:p>
          <a:p>
            <a:r>
              <a:rPr lang="en-US" altLang="es-MX" sz="1800" dirty="0" smtClean="0"/>
              <a:t>This presentation must be presented in its entirety.</a:t>
            </a:r>
          </a:p>
          <a:p>
            <a:r>
              <a:rPr lang="en-US" sz="1800" dirty="0"/>
              <a:t>If you intend to add or remove slides from this EPA-approved presentation, then refer to the EPA guidance in the </a:t>
            </a:r>
            <a:r>
              <a:rPr lang="en-US" sz="1800" dirty="0" smtClean="0"/>
              <a:t>notes </a:t>
            </a:r>
            <a:r>
              <a:rPr lang="en-US" sz="1800" dirty="0"/>
              <a:t>section</a:t>
            </a:r>
            <a:r>
              <a:rPr lang="en-US" sz="1800" dirty="0" smtClean="0"/>
              <a:t>.</a:t>
            </a:r>
            <a:endParaRPr lang="en-US" altLang="es-MX" sz="1800" dirty="0" smtClean="0"/>
          </a:p>
          <a:p>
            <a:r>
              <a:rPr lang="en-US" sz="1800" dirty="0" smtClean="0"/>
              <a:t>The notes section of the PowerPoint presentation contains important information for the trainer. Please review the notes prior to conducting the training.</a:t>
            </a:r>
          </a:p>
          <a:p>
            <a:r>
              <a:rPr lang="en-US" sz="1800" dirty="0" smtClean="0"/>
              <a:t>When training pesticide </a:t>
            </a:r>
            <a:r>
              <a:rPr lang="en-US" sz="1800" dirty="0"/>
              <a:t>h</a:t>
            </a:r>
            <a:r>
              <a:rPr lang="en-US" sz="1800" dirty="0" smtClean="0"/>
              <a:t>andlers, you must provide them with site-specific information relating to the agricultural establishment where they will be working. This includes the location of PPE, pesticide storage, pesticide application equipment, central posting, records, emergency contact information, decontamination supplies, and other WPS requirements.</a:t>
            </a:r>
          </a:p>
          <a:p>
            <a:r>
              <a:rPr lang="en-US" sz="1800" dirty="0" smtClean="0"/>
              <a:t>Trainings must be conducted in a manner that the handlers understand the information completely.</a:t>
            </a:r>
          </a:p>
          <a:p>
            <a:endParaRPr lang="en-US" sz="1800" dirty="0"/>
          </a:p>
        </p:txBody>
      </p:sp>
    </p:spTree>
    <p:extLst>
      <p:ext uri="{BB962C8B-B14F-4D97-AF65-F5344CB8AC3E}">
        <p14:creationId xmlns:p14="http://schemas.microsoft.com/office/powerpoint/2010/main" val="30049509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7427"/>
            <a:ext cx="6791533" cy="5090601"/>
          </a:xfrm>
          <a:prstGeom prst="rect">
            <a:avLst/>
          </a:prstGeom>
        </p:spPr>
      </p:pic>
      <p:sp>
        <p:nvSpPr>
          <p:cNvPr id="2" name="Title 1"/>
          <p:cNvSpPr>
            <a:spLocks noGrp="1"/>
          </p:cNvSpPr>
          <p:nvPr>
            <p:ph type="title"/>
          </p:nvPr>
        </p:nvSpPr>
        <p:spPr/>
        <p:txBody>
          <a:bodyPr/>
          <a:lstStyle/>
          <a:p>
            <a:r>
              <a:rPr lang="en-US" dirty="0"/>
              <a:t>Sensitization</a:t>
            </a:r>
          </a:p>
        </p:txBody>
      </p:sp>
      <p:sp>
        <p:nvSpPr>
          <p:cNvPr id="6" name="Content Placeholder 5"/>
          <p:cNvSpPr>
            <a:spLocks noGrp="1"/>
          </p:cNvSpPr>
          <p:nvPr>
            <p:ph idx="1"/>
          </p:nvPr>
        </p:nvSpPr>
        <p:spPr>
          <a:xfrm>
            <a:off x="7136823" y="1690688"/>
            <a:ext cx="3864429" cy="4351338"/>
          </a:xfrm>
        </p:spPr>
        <p:txBody>
          <a:bodyPr/>
          <a:lstStyle/>
          <a:p>
            <a:r>
              <a:rPr lang="en-US" dirty="0"/>
              <a:t>Not overexposure or poisoning</a:t>
            </a:r>
          </a:p>
          <a:p>
            <a:r>
              <a:rPr lang="en-US" dirty="0"/>
              <a:t>Allergic reaction that develops over time</a:t>
            </a:r>
          </a:p>
          <a:p>
            <a:r>
              <a:rPr lang="en-US" dirty="0"/>
              <a:t>Skin irritation </a:t>
            </a:r>
          </a:p>
          <a:p>
            <a:r>
              <a:rPr lang="en-US" dirty="0"/>
              <a:t>Respiratory problems</a:t>
            </a:r>
          </a:p>
          <a:p>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25976" y="6489782"/>
            <a:ext cx="6379251" cy="369332"/>
          </a:xfrm>
          <a:prstGeom prst="rect">
            <a:avLst/>
          </a:prstGeom>
          <a:noFill/>
        </p:spPr>
        <p:txBody>
          <a:bodyPr wrap="square" rtlCol="0">
            <a:spAutoFit/>
          </a:bodyPr>
          <a:lstStyle/>
          <a:p>
            <a:r>
              <a:rPr lang="en-US" dirty="0">
                <a:solidFill>
                  <a:prstClr val="black"/>
                </a:solidFill>
              </a:rPr>
              <a:t>Image credit: Metere </a:t>
            </a:r>
            <a:r>
              <a:rPr lang="en-US" dirty="0" smtClean="0">
                <a:solidFill>
                  <a:prstClr val="black"/>
                </a:solidFill>
              </a:rPr>
              <a:t>Pinker and Mark Morrison</a:t>
            </a:r>
            <a:endParaRPr lang="en-US" dirty="0">
              <a:solidFill>
                <a:prstClr val="black"/>
              </a:solidFill>
            </a:endParaRPr>
          </a:p>
        </p:txBody>
      </p:sp>
    </p:spTree>
    <p:extLst>
      <p:ext uri="{BB962C8B-B14F-4D97-AF65-F5344CB8AC3E}">
        <p14:creationId xmlns:p14="http://schemas.microsoft.com/office/powerpoint/2010/main" val="3504201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Ways to Reduce Pesticide Exposure</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37145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s-MX" dirty="0"/>
              <a:t>Using </a:t>
            </a:r>
            <a:r>
              <a:rPr lang="en-US" altLang="es-MX" dirty="0" smtClean="0"/>
              <a:t>Protective </a:t>
            </a:r>
            <a:r>
              <a:rPr lang="en-US" altLang="es-MX" dirty="0"/>
              <a:t>Clothing</a:t>
            </a:r>
            <a:endParaRPr lang="en-US" dirty="0"/>
          </a:p>
        </p:txBody>
      </p:sp>
      <p:sp>
        <p:nvSpPr>
          <p:cNvPr id="4" name="Content Placeholder 3"/>
          <p:cNvSpPr>
            <a:spLocks noGrp="1"/>
          </p:cNvSpPr>
          <p:nvPr>
            <p:ph idx="1"/>
          </p:nvPr>
        </p:nvSpPr>
        <p:spPr/>
        <p:txBody>
          <a:bodyPr/>
          <a:lstStyle/>
          <a:p>
            <a:r>
              <a:rPr lang="en-US" altLang="es-MX" dirty="0"/>
              <a:t>Remember to use </a:t>
            </a:r>
            <a:r>
              <a:rPr lang="en-US" altLang="es-MX" dirty="0" smtClean="0"/>
              <a:t>work clothes </a:t>
            </a:r>
            <a:r>
              <a:rPr lang="en-US" altLang="es-MX" dirty="0"/>
              <a:t>and/or </a:t>
            </a:r>
            <a:r>
              <a:rPr lang="en-US" altLang="es-MX" dirty="0" smtClean="0"/>
              <a:t>personal protective </a:t>
            </a:r>
            <a:r>
              <a:rPr lang="en-US" altLang="es-MX" dirty="0"/>
              <a:t>equipment that protect your skin</a:t>
            </a:r>
          </a:p>
          <a:p>
            <a:r>
              <a:rPr lang="en-US" altLang="es-MX" dirty="0"/>
              <a:t>Keep out of areas indicated by your supervisor</a:t>
            </a:r>
          </a:p>
          <a:p>
            <a:r>
              <a:rPr lang="en-US" altLang="es-MX" dirty="0"/>
              <a:t>Leave the area if pesticides are carried towards the area where you are working</a:t>
            </a:r>
          </a:p>
          <a:p>
            <a:r>
              <a:rPr lang="en-US" altLang="es-MX" dirty="0"/>
              <a:t>Wash with soap and water after working and before eating, </a:t>
            </a:r>
            <a:r>
              <a:rPr lang="en-US" altLang="es-MX" dirty="0" smtClean="0"/>
              <a:t>chewing tobacco or using the bathroom and </a:t>
            </a:r>
            <a:r>
              <a:rPr lang="en-US" dirty="0" smtClean="0"/>
              <a:t>before </a:t>
            </a:r>
            <a:r>
              <a:rPr lang="en-US" dirty="0"/>
              <a:t>any physical contact with your </a:t>
            </a:r>
            <a:r>
              <a:rPr lang="en-US" dirty="0" smtClean="0"/>
              <a:t>family</a:t>
            </a:r>
            <a:endParaRPr lang="en-US" altLang="es-MX"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4166741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and Change into Clean Clothes</a:t>
            </a:r>
          </a:p>
        </p:txBody>
      </p:sp>
      <p:sp>
        <p:nvSpPr>
          <p:cNvPr id="3" name="Content Placeholder 2"/>
          <p:cNvSpPr>
            <a:spLocks noGrp="1"/>
          </p:cNvSpPr>
          <p:nvPr>
            <p:ph idx="1"/>
          </p:nvPr>
        </p:nvSpPr>
        <p:spPr>
          <a:xfrm>
            <a:off x="3931920" y="2499949"/>
            <a:ext cx="7421880" cy="2563495"/>
          </a:xfrm>
        </p:spPr>
        <p:txBody>
          <a:bodyPr>
            <a:normAutofit/>
          </a:bodyPr>
          <a:lstStyle/>
          <a:p>
            <a:r>
              <a:rPr lang="en-US" dirty="0" smtClean="0"/>
              <a:t>Wash </a:t>
            </a:r>
            <a:r>
              <a:rPr lang="en-US" dirty="0"/>
              <a:t>or shower with soap and water and shampoo hair as soon as you can after working with or in areas treated with pesticides</a:t>
            </a:r>
            <a:r>
              <a:rPr lang="en-US" dirty="0" smtClean="0"/>
              <a:t>.</a:t>
            </a:r>
            <a:endParaRPr lang="en-US" dirty="0"/>
          </a:p>
          <a:p>
            <a:r>
              <a:rPr lang="en-US" dirty="0" smtClean="0"/>
              <a:t>Change </a:t>
            </a:r>
            <a:r>
              <a:rPr lang="en-US" dirty="0"/>
              <a:t>into clean clothes after </a:t>
            </a:r>
            <a:r>
              <a:rPr lang="en-US" dirty="0" smtClean="0"/>
              <a:t>washing</a:t>
            </a:r>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488668"/>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James Hollyer, Associate Director for Extension, University of Guam</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19" y="2270620"/>
            <a:ext cx="3218967" cy="3231160"/>
          </a:xfrm>
          <a:prstGeom prst="rect">
            <a:avLst/>
          </a:prstGeom>
        </p:spPr>
      </p:pic>
    </p:spTree>
    <p:extLst>
      <p:ext uri="{BB962C8B-B14F-4D97-AF65-F5344CB8AC3E}">
        <p14:creationId xmlns:p14="http://schemas.microsoft.com/office/powerpoint/2010/main" val="26050824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35091" cy="1325563"/>
          </a:xfrm>
        </p:spPr>
        <p:txBody>
          <a:bodyPr/>
          <a:lstStyle/>
          <a:p>
            <a:r>
              <a:rPr lang="en-US" dirty="0"/>
              <a:t>After Working in Pesticide Treated Areas</a:t>
            </a:r>
          </a:p>
        </p:txBody>
      </p:sp>
      <p:sp>
        <p:nvSpPr>
          <p:cNvPr id="3" name="Content Placeholder 2"/>
          <p:cNvSpPr>
            <a:spLocks noGrp="1"/>
          </p:cNvSpPr>
          <p:nvPr>
            <p:ph idx="1"/>
          </p:nvPr>
        </p:nvSpPr>
        <p:spPr>
          <a:xfrm>
            <a:off x="838200" y="1825625"/>
            <a:ext cx="6176554" cy="4351338"/>
          </a:xfrm>
        </p:spPr>
        <p:txBody>
          <a:bodyPr/>
          <a:lstStyle/>
          <a:p>
            <a:r>
              <a:rPr lang="en-US" dirty="0"/>
              <a:t>Remove work boots or shoes before entering your home </a:t>
            </a:r>
          </a:p>
          <a:p>
            <a:r>
              <a:rPr lang="en-US" dirty="0"/>
              <a:t>Remove work clothes and wash or shower before physical contact with children or family members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487091" y="6506080"/>
            <a:ext cx="7772400"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3287" y="957994"/>
            <a:ext cx="4718713" cy="5560034"/>
          </a:xfrm>
          <a:prstGeom prst="rect">
            <a:avLst/>
          </a:prstGeom>
        </p:spPr>
      </p:pic>
    </p:spTree>
    <p:extLst>
      <p:ext uri="{BB962C8B-B14F-4D97-AF65-F5344CB8AC3E}">
        <p14:creationId xmlns:p14="http://schemas.microsoft.com/office/powerpoint/2010/main" val="1715599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Reduce Pesticide Residue on Clothing</a:t>
            </a:r>
          </a:p>
        </p:txBody>
      </p:sp>
      <p:sp>
        <p:nvSpPr>
          <p:cNvPr id="7" name="Content Placeholder 6"/>
          <p:cNvSpPr>
            <a:spLocks noGrp="1"/>
          </p:cNvSpPr>
          <p:nvPr>
            <p:ph idx="1"/>
          </p:nvPr>
        </p:nvSpPr>
        <p:spPr/>
        <p:txBody>
          <a:bodyPr/>
          <a:lstStyle/>
          <a:p>
            <a:r>
              <a:rPr lang="en-US" dirty="0"/>
              <a:t>Wear work clothes only once</a:t>
            </a:r>
          </a:p>
          <a:p>
            <a:r>
              <a:rPr lang="en-US" dirty="0"/>
              <a:t>Put work clothes in a plastic bag after use</a:t>
            </a:r>
          </a:p>
          <a:p>
            <a:endParaRPr lang="en-US" dirty="0"/>
          </a:p>
          <a:p>
            <a:endParaRPr lang="en-US" dirty="0"/>
          </a:p>
          <a:p>
            <a:pPr lvl="0"/>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2522463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Work Clothes </a:t>
            </a:r>
          </a:p>
        </p:txBody>
      </p:sp>
      <p:sp>
        <p:nvSpPr>
          <p:cNvPr id="3" name="Content Placeholder 2"/>
          <p:cNvSpPr>
            <a:spLocks noGrp="1"/>
          </p:cNvSpPr>
          <p:nvPr>
            <p:ph idx="1"/>
          </p:nvPr>
        </p:nvSpPr>
        <p:spPr>
          <a:xfrm>
            <a:off x="838200" y="1825625"/>
            <a:ext cx="6666781" cy="4351338"/>
          </a:xfrm>
        </p:spPr>
        <p:txBody>
          <a:bodyPr/>
          <a:lstStyle/>
          <a:p>
            <a:r>
              <a:rPr lang="en-US" dirty="0"/>
              <a:t>Wash work clothes before wearing them again</a:t>
            </a:r>
          </a:p>
          <a:p>
            <a:pPr lvl="0"/>
            <a:r>
              <a:rPr lang="en-US" dirty="0" smtClean="0"/>
              <a:t>Wash </a:t>
            </a:r>
            <a:r>
              <a:rPr lang="en-US" dirty="0"/>
              <a:t>work clothing separate from family laundry</a:t>
            </a:r>
          </a:p>
          <a:p>
            <a:pPr lvl="0"/>
            <a:r>
              <a:rPr lang="en-US" dirty="0"/>
              <a:t>Use hot water</a:t>
            </a:r>
          </a:p>
          <a:p>
            <a:pPr lvl="0"/>
            <a:r>
              <a:rPr lang="en-US" dirty="0"/>
              <a:t>Decontaminate washing machine</a:t>
            </a:r>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5342873" y="6518028"/>
            <a:ext cx="6849127"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044" y="1378655"/>
            <a:ext cx="4291956" cy="5139373"/>
          </a:xfrm>
          <a:prstGeom prst="rect">
            <a:avLst/>
          </a:prstGeom>
        </p:spPr>
      </p:pic>
    </p:spTree>
    <p:extLst>
      <p:ext uri="{BB962C8B-B14F-4D97-AF65-F5344CB8AC3E}">
        <p14:creationId xmlns:p14="http://schemas.microsoft.com/office/powerpoint/2010/main" val="1065109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011194" cy="1325563"/>
          </a:xfrm>
        </p:spPr>
        <p:txBody>
          <a:bodyPr/>
          <a:lstStyle/>
          <a:p>
            <a:r>
              <a:rPr lang="en-US" dirty="0"/>
              <a:t>Do Not Take Pesticides or Pesticide Containers Used at Work to your Home</a:t>
            </a:r>
          </a:p>
        </p:txBody>
      </p:sp>
      <p:sp>
        <p:nvSpPr>
          <p:cNvPr id="3" name="Content Placeholder 2"/>
          <p:cNvSpPr>
            <a:spLocks noGrp="1"/>
          </p:cNvSpPr>
          <p:nvPr>
            <p:ph idx="1"/>
          </p:nvPr>
        </p:nvSpPr>
        <p:spPr/>
        <p:txBody>
          <a:bodyPr/>
          <a:lstStyle/>
          <a:p>
            <a:r>
              <a:rPr lang="en-US" altLang="es-MX" dirty="0"/>
              <a:t>Never take pesticides or pesticide containers home – they may contain pesticide residues that may harm you and/or your family </a:t>
            </a:r>
          </a:p>
          <a:p>
            <a:r>
              <a:rPr lang="en-US" dirty="0"/>
              <a:t>Typically pesticides used in agriculture are not to be used at home</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795471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49046" cy="1325563"/>
          </a:xfrm>
        </p:spPr>
        <p:txBody>
          <a:bodyPr>
            <a:normAutofit/>
          </a:bodyPr>
          <a:lstStyle/>
          <a:p>
            <a:r>
              <a:rPr lang="en-US" dirty="0"/>
              <a:t>Keep Children and Family Members Away from Pesticide Treated Areas</a:t>
            </a:r>
          </a:p>
        </p:txBody>
      </p:sp>
      <p:sp>
        <p:nvSpPr>
          <p:cNvPr id="3" name="Content Placeholder 2"/>
          <p:cNvSpPr>
            <a:spLocks noGrp="1"/>
          </p:cNvSpPr>
          <p:nvPr>
            <p:ph idx="1"/>
          </p:nvPr>
        </p:nvSpPr>
        <p:spPr>
          <a:xfrm>
            <a:off x="4558936" y="1825625"/>
            <a:ext cx="6794863" cy="4351338"/>
          </a:xfrm>
        </p:spPr>
        <p:txBody>
          <a:bodyPr/>
          <a:lstStyle/>
          <a:p>
            <a:r>
              <a:rPr lang="en-US" altLang="es-MX" dirty="0"/>
              <a:t>Keep children out of places where pesticides may be found</a:t>
            </a:r>
          </a:p>
          <a:p>
            <a:r>
              <a:rPr lang="en-US" altLang="es-MX" dirty="0"/>
              <a:t>Nonworking family members should not enter into pesticide treated areas</a:t>
            </a:r>
          </a:p>
          <a:p>
            <a:r>
              <a:rPr lang="en-US" altLang="es-MX" dirty="0"/>
              <a:t>At home – keep pesticide </a:t>
            </a:r>
            <a:r>
              <a:rPr lang="en-US" altLang="es-MX" dirty="0" smtClean="0"/>
              <a:t>out </a:t>
            </a:r>
            <a:r>
              <a:rPr lang="en-US" altLang="es-MX" dirty="0"/>
              <a:t>of reach of children</a:t>
            </a:r>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506080"/>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Ashley Estes, Arizona Department of Agriculture</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02636"/>
            <a:ext cx="4194412" cy="4828450"/>
          </a:xfrm>
          <a:prstGeom prst="rect">
            <a:avLst/>
          </a:prstGeom>
        </p:spPr>
      </p:pic>
    </p:spTree>
    <p:extLst>
      <p:ext uri="{BB962C8B-B14F-4D97-AF65-F5344CB8AC3E}">
        <p14:creationId xmlns:p14="http://schemas.microsoft.com/office/powerpoint/2010/main" val="25348261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Decontamination and First Aid</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66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Employee Tasks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6192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Decontamination?</a:t>
            </a:r>
          </a:p>
        </p:txBody>
      </p:sp>
      <p:sp>
        <p:nvSpPr>
          <p:cNvPr id="3" name="Text Placeholder 2"/>
          <p:cNvSpPr>
            <a:spLocks noGrp="1"/>
          </p:cNvSpPr>
          <p:nvPr>
            <p:ph type="body" idx="1"/>
          </p:nvPr>
        </p:nvSpPr>
        <p:spPr/>
        <p:txBody>
          <a:bodyPr>
            <a:normAutofit/>
          </a:bodyPr>
          <a:lstStyle/>
          <a:p>
            <a:r>
              <a:rPr lang="en-US" sz="3200" b="0" dirty="0"/>
              <a:t>Routine Decontamination</a:t>
            </a:r>
            <a:r>
              <a:rPr lang="en-US" sz="2800" b="0" dirty="0"/>
              <a:t>	</a:t>
            </a:r>
          </a:p>
        </p:txBody>
      </p:sp>
      <p:sp>
        <p:nvSpPr>
          <p:cNvPr id="4" name="Content Placeholder 3"/>
          <p:cNvSpPr>
            <a:spLocks noGrp="1"/>
          </p:cNvSpPr>
          <p:nvPr>
            <p:ph sz="half" idx="2"/>
          </p:nvPr>
        </p:nvSpPr>
        <p:spPr/>
        <p:txBody>
          <a:bodyPr/>
          <a:lstStyle/>
          <a:p>
            <a:r>
              <a:rPr lang="en-US" dirty="0"/>
              <a:t>Cleansing face, hands or the entire human body to minimize exposure to pesticide residues</a:t>
            </a:r>
          </a:p>
          <a:p>
            <a:endParaRPr lang="en-US" dirty="0"/>
          </a:p>
        </p:txBody>
      </p:sp>
      <p:sp>
        <p:nvSpPr>
          <p:cNvPr id="5" name="Text Placeholder 4"/>
          <p:cNvSpPr>
            <a:spLocks noGrp="1"/>
          </p:cNvSpPr>
          <p:nvPr>
            <p:ph type="body" sz="quarter" idx="3"/>
          </p:nvPr>
        </p:nvSpPr>
        <p:spPr/>
        <p:txBody>
          <a:bodyPr>
            <a:normAutofit/>
          </a:bodyPr>
          <a:lstStyle/>
          <a:p>
            <a:r>
              <a:rPr lang="en-US" sz="3200" b="0" dirty="0"/>
              <a:t>Emergency Decontamination</a:t>
            </a:r>
          </a:p>
        </p:txBody>
      </p:sp>
      <p:sp>
        <p:nvSpPr>
          <p:cNvPr id="13" name="Content Placeholder 12"/>
          <p:cNvSpPr>
            <a:spLocks noGrp="1"/>
          </p:cNvSpPr>
          <p:nvPr>
            <p:ph sz="quarter" idx="4"/>
          </p:nvPr>
        </p:nvSpPr>
        <p:spPr/>
        <p:txBody>
          <a:bodyPr/>
          <a:lstStyle/>
          <a:p>
            <a:r>
              <a:rPr lang="en-US" dirty="0"/>
              <a:t>Removing pesticides from eyes, skin or clothes during emergency situations</a:t>
            </a:r>
          </a:p>
        </p:txBody>
      </p:sp>
      <p:sp>
        <p:nvSpPr>
          <p:cNvPr id="23" name="Rectangle 22"/>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808054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Agricultural Workers</a:t>
            </a:r>
            <a:br>
              <a:rPr lang="en-US" dirty="0"/>
            </a:br>
            <a:r>
              <a:rPr lang="en-US" dirty="0"/>
              <a:t>Routine Decontamination</a:t>
            </a:r>
          </a:p>
        </p:txBody>
      </p:sp>
      <p:sp>
        <p:nvSpPr>
          <p:cNvPr id="3" name="Content Placeholder 2"/>
          <p:cNvSpPr>
            <a:spLocks noGrp="1"/>
          </p:cNvSpPr>
          <p:nvPr>
            <p:ph idx="1"/>
          </p:nvPr>
        </p:nvSpPr>
        <p:spPr>
          <a:xfrm>
            <a:off x="838200" y="1825625"/>
            <a:ext cx="4827494" cy="4351338"/>
          </a:xfrm>
        </p:spPr>
        <p:txBody>
          <a:bodyPr>
            <a:noAutofit/>
          </a:bodyPr>
          <a:lstStyle/>
          <a:p>
            <a:pPr marL="171450" indent="-171450">
              <a:buFont typeface="Arial" panose="020B0604020202020204" pitchFamily="34" charset="0"/>
              <a:buChar char="•"/>
            </a:pPr>
            <a:r>
              <a:rPr lang="en-US" dirty="0" smtClean="0"/>
              <a:t>Wash hands </a:t>
            </a:r>
            <a:r>
              <a:rPr lang="en-US" dirty="0"/>
              <a:t>before eating, drinking, smoking, </a:t>
            </a:r>
            <a:r>
              <a:rPr lang="en-US" dirty="0" smtClean="0"/>
              <a:t>using </a:t>
            </a:r>
            <a:r>
              <a:rPr lang="en-US" dirty="0"/>
              <a:t>the </a:t>
            </a:r>
            <a:r>
              <a:rPr lang="en-US" dirty="0" smtClean="0"/>
              <a:t>bathroom; before </a:t>
            </a:r>
            <a:r>
              <a:rPr lang="en-US" dirty="0"/>
              <a:t>touching </a:t>
            </a:r>
            <a:r>
              <a:rPr lang="en-US" dirty="0" smtClean="0"/>
              <a:t>eyes </a:t>
            </a:r>
            <a:r>
              <a:rPr lang="en-US" dirty="0"/>
              <a:t>or </a:t>
            </a:r>
            <a:r>
              <a:rPr lang="en-US" dirty="0" smtClean="0"/>
              <a:t>mouth; and </a:t>
            </a:r>
            <a:r>
              <a:rPr lang="en-US" dirty="0"/>
              <a:t>before getting into </a:t>
            </a:r>
            <a:r>
              <a:rPr lang="en-US" dirty="0" smtClean="0"/>
              <a:t>vehicles</a:t>
            </a:r>
            <a:endParaRPr lang="en-US" dirty="0"/>
          </a:p>
          <a:p>
            <a:pPr marL="171450" indent="-171450">
              <a:buFont typeface="Arial" panose="020B0604020202020204" pitchFamily="34" charset="0"/>
              <a:buChar char="•"/>
            </a:pPr>
            <a:r>
              <a:rPr lang="en-US" dirty="0" smtClean="0"/>
              <a:t>Change </a:t>
            </a:r>
            <a:r>
              <a:rPr lang="en-US" dirty="0"/>
              <a:t>into clean clothes and </a:t>
            </a:r>
            <a:r>
              <a:rPr lang="en-US" dirty="0" smtClean="0"/>
              <a:t>shoes</a:t>
            </a:r>
            <a:endParaRPr lang="en-US" dirty="0"/>
          </a:p>
          <a:p>
            <a:pPr marL="171450" indent="-171450">
              <a:buFont typeface="Arial" panose="020B0604020202020204" pitchFamily="34" charset="0"/>
              <a:buChar char="•"/>
            </a:pPr>
            <a:r>
              <a:rPr lang="en-US" dirty="0" smtClean="0"/>
              <a:t>Shower </a:t>
            </a:r>
            <a:r>
              <a:rPr lang="en-US" dirty="0"/>
              <a:t>or </a:t>
            </a:r>
            <a:r>
              <a:rPr lang="en-US" dirty="0" smtClean="0"/>
              <a:t>bathe</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896778" y="6476943"/>
            <a:ext cx="8295222"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024" y="1878570"/>
            <a:ext cx="6187976" cy="4639458"/>
          </a:xfrm>
          <a:prstGeom prst="rect">
            <a:avLst/>
          </a:prstGeom>
        </p:spPr>
      </p:pic>
    </p:spTree>
    <p:extLst>
      <p:ext uri="{BB962C8B-B14F-4D97-AF65-F5344CB8AC3E}">
        <p14:creationId xmlns:p14="http://schemas.microsoft.com/office/powerpoint/2010/main" val="8056449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Handlers</a:t>
            </a:r>
            <a:br>
              <a:rPr lang="en-US" dirty="0"/>
            </a:br>
            <a:r>
              <a:rPr lang="en-US" dirty="0"/>
              <a:t>Routine Decontamination</a:t>
            </a:r>
          </a:p>
        </p:txBody>
      </p:sp>
      <p:sp>
        <p:nvSpPr>
          <p:cNvPr id="6" name="Content Placeholder 5"/>
          <p:cNvSpPr>
            <a:spLocks noGrp="1"/>
          </p:cNvSpPr>
          <p:nvPr>
            <p:ph idx="1"/>
          </p:nvPr>
        </p:nvSpPr>
        <p:spPr>
          <a:xfrm>
            <a:off x="7975600" y="2129120"/>
            <a:ext cx="3378200" cy="4351338"/>
          </a:xfrm>
        </p:spPr>
        <p:txBody>
          <a:bodyPr>
            <a:normAutofit lnSpcReduction="10000"/>
          </a:bodyPr>
          <a:lstStyle/>
          <a:p>
            <a:r>
              <a:rPr lang="en-US" dirty="0"/>
              <a:t>Follow routine procedures for workers</a:t>
            </a:r>
          </a:p>
          <a:p>
            <a:r>
              <a:rPr lang="en-US" dirty="0"/>
              <a:t>Decontaminate pesticide application equipment</a:t>
            </a:r>
          </a:p>
          <a:p>
            <a:r>
              <a:rPr lang="en-US" dirty="0"/>
              <a:t>Decontaminate re-usable personal protective </a:t>
            </a:r>
            <a:r>
              <a:rPr lang="en-US" dirty="0" smtClean="0"/>
              <a:t>equipment (PPE)</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34624"/>
            <a:ext cx="7797460" cy="4383404"/>
          </a:xfrm>
          <a:prstGeom prst="rect">
            <a:avLst/>
          </a:prstGeom>
        </p:spPr>
      </p:pic>
      <p:sp>
        <p:nvSpPr>
          <p:cNvPr id="11" name="TextBox 10"/>
          <p:cNvSpPr txBox="1"/>
          <p:nvPr/>
        </p:nvSpPr>
        <p:spPr>
          <a:xfrm>
            <a:off x="0" y="6476943"/>
            <a:ext cx="5316583" cy="369332"/>
          </a:xfrm>
          <a:prstGeom prst="rect">
            <a:avLst/>
          </a:prstGeom>
          <a:noFill/>
        </p:spPr>
        <p:txBody>
          <a:bodyPr wrap="square" rtlCol="0">
            <a:spAutoFit/>
          </a:bodyPr>
          <a:lstStyle/>
          <a:p>
            <a:r>
              <a:rPr lang="en-US" dirty="0">
                <a:solidFill>
                  <a:prstClr val="black"/>
                </a:solidFill>
              </a:rPr>
              <a:t>Image credit: Betsy </a:t>
            </a:r>
            <a:r>
              <a:rPr lang="en-US" dirty="0" smtClean="0">
                <a:solidFill>
                  <a:prstClr val="black"/>
                </a:solidFill>
              </a:rPr>
              <a:t>Buffington, Iowa State University</a:t>
            </a:r>
            <a:endParaRPr lang="en-US" dirty="0">
              <a:solidFill>
                <a:prstClr val="black"/>
              </a:solidFill>
            </a:endParaRPr>
          </a:p>
        </p:txBody>
      </p:sp>
    </p:spTree>
    <p:extLst>
      <p:ext uri="{BB962C8B-B14F-4D97-AF65-F5344CB8AC3E}">
        <p14:creationId xmlns:p14="http://schemas.microsoft.com/office/powerpoint/2010/main" val="31652612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838200" y="365125"/>
            <a:ext cx="8071338" cy="1325563"/>
          </a:xfrm>
        </p:spPr>
        <p:txBody>
          <a:bodyPr/>
          <a:lstStyle/>
          <a:p>
            <a:r>
              <a:rPr lang="en-US" altLang="en-US" dirty="0"/>
              <a:t>Emergency Decontamination </a:t>
            </a:r>
            <a:r>
              <a:rPr lang="en-US" altLang="en-US" dirty="0" smtClean="0"/>
              <a:t>Procedures For Skin Exposure</a:t>
            </a:r>
            <a:endParaRPr lang="en-US" altLang="en-US" dirty="0"/>
          </a:p>
        </p:txBody>
      </p:sp>
      <p:sp>
        <p:nvSpPr>
          <p:cNvPr id="2" name="Content Placeholder 1"/>
          <p:cNvSpPr>
            <a:spLocks noGrp="1"/>
          </p:cNvSpPr>
          <p:nvPr>
            <p:ph idx="1"/>
          </p:nvPr>
        </p:nvSpPr>
        <p:spPr/>
        <p:txBody>
          <a:bodyPr/>
          <a:lstStyle/>
          <a:p>
            <a:r>
              <a:rPr lang="en-US" dirty="0"/>
              <a:t>Remove any PPE as quickly as possible or remove contaminated clothing as quickly as possible</a:t>
            </a:r>
          </a:p>
          <a:p>
            <a:r>
              <a:rPr lang="en-US" dirty="0"/>
              <a:t>Rinse the pesticide from the skin immediately with clean water</a:t>
            </a:r>
          </a:p>
          <a:p>
            <a:r>
              <a:rPr lang="en-US" dirty="0"/>
              <a:t>Wash with soap and water </a:t>
            </a:r>
            <a:r>
              <a:rPr lang="en-US" dirty="0" smtClean="0"/>
              <a:t>and shampoo hair as </a:t>
            </a:r>
            <a:r>
              <a:rPr lang="en-US" dirty="0"/>
              <a:t>soon as possible</a:t>
            </a:r>
          </a:p>
          <a:p>
            <a:r>
              <a:rPr lang="en-US" dirty="0"/>
              <a:t>Put on clean, uncontaminated clothes</a:t>
            </a:r>
          </a:p>
          <a:p>
            <a:r>
              <a:rPr lang="en-US" dirty="0"/>
              <a:t>Report to supervisor or person in charge </a:t>
            </a:r>
          </a:p>
          <a:p>
            <a:r>
              <a:rPr lang="en-US" dirty="0"/>
              <a:t>Get medical care immediately if symptoms of pesticide poisoning develop or are suspected</a:t>
            </a:r>
          </a:p>
          <a:p>
            <a:endParaRPr lang="en-US" dirty="0"/>
          </a:p>
        </p:txBody>
      </p:sp>
    </p:spTree>
    <p:extLst>
      <p:ext uri="{BB962C8B-B14F-4D97-AF65-F5344CB8AC3E}">
        <p14:creationId xmlns:p14="http://schemas.microsoft.com/office/powerpoint/2010/main" val="3371692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Data Sheets</a:t>
            </a:r>
            <a:endParaRPr lang="en-US" dirty="0"/>
          </a:p>
        </p:txBody>
      </p:sp>
      <p:sp>
        <p:nvSpPr>
          <p:cNvPr id="7" name="Content Placeholder 6"/>
          <p:cNvSpPr>
            <a:spLocks noGrp="1"/>
          </p:cNvSpPr>
          <p:nvPr>
            <p:ph idx="1"/>
          </p:nvPr>
        </p:nvSpPr>
        <p:spPr/>
        <p:txBody>
          <a:bodyPr/>
          <a:lstStyle/>
          <a:p>
            <a:r>
              <a:rPr lang="en-US" dirty="0" smtClean="0"/>
              <a:t>Provide information about the pesticide product</a:t>
            </a:r>
          </a:p>
          <a:p>
            <a:r>
              <a:rPr lang="en-US" dirty="0" smtClean="0"/>
              <a:t>Refer to the SDS if there is an exposure</a:t>
            </a:r>
          </a:p>
          <a:p>
            <a:r>
              <a:rPr lang="en-US" dirty="0" smtClean="0"/>
              <a:t>SDS for all pesticides used on the establishment are located at central location</a:t>
            </a:r>
          </a:p>
          <a:p>
            <a:r>
              <a:rPr lang="en-US" dirty="0" smtClean="0"/>
              <a:t>SDS should match up with the pesticide application records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64279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05800" cy="1325563"/>
          </a:xfrm>
        </p:spPr>
        <p:txBody>
          <a:bodyPr/>
          <a:lstStyle/>
          <a:p>
            <a:r>
              <a:rPr lang="en-US" dirty="0"/>
              <a:t>How and When to Obtain Emergency Medical Care</a:t>
            </a:r>
          </a:p>
        </p:txBody>
      </p:sp>
      <p:sp>
        <p:nvSpPr>
          <p:cNvPr id="6" name="Content Placeholder 5"/>
          <p:cNvSpPr>
            <a:spLocks noGrp="1"/>
          </p:cNvSpPr>
          <p:nvPr>
            <p:ph idx="1"/>
          </p:nvPr>
        </p:nvSpPr>
        <p:spPr>
          <a:xfrm>
            <a:off x="838200" y="2223247"/>
            <a:ext cx="3321424" cy="3953716"/>
          </a:xfrm>
        </p:spPr>
        <p:txBody>
          <a:bodyPr>
            <a:normAutofit/>
          </a:bodyPr>
          <a:lstStyle/>
          <a:p>
            <a:r>
              <a:rPr lang="en-US" dirty="0" smtClean="0"/>
              <a:t>Seek medical attention immediately</a:t>
            </a:r>
          </a:p>
          <a:p>
            <a:r>
              <a:rPr lang="en-US" dirty="0" smtClean="0"/>
              <a:t>Employer will provide transportation</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9129" y="6503893"/>
            <a:ext cx="6382871"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3988" y="1825624"/>
            <a:ext cx="7868012" cy="4692403"/>
          </a:xfrm>
          <a:prstGeom prst="rect">
            <a:avLst/>
          </a:prstGeom>
        </p:spPr>
      </p:pic>
    </p:spTree>
    <p:extLst>
      <p:ext uri="{BB962C8B-B14F-4D97-AF65-F5344CB8AC3E}">
        <p14:creationId xmlns:p14="http://schemas.microsoft.com/office/powerpoint/2010/main" val="36924321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dirty="0"/>
              <a:t>First Aid for Skin </a:t>
            </a:r>
            <a:r>
              <a:rPr lang="en-US" altLang="en-US" dirty="0" smtClean="0"/>
              <a:t>Exposure</a:t>
            </a:r>
            <a:endParaRPr lang="en-US" altLang="en-US" dirty="0"/>
          </a:p>
        </p:txBody>
      </p:sp>
      <p:sp>
        <p:nvSpPr>
          <p:cNvPr id="48131" name="Rectangle 3"/>
          <p:cNvSpPr>
            <a:spLocks noGrp="1" noChangeArrowheads="1"/>
          </p:cNvSpPr>
          <p:nvPr>
            <p:ph idx="1"/>
          </p:nvPr>
        </p:nvSpPr>
        <p:spPr>
          <a:xfrm>
            <a:off x="6874932" y="1825625"/>
            <a:ext cx="4478867" cy="4351338"/>
          </a:xfrm>
        </p:spPr>
        <p:txBody>
          <a:bodyPr/>
          <a:lstStyle/>
          <a:p>
            <a:r>
              <a:rPr lang="en-US" altLang="en-US" dirty="0"/>
              <a:t>Help the victim to:</a:t>
            </a:r>
          </a:p>
          <a:p>
            <a:pPr lvl="1"/>
            <a:r>
              <a:rPr lang="en-US" altLang="en-US" sz="2800" dirty="0" smtClean="0"/>
              <a:t>Remove </a:t>
            </a:r>
            <a:r>
              <a:rPr lang="en-US" altLang="en-US" sz="2800" dirty="0"/>
              <a:t>contaminated </a:t>
            </a:r>
            <a:r>
              <a:rPr lang="en-US" altLang="en-US" sz="2800" dirty="0" smtClean="0"/>
              <a:t>PPE or </a:t>
            </a:r>
            <a:r>
              <a:rPr lang="en-US" altLang="en-US" sz="2800" dirty="0"/>
              <a:t>contaminated </a:t>
            </a:r>
            <a:r>
              <a:rPr lang="en-US" altLang="en-US" sz="2800" dirty="0" smtClean="0"/>
              <a:t>clothing</a:t>
            </a:r>
          </a:p>
          <a:p>
            <a:pPr lvl="1"/>
            <a:r>
              <a:rPr lang="en-US" altLang="en-US" sz="2800" dirty="0"/>
              <a:t>Rinse with water</a:t>
            </a:r>
          </a:p>
          <a:p>
            <a:pPr lvl="1"/>
            <a:r>
              <a:rPr lang="en-US" altLang="en-US" sz="2800" dirty="0" smtClean="0"/>
              <a:t>Wash </a:t>
            </a:r>
            <a:r>
              <a:rPr lang="en-US" altLang="en-US" sz="2800" dirty="0"/>
              <a:t>with plenty of soap and water</a:t>
            </a:r>
          </a:p>
        </p:txBody>
      </p:sp>
      <p:sp>
        <p:nvSpPr>
          <p:cNvPr id="48132" name="Text Box 4"/>
          <p:cNvSpPr txBox="1">
            <a:spLocks noChangeArrowheads="1"/>
          </p:cNvSpPr>
          <p:nvPr/>
        </p:nvSpPr>
        <p:spPr bwMode="auto">
          <a:xfrm>
            <a:off x="6461125" y="344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dirty="0">
              <a:solidFill>
                <a:prstClr val="black"/>
              </a:solidFill>
            </a:endParaRPr>
          </a:p>
        </p:txBody>
      </p:sp>
      <p:sp>
        <p:nvSpPr>
          <p:cNvPr id="6" name="TextBox 5"/>
          <p:cNvSpPr txBox="1"/>
          <p:nvPr/>
        </p:nvSpPr>
        <p:spPr>
          <a:xfrm>
            <a:off x="0" y="6488668"/>
            <a:ext cx="6382871"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666308"/>
            <a:ext cx="6462320" cy="4846740"/>
          </a:xfrm>
          <a:prstGeom prst="rect">
            <a:avLst/>
          </a:prstGeom>
        </p:spPr>
      </p:pic>
    </p:spTree>
    <p:custDataLst>
      <p:tags r:id="rId1"/>
    </p:custDataLst>
    <p:extLst>
      <p:ext uri="{BB962C8B-B14F-4D97-AF65-F5344CB8AC3E}">
        <p14:creationId xmlns:p14="http://schemas.microsoft.com/office/powerpoint/2010/main" val="22714948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altLang="en-US" dirty="0"/>
              <a:t>First Aid for Eye Exposure</a:t>
            </a:r>
          </a:p>
        </p:txBody>
      </p:sp>
      <p:sp>
        <p:nvSpPr>
          <p:cNvPr id="51203" name="Rectangle 3"/>
          <p:cNvSpPr>
            <a:spLocks noGrp="1" noChangeArrowheads="1"/>
          </p:cNvSpPr>
          <p:nvPr>
            <p:ph idx="1"/>
          </p:nvPr>
        </p:nvSpPr>
        <p:spPr>
          <a:xfrm>
            <a:off x="6790266" y="1825625"/>
            <a:ext cx="4563533" cy="4351338"/>
          </a:xfrm>
        </p:spPr>
        <p:txBody>
          <a:bodyPr>
            <a:normAutofit lnSpcReduction="10000"/>
          </a:bodyPr>
          <a:lstStyle/>
          <a:p>
            <a:r>
              <a:rPr lang="en-US" altLang="en-US" dirty="0"/>
              <a:t>Help the victim to:</a:t>
            </a:r>
          </a:p>
          <a:p>
            <a:pPr lvl="1"/>
            <a:r>
              <a:rPr lang="en-US" altLang="en-US" sz="2800" dirty="0" smtClean="0"/>
              <a:t>Immediately, using a gentle stream of water,  </a:t>
            </a:r>
            <a:r>
              <a:rPr lang="en-US" altLang="en-US" sz="2800" dirty="0"/>
              <a:t>flush the </a:t>
            </a:r>
            <a:r>
              <a:rPr lang="en-US" altLang="en-US" sz="2800" dirty="0" smtClean="0"/>
              <a:t>eye</a:t>
            </a:r>
            <a:endParaRPr lang="en-US" altLang="en-US" sz="2800" dirty="0"/>
          </a:p>
          <a:p>
            <a:pPr lvl="1"/>
            <a:r>
              <a:rPr lang="en-US" altLang="en-US" sz="2800" dirty="0"/>
              <a:t>Keep the eye open and as wide as possible while flushing</a:t>
            </a:r>
          </a:p>
          <a:p>
            <a:pPr lvl="1"/>
            <a:r>
              <a:rPr lang="en-US" altLang="en-US" sz="2800" dirty="0"/>
              <a:t>Continue flushing for at least 15+ minutes</a:t>
            </a:r>
          </a:p>
          <a:p>
            <a:pPr lvl="1"/>
            <a:r>
              <a:rPr lang="en-US" altLang="en-US" sz="2800" dirty="0"/>
              <a:t>Report to supervisor and get medical attention</a:t>
            </a:r>
          </a:p>
        </p:txBody>
      </p:sp>
      <p:sp>
        <p:nvSpPr>
          <p:cNvPr id="14" name="TextBox 13"/>
          <p:cNvSpPr txBox="1"/>
          <p:nvPr/>
        </p:nvSpPr>
        <p:spPr>
          <a:xfrm>
            <a:off x="0" y="6508803"/>
            <a:ext cx="5316583" cy="369332"/>
          </a:xfrm>
          <a:prstGeom prst="rect">
            <a:avLst/>
          </a:prstGeom>
          <a:noFill/>
        </p:spPr>
        <p:txBody>
          <a:bodyPr wrap="square" rtlCol="0">
            <a:spAutoFit/>
          </a:bodyPr>
          <a:lstStyle/>
          <a:p>
            <a:r>
              <a:rPr lang="en-US" dirty="0">
                <a:solidFill>
                  <a:prstClr val="black"/>
                </a:solidFill>
              </a:rPr>
              <a:t>Image credit: Chazzbo Media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60173"/>
            <a:ext cx="6583693" cy="5082242"/>
          </a:xfrm>
          <a:prstGeom prst="rect">
            <a:avLst/>
          </a:prstGeom>
        </p:spPr>
      </p:pic>
    </p:spTree>
    <p:custDataLst>
      <p:tags r:id="rId1"/>
    </p:custDataLst>
    <p:extLst>
      <p:ext uri="{BB962C8B-B14F-4D97-AF65-F5344CB8AC3E}">
        <p14:creationId xmlns:p14="http://schemas.microsoft.com/office/powerpoint/2010/main" val="19170331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r>
              <a:rPr lang="en-US" altLang="en-US" dirty="0"/>
              <a:t>First Aid for Inhalation Exposure</a:t>
            </a:r>
          </a:p>
        </p:txBody>
      </p:sp>
      <p:sp>
        <p:nvSpPr>
          <p:cNvPr id="50179" name="Rectangle 3"/>
          <p:cNvSpPr>
            <a:spLocks noGrp="1" noChangeArrowheads="1"/>
          </p:cNvSpPr>
          <p:nvPr>
            <p:ph idx="1"/>
          </p:nvPr>
        </p:nvSpPr>
        <p:spPr/>
        <p:txBody>
          <a:bodyPr/>
          <a:lstStyle/>
          <a:p>
            <a:r>
              <a:rPr lang="en-US" altLang="en-US" dirty="0" smtClean="0"/>
              <a:t>Move the exposed person into fresh </a:t>
            </a:r>
            <a:r>
              <a:rPr lang="en-US" altLang="en-US" dirty="0"/>
              <a:t>air</a:t>
            </a:r>
          </a:p>
          <a:p>
            <a:r>
              <a:rPr lang="en-US" altLang="en-US" dirty="0"/>
              <a:t>Loosen tight clothing </a:t>
            </a:r>
          </a:p>
          <a:p>
            <a:r>
              <a:rPr lang="en-US" altLang="en-US" dirty="0"/>
              <a:t>Keep air passages clear</a:t>
            </a:r>
          </a:p>
          <a:p>
            <a:r>
              <a:rPr lang="en-US" altLang="en-US" dirty="0"/>
              <a:t>Perform artificial respiration if </a:t>
            </a:r>
            <a:r>
              <a:rPr lang="en-US" altLang="en-US" dirty="0" smtClean="0"/>
              <a:t>necessary</a:t>
            </a:r>
          </a:p>
          <a:p>
            <a:r>
              <a:rPr lang="en-US" altLang="en-US" dirty="0" smtClean="0"/>
              <a:t>Get medical attention as soon as possible</a:t>
            </a:r>
            <a:endParaRPr lang="en-US" altLang="en-US" dirty="0"/>
          </a:p>
        </p:txBody>
      </p:sp>
    </p:spTree>
    <p:custDataLst>
      <p:tags r:id="rId1"/>
    </p:custDataLst>
    <p:extLst>
      <p:ext uri="{BB962C8B-B14F-4D97-AF65-F5344CB8AC3E}">
        <p14:creationId xmlns:p14="http://schemas.microsoft.com/office/powerpoint/2010/main" val="24421493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r>
              <a:rPr lang="en-US" altLang="en-US" dirty="0"/>
              <a:t>First Aid for Oral </a:t>
            </a:r>
            <a:r>
              <a:rPr lang="en-US" altLang="en-US" dirty="0" smtClean="0"/>
              <a:t>Exposure</a:t>
            </a:r>
            <a:endParaRPr lang="en-US" altLang="en-US" dirty="0"/>
          </a:p>
        </p:txBody>
      </p:sp>
      <p:sp>
        <p:nvSpPr>
          <p:cNvPr id="49155" name="Content Placeholder 8"/>
          <p:cNvSpPr>
            <a:spLocks noGrp="1"/>
          </p:cNvSpPr>
          <p:nvPr>
            <p:ph idx="1"/>
          </p:nvPr>
        </p:nvSpPr>
        <p:spPr>
          <a:xfrm>
            <a:off x="5702300" y="1825625"/>
            <a:ext cx="5901267" cy="4351338"/>
          </a:xfrm>
        </p:spPr>
        <p:txBody>
          <a:bodyPr/>
          <a:lstStyle/>
          <a:p>
            <a:pPr lvl="0"/>
            <a:r>
              <a:rPr lang="en-US" altLang="en-US" dirty="0"/>
              <a:t>Never induce vomiting i</a:t>
            </a:r>
            <a:r>
              <a:rPr lang="en-US" dirty="0"/>
              <a:t>f the person is not fully conscious, or suffering </a:t>
            </a:r>
            <a:r>
              <a:rPr lang="en-US" dirty="0" smtClean="0"/>
              <a:t>convulsions</a:t>
            </a:r>
          </a:p>
          <a:p>
            <a:pPr lvl="0"/>
            <a:r>
              <a:rPr lang="en-US" dirty="0" smtClean="0"/>
              <a:t>Never induce vomiting without specific instructions from the label or a medical professional</a:t>
            </a:r>
            <a:endParaRPr lang="en-US" dirty="0"/>
          </a:p>
          <a:p>
            <a:pPr lvl="0"/>
            <a:r>
              <a:rPr lang="en-US" dirty="0"/>
              <a:t>Get person to a medical facility as quickly as possible</a:t>
            </a:r>
          </a:p>
        </p:txBody>
      </p:sp>
      <p:sp>
        <p:nvSpPr>
          <p:cNvPr id="13" name="TextBox 12"/>
          <p:cNvSpPr txBox="1"/>
          <p:nvPr/>
        </p:nvSpPr>
        <p:spPr>
          <a:xfrm>
            <a:off x="0" y="6480928"/>
            <a:ext cx="6134100" cy="369332"/>
          </a:xfrm>
          <a:prstGeom prst="rect">
            <a:avLst/>
          </a:prstGeom>
          <a:noFill/>
        </p:spPr>
        <p:txBody>
          <a:bodyPr wrap="square" rtlCol="0">
            <a:spAutoFit/>
          </a:bodyPr>
          <a:lstStyle/>
          <a:p>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4893"/>
          <a:stretch/>
        </p:blipFill>
        <p:spPr>
          <a:xfrm>
            <a:off x="0" y="1511300"/>
            <a:ext cx="5145024" cy="4985874"/>
          </a:xfrm>
          <a:prstGeom prst="rect">
            <a:avLst/>
          </a:prstGeom>
        </p:spPr>
      </p:pic>
    </p:spTree>
    <p:custDataLst>
      <p:tags r:id="rId1"/>
    </p:custDataLst>
    <p:extLst>
      <p:ext uri="{BB962C8B-B14F-4D97-AF65-F5344CB8AC3E}">
        <p14:creationId xmlns:p14="http://schemas.microsoft.com/office/powerpoint/2010/main" val="2534054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Worker Tasks</a:t>
            </a:r>
            <a:endParaRPr lang="en-US" dirty="0"/>
          </a:p>
        </p:txBody>
      </p:sp>
      <p:sp>
        <p:nvSpPr>
          <p:cNvPr id="6" name="Content Placeholder 5"/>
          <p:cNvSpPr>
            <a:spLocks noGrp="1"/>
          </p:cNvSpPr>
          <p:nvPr>
            <p:ph idx="1"/>
          </p:nvPr>
        </p:nvSpPr>
        <p:spPr/>
        <p:txBody>
          <a:bodyPr/>
          <a:lstStyle/>
          <a:p>
            <a:r>
              <a:rPr lang="en-US" dirty="0" smtClean="0"/>
              <a:t>Work in treated fields</a:t>
            </a:r>
          </a:p>
          <a:p>
            <a:r>
              <a:rPr lang="en-US" dirty="0" smtClean="0"/>
              <a:t>Agricultural activities</a:t>
            </a:r>
          </a:p>
          <a:p>
            <a:r>
              <a:rPr lang="en-US" dirty="0" smtClean="0"/>
              <a:t>Exposed to pesticide residues</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875417" y="6476943"/>
            <a:ext cx="5316583" cy="369332"/>
          </a:xfrm>
          <a:prstGeom prst="rect">
            <a:avLst/>
          </a:prstGeom>
          <a:noFill/>
        </p:spPr>
        <p:txBody>
          <a:bodyPr wrap="square" rtlCol="0">
            <a:spAutoFit/>
          </a:bodyPr>
          <a:lstStyle/>
          <a:p>
            <a:pPr algn="r"/>
            <a:r>
              <a:rPr lang="en-US" dirty="0" smtClean="0">
                <a:solidFill>
                  <a:prstClr val="black"/>
                </a:solidFill>
              </a:rPr>
              <a:t>Image credit: Chazzbo Media</a:t>
            </a:r>
            <a:endParaRPr lang="en-US" dirty="0">
              <a:solidFill>
                <a:prstClr val="black"/>
              </a:solidFill>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4207" y="1561014"/>
            <a:ext cx="4020855" cy="4393704"/>
          </a:xfrm>
          <a:prstGeom prst="rect">
            <a:avLst/>
          </a:prstGeom>
        </p:spPr>
      </p:pic>
    </p:spTree>
    <p:extLst>
      <p:ext uri="{BB962C8B-B14F-4D97-AF65-F5344CB8AC3E}">
        <p14:creationId xmlns:p14="http://schemas.microsoft.com/office/powerpoint/2010/main" val="10390364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Your Employer’s Responsibilities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47542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p:txBody>
          <a:bodyPr/>
          <a:lstStyle/>
          <a:p>
            <a:pPr marL="514350" lvl="0" indent="-514350">
              <a:buFont typeface="+mj-lt"/>
              <a:buAutoNum type="arabicPeriod"/>
            </a:pPr>
            <a:r>
              <a:rPr lang="en-US" dirty="0" smtClean="0"/>
              <a:t>It is your employer’s responsibility to make sure you get annual pesticide safety training before you begin your work to remind you of the basic steps you can take to protect yourself, your family and other people and the environment from pesticides that can cause harm</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198688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Training</a:t>
            </a:r>
            <a:endParaRPr lang="en-US" dirty="0"/>
          </a:p>
        </p:txBody>
      </p:sp>
      <p:sp>
        <p:nvSpPr>
          <p:cNvPr id="3" name="Content Placeholder 2"/>
          <p:cNvSpPr>
            <a:spLocks noGrp="1"/>
          </p:cNvSpPr>
          <p:nvPr>
            <p:ph idx="1"/>
          </p:nvPr>
        </p:nvSpPr>
        <p:spPr/>
        <p:txBody>
          <a:bodyPr>
            <a:normAutofit/>
          </a:bodyPr>
          <a:lstStyle/>
          <a:p>
            <a:pPr lvl="0"/>
            <a:r>
              <a:rPr lang="en-US" dirty="0"/>
              <a:t>Annual training is required</a:t>
            </a:r>
          </a:p>
          <a:p>
            <a:pPr lvl="0"/>
            <a:r>
              <a:rPr lang="en-US" dirty="0" smtClean="0"/>
              <a:t>Training must be provided to a</a:t>
            </a:r>
          </a:p>
          <a:p>
            <a:pPr lvl="1"/>
            <a:r>
              <a:rPr lang="en-US" sz="2800" dirty="0" smtClean="0"/>
              <a:t>Worker before starting work in a treated area</a:t>
            </a:r>
          </a:p>
          <a:p>
            <a:pPr lvl="1"/>
            <a:r>
              <a:rPr lang="en-US" sz="2800" dirty="0" smtClean="0"/>
              <a:t>Handler before performing any handling task</a:t>
            </a:r>
            <a:endParaRPr lang="en-US" sz="2800" dirty="0"/>
          </a:p>
          <a:p>
            <a:pPr lvl="0"/>
            <a:r>
              <a:rPr lang="en-US" dirty="0" smtClean="0"/>
              <a:t>You can </a:t>
            </a:r>
            <a:r>
              <a:rPr lang="en-US" dirty="0"/>
              <a:t>ask for a record of the training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54252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90688"/>
            <a:ext cx="10515600" cy="4735512"/>
          </a:xfrm>
        </p:spPr>
        <p:txBody>
          <a:bodyPr>
            <a:normAutofit/>
          </a:bodyPr>
          <a:lstStyle/>
          <a:p>
            <a:pPr marL="514350" lvl="0" indent="-514350">
              <a:buFont typeface="+mj-lt"/>
              <a:buAutoNum type="arabicPeriod" startAt="2"/>
            </a:pPr>
            <a:r>
              <a:rPr lang="en-US" dirty="0" smtClean="0"/>
              <a:t>Your employer </a:t>
            </a:r>
            <a:r>
              <a:rPr lang="en-US" dirty="0"/>
              <a:t>needs to provide pesticide application and hazard information, for </a:t>
            </a:r>
            <a:r>
              <a:rPr lang="en-US" dirty="0" smtClean="0"/>
              <a:t>you to </a:t>
            </a:r>
            <a:r>
              <a:rPr lang="en-US" dirty="0"/>
              <a:t>refer to if </a:t>
            </a:r>
            <a:r>
              <a:rPr lang="en-US" dirty="0" smtClean="0"/>
              <a:t>you </a:t>
            </a:r>
            <a:r>
              <a:rPr lang="en-US" dirty="0"/>
              <a:t>wish to know about pesticides used on the establishment, what kinds of risks those pesticides pose, and where those restrictions on entry into an area are on the </a:t>
            </a:r>
            <a:r>
              <a:rPr lang="en-US" dirty="0" smtClean="0"/>
              <a:t>establishment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560824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Information </a:t>
            </a:r>
            <a:endParaRPr lang="es-US" dirty="0"/>
          </a:p>
        </p:txBody>
      </p:sp>
      <p:sp>
        <p:nvSpPr>
          <p:cNvPr id="3" name="Content Placeholder 2"/>
          <p:cNvSpPr>
            <a:spLocks noGrp="1"/>
          </p:cNvSpPr>
          <p:nvPr>
            <p:ph idx="1"/>
          </p:nvPr>
        </p:nvSpPr>
        <p:spPr>
          <a:xfrm>
            <a:off x="838200" y="1825625"/>
            <a:ext cx="5912062" cy="4351338"/>
          </a:xfrm>
        </p:spPr>
        <p:txBody>
          <a:bodyPr>
            <a:normAutofit/>
          </a:bodyPr>
          <a:lstStyle/>
          <a:p>
            <a:r>
              <a:rPr lang="en-US" dirty="0" smtClean="0"/>
              <a:t>Pesticide safety information must be displayed at:</a:t>
            </a:r>
          </a:p>
          <a:p>
            <a:pPr lvl="1"/>
            <a:r>
              <a:rPr lang="en-US" sz="2800" dirty="0" smtClean="0"/>
              <a:t>Central location</a:t>
            </a:r>
          </a:p>
          <a:p>
            <a:pPr lvl="1"/>
            <a:r>
              <a:rPr lang="en-US" sz="2800" dirty="0" smtClean="0"/>
              <a:t>Permanent decontamination supply sites</a:t>
            </a:r>
          </a:p>
          <a:p>
            <a:pPr lvl="1"/>
            <a:r>
              <a:rPr lang="en-US" sz="2800" dirty="0" smtClean="0"/>
              <a:t>Other decontamination locations where supplies are provided for 11 or more workers</a:t>
            </a:r>
          </a:p>
          <a:p>
            <a:endParaRPr lang="en-US" dirty="0" smtClean="0"/>
          </a:p>
          <a:p>
            <a:endParaRPr lang="es-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8" name="Rectangle 7"/>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096001" y="6465382"/>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4285" y="1961134"/>
            <a:ext cx="4328535" cy="3353091"/>
          </a:xfrm>
          <a:prstGeom prst="rect">
            <a:avLst/>
          </a:prstGeom>
        </p:spPr>
      </p:pic>
    </p:spTree>
    <p:extLst>
      <p:ext uri="{BB962C8B-B14F-4D97-AF65-F5344CB8AC3E}">
        <p14:creationId xmlns:p14="http://schemas.microsoft.com/office/powerpoint/2010/main" val="33711967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87145" cy="1325563"/>
          </a:xfrm>
        </p:spPr>
        <p:txBody>
          <a:bodyPr/>
          <a:lstStyle/>
          <a:p>
            <a:r>
              <a:rPr lang="en-US" dirty="0" smtClean="0"/>
              <a:t>Pesticide Application Information and Safety Data Sheets</a:t>
            </a:r>
            <a:endParaRPr lang="en-US" dirty="0"/>
          </a:p>
        </p:txBody>
      </p:sp>
      <p:sp>
        <p:nvSpPr>
          <p:cNvPr id="3" name="Content Placeholder 2"/>
          <p:cNvSpPr>
            <a:spLocks noGrp="1"/>
          </p:cNvSpPr>
          <p:nvPr>
            <p:ph idx="1"/>
          </p:nvPr>
        </p:nvSpPr>
        <p:spPr>
          <a:xfrm>
            <a:off x="6375042" y="1825625"/>
            <a:ext cx="5306096" cy="4351338"/>
          </a:xfrm>
        </p:spPr>
        <p:txBody>
          <a:bodyPr>
            <a:normAutofit lnSpcReduction="10000"/>
          </a:bodyPr>
          <a:lstStyle/>
          <a:p>
            <a:r>
              <a:rPr lang="en-US" dirty="0" smtClean="0"/>
              <a:t>Name, EPA registration number and active ingredient</a:t>
            </a:r>
          </a:p>
          <a:p>
            <a:r>
              <a:rPr lang="en-US" dirty="0" smtClean="0"/>
              <a:t>Crop or site treated and location and a description of treated area</a:t>
            </a:r>
          </a:p>
          <a:p>
            <a:pPr lvl="0"/>
            <a:r>
              <a:rPr lang="en-US" dirty="0" smtClean="0"/>
              <a:t>Date(s) and times the pesticide application started and ended</a:t>
            </a:r>
          </a:p>
          <a:p>
            <a:pPr lvl="0"/>
            <a:r>
              <a:rPr lang="en-US" dirty="0"/>
              <a:t>D</a:t>
            </a:r>
            <a:r>
              <a:rPr lang="en-US" dirty="0" smtClean="0"/>
              <a:t>uration of the restricted-entry interval (REI) for that application</a:t>
            </a:r>
          </a:p>
          <a:p>
            <a:pPr lvl="0"/>
            <a:r>
              <a:rPr lang="en-US" dirty="0" smtClean="0"/>
              <a:t>A copy of the safety data sheet (SDS)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1" y="6534834"/>
            <a:ext cx="6175782" cy="369332"/>
          </a:xfrm>
          <a:prstGeom prst="rect">
            <a:avLst/>
          </a:prstGeom>
          <a:noFill/>
        </p:spPr>
        <p:txBody>
          <a:bodyPr wrap="square" rtlCol="0">
            <a:spAutoFit/>
          </a:bodyPr>
          <a:lstStyle/>
          <a:p>
            <a:r>
              <a:rPr lang="en-US" dirty="0" smtClean="0">
                <a:solidFill>
                  <a:prstClr val="black"/>
                </a:solidFill>
              </a:rPr>
              <a:t>Image credit: Ed Crow, Penn State Pesticide Education Program</a:t>
            </a:r>
            <a:endParaRPr lang="en-US" dirty="0">
              <a:solidFill>
                <a:prstClr val="black"/>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90763"/>
            <a:ext cx="6175783" cy="4627265"/>
          </a:xfrm>
          <a:prstGeom prst="rect">
            <a:avLst/>
          </a:prstGeom>
        </p:spPr>
      </p:pic>
    </p:spTree>
    <p:extLst>
      <p:ext uri="{BB962C8B-B14F-4D97-AF65-F5344CB8AC3E}">
        <p14:creationId xmlns:p14="http://schemas.microsoft.com/office/powerpoint/2010/main" val="41570016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90688"/>
            <a:ext cx="10515600" cy="4735512"/>
          </a:xfrm>
        </p:spPr>
        <p:txBody>
          <a:bodyPr>
            <a:normAutofit/>
          </a:bodyPr>
          <a:lstStyle/>
          <a:p>
            <a:pPr marL="514350" lvl="0" indent="-514350">
              <a:buFont typeface="+mj-lt"/>
              <a:buAutoNum type="arabicPeriod" startAt="3"/>
            </a:pPr>
            <a:r>
              <a:rPr lang="en-US" dirty="0" smtClean="0"/>
              <a:t>You can </a:t>
            </a:r>
            <a:r>
              <a:rPr lang="en-US" dirty="0"/>
              <a:t>ask </a:t>
            </a:r>
            <a:r>
              <a:rPr lang="en-US" dirty="0" smtClean="0"/>
              <a:t>your </a:t>
            </a:r>
            <a:r>
              <a:rPr lang="en-US" dirty="0"/>
              <a:t>employer for a copy of the application information and the </a:t>
            </a:r>
            <a:r>
              <a:rPr lang="en-US" dirty="0" smtClean="0"/>
              <a:t>safety </a:t>
            </a:r>
            <a:r>
              <a:rPr lang="en-US" dirty="0"/>
              <a:t>d</a:t>
            </a:r>
            <a:r>
              <a:rPr lang="en-US" dirty="0" smtClean="0"/>
              <a:t>ata sheets</a:t>
            </a:r>
            <a:r>
              <a:rPr lang="en-US" dirty="0"/>
              <a:t>, or </a:t>
            </a:r>
            <a:r>
              <a:rPr lang="en-US" dirty="0" smtClean="0"/>
              <a:t>you </a:t>
            </a:r>
            <a:r>
              <a:rPr lang="en-US" dirty="0"/>
              <a:t>may designate a representative to ask </a:t>
            </a:r>
            <a:r>
              <a:rPr lang="en-US" dirty="0" smtClean="0"/>
              <a:t>on your behalf</a:t>
            </a:r>
            <a:r>
              <a:rPr lang="en-US" dirty="0"/>
              <a:t>. The designation of a representative must be in </a:t>
            </a:r>
            <a:r>
              <a:rPr lang="en-US" dirty="0" smtClean="0"/>
              <a:t>writing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491705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61960" cy="1325563"/>
          </a:xfrm>
        </p:spPr>
        <p:txBody>
          <a:bodyPr>
            <a:normAutofit fontScale="90000"/>
          </a:bodyPr>
          <a:lstStyle/>
          <a:p>
            <a:r>
              <a:rPr lang="en-US" dirty="0" smtClean="0"/>
              <a:t>Requesting Pesticide Application Information and Safety Data Sheets</a:t>
            </a:r>
            <a:endParaRPr lang="es-US" dirty="0"/>
          </a:p>
        </p:txBody>
      </p:sp>
      <p:sp>
        <p:nvSpPr>
          <p:cNvPr id="3" name="Content Placeholder 2"/>
          <p:cNvSpPr>
            <a:spLocks noGrp="1"/>
          </p:cNvSpPr>
          <p:nvPr>
            <p:ph idx="1"/>
          </p:nvPr>
        </p:nvSpPr>
        <p:spPr/>
        <p:txBody>
          <a:bodyPr/>
          <a:lstStyle/>
          <a:p>
            <a:r>
              <a:rPr lang="en-US" dirty="0" smtClean="0"/>
              <a:t>You can request the pesticide application and SDS from your employer, or you may designate a representative to do so on your behalf</a:t>
            </a:r>
          </a:p>
          <a:p>
            <a:pPr lvl="1"/>
            <a:r>
              <a:rPr lang="en-US" sz="2800" dirty="0" smtClean="0"/>
              <a:t>A treating medical person can also request access to or a copy of the application information and SDS</a:t>
            </a:r>
            <a:endParaRPr lang="es-US"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982347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90688"/>
            <a:ext cx="10515600" cy="4827339"/>
          </a:xfrm>
        </p:spPr>
        <p:txBody>
          <a:bodyPr>
            <a:normAutofit/>
          </a:bodyPr>
          <a:lstStyle/>
          <a:p>
            <a:pPr marL="514350" indent="-514350">
              <a:buFont typeface="+mj-lt"/>
              <a:buAutoNum type="arabicPeriod" startAt="4"/>
            </a:pPr>
            <a:r>
              <a:rPr lang="en-US" dirty="0"/>
              <a:t>Your employer must tell </a:t>
            </a:r>
            <a:r>
              <a:rPr lang="en-US" dirty="0" smtClean="0"/>
              <a:t>you where </a:t>
            </a:r>
            <a:r>
              <a:rPr lang="en-US" dirty="0"/>
              <a:t>the central location is and where the decontamination supplies are on the establishment</a:t>
            </a:r>
          </a:p>
          <a:p>
            <a:pPr lvl="0"/>
            <a:endParaRPr lang="en-US" dirty="0" smtClean="0"/>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518937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Employer </a:t>
            </a:r>
            <a:r>
              <a:rPr lang="en-US" dirty="0"/>
              <a:t>R</a:t>
            </a:r>
            <a:r>
              <a:rPr lang="en-US" dirty="0" smtClean="0"/>
              <a:t>esponsibilities</a:t>
            </a:r>
            <a:br>
              <a:rPr lang="en-US" dirty="0" smtClean="0"/>
            </a:br>
            <a:r>
              <a:rPr lang="en-US" dirty="0" smtClean="0"/>
              <a:t>in Relation to Pesticide Information</a:t>
            </a:r>
            <a:endParaRPr lang="en-US" dirty="0"/>
          </a:p>
        </p:txBody>
      </p:sp>
      <p:sp>
        <p:nvSpPr>
          <p:cNvPr id="3" name="Content Placeholder 2"/>
          <p:cNvSpPr>
            <a:spLocks noGrp="1"/>
          </p:cNvSpPr>
          <p:nvPr>
            <p:ph idx="1"/>
          </p:nvPr>
        </p:nvSpPr>
        <p:spPr/>
        <p:txBody>
          <a:bodyPr/>
          <a:lstStyle/>
          <a:p>
            <a:r>
              <a:rPr lang="en-US" dirty="0" smtClean="0"/>
              <a:t>Employers must inform you where the pesticide safety, application and hazard information is located </a:t>
            </a:r>
          </a:p>
          <a:p>
            <a:r>
              <a:rPr lang="en-US" dirty="0" smtClean="0"/>
              <a:t>You must have unrestricted access to the posted information</a:t>
            </a: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07064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Early-Entry Worker </a:t>
            </a:r>
            <a:r>
              <a:rPr lang="en-US" dirty="0"/>
              <a:t>T</a:t>
            </a:r>
            <a:r>
              <a:rPr lang="en-US" dirty="0" smtClean="0"/>
              <a:t>asks</a:t>
            </a:r>
            <a:endParaRPr lang="en-US" dirty="0"/>
          </a:p>
        </p:txBody>
      </p:sp>
      <p:sp>
        <p:nvSpPr>
          <p:cNvPr id="6" name="Content Placeholder 5"/>
          <p:cNvSpPr>
            <a:spLocks noGrp="1"/>
          </p:cNvSpPr>
          <p:nvPr>
            <p:ph idx="1"/>
          </p:nvPr>
        </p:nvSpPr>
        <p:spPr>
          <a:xfrm>
            <a:off x="5565912" y="2024078"/>
            <a:ext cx="5787887" cy="4351338"/>
          </a:xfrm>
        </p:spPr>
        <p:txBody>
          <a:bodyPr/>
          <a:lstStyle/>
          <a:p>
            <a:r>
              <a:rPr lang="en-US" dirty="0" smtClean="0"/>
              <a:t>Enter into a treated field during the restricted-entry </a:t>
            </a:r>
            <a:r>
              <a:rPr lang="en-US" dirty="0"/>
              <a:t>i</a:t>
            </a:r>
            <a:r>
              <a:rPr lang="en-US" dirty="0" smtClean="0"/>
              <a:t>nterval (REI)</a:t>
            </a:r>
          </a:p>
          <a:p>
            <a:r>
              <a:rPr lang="en-US" dirty="0" smtClean="0"/>
              <a:t>Additional early-entry specific training and protections before entering a treated field</a:t>
            </a:r>
          </a:p>
          <a:p>
            <a:r>
              <a:rPr lang="en-US" dirty="0" smtClean="0"/>
              <a:t>Must be at least 18</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254" y="2041417"/>
            <a:ext cx="4450466" cy="3554276"/>
          </a:xfrm>
          <a:prstGeom prst="rect">
            <a:avLst/>
          </a:prstGeom>
        </p:spPr>
      </p:pic>
      <p:sp>
        <p:nvSpPr>
          <p:cNvPr id="12" name="TextBox 11"/>
          <p:cNvSpPr txBox="1"/>
          <p:nvPr/>
        </p:nvSpPr>
        <p:spPr>
          <a:xfrm>
            <a:off x="0" y="6476943"/>
            <a:ext cx="7384026" cy="369332"/>
          </a:xfrm>
          <a:prstGeom prst="rect">
            <a:avLst/>
          </a:prstGeom>
          <a:noFill/>
        </p:spPr>
        <p:txBody>
          <a:bodyPr wrap="square" rtlCol="0">
            <a:spAutoFit/>
          </a:bodyPr>
          <a:lstStyle/>
          <a:p>
            <a:r>
              <a:rPr lang="en-US" dirty="0" smtClean="0">
                <a:solidFill>
                  <a:prstClr val="black"/>
                </a:solidFill>
              </a:rPr>
              <a:t>Image credit: Betsy Buffington, Iowa State University</a:t>
            </a:r>
            <a:endParaRPr lang="en-US" dirty="0">
              <a:solidFill>
                <a:prstClr val="black"/>
              </a:solidFill>
            </a:endParaRPr>
          </a:p>
        </p:txBody>
      </p:sp>
    </p:spTree>
    <p:extLst>
      <p:ext uri="{BB962C8B-B14F-4D97-AF65-F5344CB8AC3E}">
        <p14:creationId xmlns:p14="http://schemas.microsoft.com/office/powerpoint/2010/main" val="4875327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00200"/>
            <a:ext cx="10515600" cy="4917827"/>
          </a:xfrm>
        </p:spPr>
        <p:txBody>
          <a:bodyPr>
            <a:normAutofit/>
          </a:bodyPr>
          <a:lstStyle/>
          <a:p>
            <a:pPr marL="514350" indent="-514350">
              <a:buFont typeface="+mj-lt"/>
              <a:buAutoNum type="arabicPeriod" startAt="5"/>
            </a:pPr>
            <a:r>
              <a:rPr lang="en-US" dirty="0" smtClean="0"/>
              <a:t>The </a:t>
            </a:r>
            <a:r>
              <a:rPr lang="en-US" dirty="0"/>
              <a:t>safety information display at the central location and at some places with supplies for washing up (decontamination supplies) is a reminder about the steps </a:t>
            </a:r>
            <a:r>
              <a:rPr lang="en-US" dirty="0" smtClean="0"/>
              <a:t>you can </a:t>
            </a:r>
            <a:r>
              <a:rPr lang="en-US" dirty="0"/>
              <a:t>take to reduce exposures. It has the name and address of a nearby medical facility, in case of an emergency where </a:t>
            </a:r>
            <a:r>
              <a:rPr lang="en-US" dirty="0" smtClean="0"/>
              <a:t>you are </a:t>
            </a:r>
            <a:r>
              <a:rPr lang="en-US" dirty="0"/>
              <a:t>made sick from a pesticide. In case </a:t>
            </a:r>
            <a:r>
              <a:rPr lang="en-US" dirty="0" smtClean="0"/>
              <a:t>you need </a:t>
            </a:r>
            <a:r>
              <a:rPr lang="en-US" dirty="0"/>
              <a:t>to report a violation involving a pesticide, contact information for enforcement </a:t>
            </a:r>
            <a:r>
              <a:rPr lang="en-US" dirty="0" smtClean="0"/>
              <a:t>is </a:t>
            </a:r>
            <a:r>
              <a:rPr lang="en-US" dirty="0"/>
              <a:t>on the display</a:t>
            </a:r>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207493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00200"/>
            <a:ext cx="10515600" cy="4917827"/>
          </a:xfrm>
        </p:spPr>
        <p:txBody>
          <a:bodyPr>
            <a:normAutofit/>
          </a:bodyPr>
          <a:lstStyle/>
          <a:p>
            <a:pPr marL="514350" lvl="0" indent="-514350">
              <a:buFont typeface="+mj-lt"/>
              <a:buAutoNum type="arabicPeriod" startAt="6"/>
            </a:pPr>
            <a:r>
              <a:rPr lang="en-US" dirty="0" smtClean="0"/>
              <a:t>The </a:t>
            </a:r>
            <a:r>
              <a:rPr lang="en-US" dirty="0"/>
              <a:t>employer must provide water, soap, and towels near where </a:t>
            </a:r>
            <a:r>
              <a:rPr lang="en-US" dirty="0" smtClean="0"/>
              <a:t>you are </a:t>
            </a:r>
            <a:r>
              <a:rPr lang="en-US" dirty="0"/>
              <a:t>working so </a:t>
            </a:r>
            <a:r>
              <a:rPr lang="en-US" dirty="0" smtClean="0"/>
              <a:t>you </a:t>
            </a:r>
            <a:r>
              <a:rPr lang="en-US" dirty="0"/>
              <a:t>can wash up when </a:t>
            </a:r>
            <a:r>
              <a:rPr lang="en-US" dirty="0" smtClean="0"/>
              <a:t>you </a:t>
            </a:r>
            <a:r>
              <a:rPr lang="en-US" dirty="0"/>
              <a:t>leave the work area, and if there is an accidental exposure like a </a:t>
            </a:r>
            <a:r>
              <a:rPr lang="en-US" dirty="0" smtClean="0"/>
              <a:t>spill, </a:t>
            </a:r>
            <a:r>
              <a:rPr lang="en-US" dirty="0"/>
              <a:t>the supplies may be used in an emergency to remove pesticides and reduce their effect. </a:t>
            </a:r>
            <a:r>
              <a:rPr lang="en-US" dirty="0" smtClean="0"/>
              <a:t>If you are </a:t>
            </a:r>
            <a:r>
              <a:rPr lang="en-US" dirty="0"/>
              <a:t>using products that require eye protection, or are under pressure, </a:t>
            </a:r>
            <a:r>
              <a:rPr lang="en-US" dirty="0" smtClean="0"/>
              <a:t>you must </a:t>
            </a:r>
            <a:r>
              <a:rPr lang="en-US" dirty="0"/>
              <a:t>have access to water for emergency eye flushing, </a:t>
            </a:r>
            <a:r>
              <a:rPr lang="en-US" dirty="0" smtClean="0"/>
              <a:t>too </a:t>
            </a:r>
          </a:p>
          <a:p>
            <a:pPr lvl="0"/>
            <a:endParaRPr lang="en-US" dirty="0" smtClean="0"/>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29905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 </a:t>
            </a:r>
            <a:br>
              <a:rPr lang="en-US" dirty="0" smtClean="0"/>
            </a:br>
            <a:r>
              <a:rPr lang="en-US" dirty="0" smtClean="0"/>
              <a:t>Agricultural Workers</a:t>
            </a:r>
            <a:br>
              <a:rPr lang="en-US" dirty="0" smtClean="0"/>
            </a:br>
            <a:endParaRPr lang="en-US" dirty="0"/>
          </a:p>
        </p:txBody>
      </p:sp>
      <p:sp>
        <p:nvSpPr>
          <p:cNvPr id="12" name="Content Placeholder 2"/>
          <p:cNvSpPr>
            <a:spLocks noGrp="1"/>
          </p:cNvSpPr>
          <p:nvPr>
            <p:ph idx="1"/>
          </p:nvPr>
        </p:nvSpPr>
        <p:spPr>
          <a:xfrm>
            <a:off x="838200" y="1825625"/>
            <a:ext cx="5659195" cy="4351338"/>
          </a:xfrm>
        </p:spPr>
        <p:txBody>
          <a:bodyPr/>
          <a:lstStyle/>
          <a:p>
            <a:endParaRPr lang="en-US" dirty="0" smtClean="0"/>
          </a:p>
          <a:p>
            <a:r>
              <a:rPr lang="en-US" dirty="0" smtClean="0"/>
              <a:t>Water</a:t>
            </a:r>
          </a:p>
          <a:p>
            <a:r>
              <a:rPr lang="en-US" dirty="0" smtClean="0"/>
              <a:t>Soap</a:t>
            </a:r>
          </a:p>
          <a:p>
            <a:r>
              <a:rPr lang="en-US" dirty="0" smtClean="0"/>
              <a:t>Single use towels</a:t>
            </a:r>
          </a:p>
          <a:p>
            <a:endParaRPr lang="en-US" dirty="0" smtClean="0"/>
          </a:p>
          <a:p>
            <a:endParaRPr lang="en-US" dirty="0" smtClean="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6096001" y="6462169"/>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5827" y="1650010"/>
            <a:ext cx="5316173" cy="4852837"/>
          </a:xfrm>
          <a:prstGeom prst="rect">
            <a:avLst/>
          </a:prstGeom>
        </p:spPr>
      </p:pic>
    </p:spTree>
    <p:extLst>
      <p:ext uri="{BB962C8B-B14F-4D97-AF65-F5344CB8AC3E}">
        <p14:creationId xmlns:p14="http://schemas.microsoft.com/office/powerpoint/2010/main" val="25050978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a:t>
            </a:r>
            <a:br>
              <a:rPr lang="en-US" dirty="0" smtClean="0"/>
            </a:br>
            <a:r>
              <a:rPr lang="en-US" dirty="0" smtClean="0"/>
              <a:t>Pesticide Handlers</a:t>
            </a:r>
            <a:br>
              <a:rPr lang="en-US" dirty="0" smtClean="0"/>
            </a:br>
            <a:endParaRPr lang="en-US" dirty="0"/>
          </a:p>
        </p:txBody>
      </p:sp>
      <p:sp>
        <p:nvSpPr>
          <p:cNvPr id="5" name="Content Placeholder 4"/>
          <p:cNvSpPr>
            <a:spLocks noGrp="1"/>
          </p:cNvSpPr>
          <p:nvPr>
            <p:ph idx="1"/>
          </p:nvPr>
        </p:nvSpPr>
        <p:spPr>
          <a:xfrm>
            <a:off x="838200" y="1825624"/>
            <a:ext cx="10515600" cy="2395855"/>
          </a:xfrm>
        </p:spPr>
        <p:txBody>
          <a:bodyPr>
            <a:normAutofit/>
          </a:bodyPr>
          <a:lstStyle/>
          <a:p>
            <a:r>
              <a:rPr lang="en-US" dirty="0"/>
              <a:t>Water</a:t>
            </a:r>
          </a:p>
          <a:p>
            <a:r>
              <a:rPr lang="en-US" dirty="0"/>
              <a:t>Soap</a:t>
            </a:r>
          </a:p>
          <a:p>
            <a:r>
              <a:rPr lang="en-US" dirty="0"/>
              <a:t>Single </a:t>
            </a:r>
            <a:r>
              <a:rPr lang="en-US" dirty="0" smtClean="0"/>
              <a:t>use </a:t>
            </a:r>
            <a:r>
              <a:rPr lang="en-US" dirty="0"/>
              <a:t>t</a:t>
            </a:r>
            <a:r>
              <a:rPr lang="en-US" dirty="0" smtClean="0"/>
              <a:t>owels</a:t>
            </a:r>
            <a:endParaRPr lang="en-US" dirty="0"/>
          </a:p>
          <a:p>
            <a:r>
              <a:rPr lang="en-US" dirty="0"/>
              <a:t>Clean change of </a:t>
            </a:r>
            <a:r>
              <a:rPr lang="en-US" dirty="0" smtClean="0"/>
              <a:t>clothes </a:t>
            </a:r>
            <a:r>
              <a:rPr lang="en-US" dirty="0"/>
              <a:t>to be used in case the handler’s clothes or PPE become contaminated</a:t>
            </a:r>
          </a:p>
          <a:p>
            <a:endParaRPr lang="en-US" dirty="0"/>
          </a:p>
          <a:p>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Content Placeholder 2"/>
          <p:cNvSpPr txBox="1">
            <a:spLocks/>
          </p:cNvSpPr>
          <p:nvPr/>
        </p:nvSpPr>
        <p:spPr>
          <a:xfrm>
            <a:off x="562049" y="5261131"/>
            <a:ext cx="11067901" cy="948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prstClr val="black"/>
                </a:solidFill>
              </a:rPr>
              <a:t>Decontamination supplies must be located within ¼ mile of the pesticide handler, at mixing and loading site, and at the site where PPE is removed</a:t>
            </a:r>
            <a:endParaRPr lang="en-US" dirty="0">
              <a:solidFill>
                <a:prstClr val="black"/>
              </a:solidFill>
            </a:endParaRPr>
          </a:p>
        </p:txBody>
      </p:sp>
    </p:spTree>
    <p:extLst>
      <p:ext uri="{BB962C8B-B14F-4D97-AF65-F5344CB8AC3E}">
        <p14:creationId xmlns:p14="http://schemas.microsoft.com/office/powerpoint/2010/main" val="2943776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a:t>
            </a:r>
            <a:br>
              <a:rPr lang="en-US" dirty="0" smtClean="0"/>
            </a:br>
            <a:r>
              <a:rPr lang="en-US" dirty="0" smtClean="0"/>
              <a:t>Pesticide Handlers</a:t>
            </a:r>
            <a:br>
              <a:rPr lang="en-US" dirty="0" smtClean="0"/>
            </a:br>
            <a:endParaRPr lang="en-US" dirty="0"/>
          </a:p>
        </p:txBody>
      </p:sp>
      <p:sp>
        <p:nvSpPr>
          <p:cNvPr id="3" name="Content Placeholder 2"/>
          <p:cNvSpPr>
            <a:spLocks noGrp="1"/>
          </p:cNvSpPr>
          <p:nvPr>
            <p:ph idx="1"/>
          </p:nvPr>
        </p:nvSpPr>
        <p:spPr>
          <a:xfrm>
            <a:off x="838200" y="1825625"/>
            <a:ext cx="7772400" cy="4351338"/>
          </a:xfrm>
        </p:spPr>
        <p:txBody>
          <a:bodyPr>
            <a:normAutofit lnSpcReduction="10000"/>
          </a:bodyPr>
          <a:lstStyle/>
          <a:p>
            <a:r>
              <a:rPr lang="en-US" dirty="0" smtClean="0"/>
              <a:t>Emergency eye flushing station: </a:t>
            </a:r>
            <a:r>
              <a:rPr lang="en-US" dirty="0"/>
              <a:t>a</a:t>
            </a:r>
            <a:r>
              <a:rPr lang="en-US" dirty="0" smtClean="0"/>
              <a:t> system or container of water that can provide a gentle stream to rinse the pesticide from the eye</a:t>
            </a:r>
          </a:p>
          <a:p>
            <a:r>
              <a:rPr lang="en-US" dirty="0" smtClean="0"/>
              <a:t>Located at any site where handlers are mixing or loading a pesticide that requires protective eyewear or are using a closed system that is under pressure</a:t>
            </a:r>
          </a:p>
          <a:p>
            <a:r>
              <a:rPr lang="en-US" dirty="0" smtClean="0"/>
              <a:t>Applicators using products that require protective eyewear must be provided a pint of water that they need to keep close by so they have ready access in case of an exposure to their eyes</a:t>
            </a:r>
          </a:p>
          <a:p>
            <a:endParaRPr lang="en-US" dirty="0"/>
          </a:p>
        </p:txBody>
      </p:sp>
      <p:sp>
        <p:nvSpPr>
          <p:cNvPr id="45066" name="AutoShape 10" descr="data:image/jpeg;base64,/9j/4AAQSkZJRgABAQAAAQABAAD/2wCEAAkGBw8PDw8PDw8NDw8PDQ8PDw8PDQ8NDQ0PFBEWFhQRFRQYHCggGBomHBQVITEhJSkrLi4uFx8zODMsNzQtLisBCgoKDg0OFxAQGiwkHRwsLCwsLCw3LCwrLDcsLCwsLCwsLi8uLiwsLCwsNywsLCwsLCwuLCwsLCwrLCwsLCwrK//AABEIAOEA4QMBIgACEQEDEQH/xAAbAAEBAAMBAQEAAAAAAAAAAAAAAQMEBQIGB//EADoQAAICAQMCBAUBBwIFBQAAAAABAgMRBBIhBTETIjJBBlFhcYGhIzOCkbHB8BRCUmJy0fEVFlOSsv/EABgBAQEBAQEAAAAAAAAAAAAAAAABAgQD/8QAJhEBAQACAQEGBwAAAAAAAAAAAAECERIxAxQyUYHwBBMhUmGh0f/aAAwDAQACEQMRAD8A/cCkKAAAEKCACggAoAAEAFBG8GOVqX1Aygx+LH5ntPIFBCgQpCgAAABABSFAAEKAAAAAAQoAEKQoEBQBCgAAABgvfK+xibMmo9jFkA2Z9P2/JrM2NM1jjv7gZyFAAAACFAAAAQFAAEKAAAAgAFBCgACAAABQRACkMU7ku3JjlZJ++PsAuXmefweGRxfzb+5NpBT3po85/D+piwFEDfKaaskvfP3MsNQnw+P6FGcEAFBABSAoAAAACAUAACFAEBQAAIBQQADWuuzwn27me14Tf0Oau4Rniz1kw7iqYGUHnePEA9EZ58RFcwPLZ4kz1NmNsDY0t3O19vb6G4clnUreUn80gR7AIFUAAAQoAAAAAABABSAAAUgFAAGLUPyv7HOSOjqV5Wc1hK9GSKMWSpkR7cjw2RsgHrJ7TMaLkK9s8jJMkEaOlR6Y/Y5rZ0dM/JH7f3KRlIUFVAUgFIUgAFAAAACFAEBQAICgAABi1Ppf2PlfivXW6fSytpbU1bSsqCsezet6Saa5Say/mfU6r0M5oSvl6PjrTvKspvrflhFrZfCy5uCVUHBubbdkeXFcfyOlofiTTWU6a2dkKJapLZVZPMlJyjFRbxxzOCWceuPzMus6Fo7nmzTUOXHnjBVWrGMNThiSaajhp8YRoav4M0FkaoquytUtyrdV01JS3wnGTcsuTTrhhvOEsduCH0bnTviCjUWRrh4sZyje1Gde39xf4Nqym1lT/nnJ08nE6X8OV6a2NsLdRLZHURUbHTKL8e7xrG2oJ5389zs5A9pmG/Vwg8S35x/tqsn+qWDJFnO1kIuck5JNpeV12y/28PKeMZWf0JSNp6+Pfba+P/il9fn9if8AqEMrKwnnLcoLbjPdZzk50qYt5345cYpaWUkljlebjDT7mSxRy/32W1nHg0bm18+/t+qCupOXCa93HHt3aOppH5F+f6nz2lszDjG1OLX7SVkuZLu2fQaF+T8ssSM4KCqEKAAAAhQAAAAAhQBAUCFAAhQANfWeh/dHOOhrvT+TnBKuT0YZWxTScoxcntim0t0uXtXzeE3j6GTIRGyFbPLILE1L9HKU5PdHbJx4zZ7Y+Use3sbWff6Gl0/rGm1E7K6LoWSpwrVHP7NttKL475i+PoRSHTeZNyi3JNNqMuc9+7M2m0ih/wAL7Y/Zxil9Vhf5g2ckLo28Xen8x/8A0jq6D0/n+xyb/T3948/xI6fTn5X9/wCxSNspAFUAAAQoAgKAAAEKQoAAgFIUgAFAGtrvT+TmnR1/p/JzJrKks4yms/LKwEr4breut1te6qMZOMtTqNLHanZTTpMyhq3PvF2W1Ril7wm+/OO/L4jjBW22pLTLS6PUUSr81l3+o3RVe3/jc0kl77kX4T6Y9NpqtM6YVqvTV1XS/Z51FygoyszF8xeJcyw+Vwj5Lp+mnbV0fxJyoorudbtkopZ0VVqpk96ceZuzG7h7U/kQfVXfEka5qq2qS1EtRRRXTXZCzdO2G+KlN4UWl6u+OMbsow/+89JGhXWeNCUtVbpI6bYrNVZqKp7ZQhGLany1znHK7HA+LdPpbqb9LWrdPdpqJdWp1dstivkpOM5eLJ7nJ7Vy+2INcJHJ6HrXqus6TUa+UKpUdEr1K8VqqCtkubUnwm/ElJ/ZfIg+80PxTpbdRLSrx46iumd9tVlLrlRCDSkrPZPmPz4kmfCdB6pCvQ6jVT1N+lu6j1RWK6mh3zhUrcuM+UopvxY988PCeGaUev1uHX+pNuNmqlHQ6SG1+KqtuJTlHvBbVDLePNhd8I3bPB2dC6cpRVatjq9ZYnFV2OqvxJx3Z83Lth/1RaI0+7u+K9OtTdpYw1E7qqlOMYVRxqHnbsqbktzz3bxFYbzhPGtoPi6vU1aWVEJRt1dl0YQuaUaYUfvr7HFvMEsdu7klxy18xPWJ39e6nCKj/pNItFpVhJ02OtRccLs1LH/2Zo9B0lUNRoY3Qvs0z6Kq6Y1QnOvXaiVznbV5VzFyk08tJqKy9r5u00/ROi6uzU6OnUTTjPUV1XeGk9tedvCzy08bueeT6Xpr4l9zluclBN7VLEU1DmKeUml9PY6nTn6vujSN0ABQAAQFIBQCAUAAQAoAgAAFIBQABq6/0/k5rOnr/R+TmBK5utr1bnCFTgqpxkrb96hZR2xshte9tZ5bWHh89jaq0MIQjWt2yMYxit8sKMVhL9DPn/PkUzwjLU1HT67NviR8TbzHxP2m1/Nbuxg1XRtNbZC22quyyvHhzsrhZOvnPlck8HSPBOGPkunHfwzpGr06anHVT3aleBT+3lu3bpNRy+ee/fk2F0OjdTLwtPnTJR07enhmiK9oY7HQieicJ7tVrLRQUZQUaVCxuU4xogo2OXqcl2k39T3DT4STlLalhRW2EVHHbEUuPoZkGy8IjFfBbMLCWYcJcepHV6b2l90cnUvy/wAUPz50dfpy4l9zUI2wygrSFBAABQIUhQAAAhQABCgAAAIUhQNbXej8o5h1Nd6H90cthK+X6pCn/V3uU7IWOuiKcaZuaS88nXOLbx4cbE/Ksc8vHGCyvVwhvq1dSzZqbI79TKcZwVqVaW9JRW57H7c8Nn0eq6ZRa3Kdac33nFyrs7Yxvi08NcPnlcPgwR6LWnXtlao12eJGG6LjjxY2qHKyo74Rlw/p24Jo25VWv1+IOOy1S1CalVKi2LolhKuUl2mts5PHDz6uMPpdDv1U4S/1dcKrE60lFylFp01yk8uK53uaxjjGMvualnwvDMHGxeSqFXmqjOUYx2eeDytlvkWJe2XwZ/h/o70kJwdsrlLw9u5YcFGGHHu+HJya+SePYDx1fqOoptjCurfW6uZKm2xwbbzN7WltilnasyecccMww61qNkl4MnYrZRjjTahRnW9NKVdqTXG63YsZ8qlz2bPoInI6l0vUWu2Mb4V12XVXxkna7YOuuCVeFhbXOuMnzym008kGpfrNdJLEJwXnc2qNnhTgk4V5lLzw3JKU+FhvHzWHU26vwoxv1VWmsbueVJZnX4VbhiMXltbrHhZ5XHeLWav4anu3S1OWsLa6d9UoRsjKEZxcsy4qoi+eVB/PjYj8N142zttmnXGtxxVGEoRgowTW325++ecoDz03pVlcnfbd4kpN+WC8mbbK23l894Qx24TznjH2HTvS/v8A2OVXWlGMUuIpJLLeEu3fudXp3of/AFP+iLCNoApVAABCkKABCgAAAAAAAgAoAAhQBr6z0P8AByzpa5+X8nF1erVW3cniWVle2Mf9zOWUxm70Zyumcxw1NcnJRnBuDcZJSWYNNppr25X6HLtsulKUqNVTtk4tVXVtYwsNKWc4f/c19R0yc1ZOej0ttj5jKqyUfEcppT7tc4y8/RdiTOZeG7JqvoH/AJ9TycXTauWngoR0OrUd8nxJ37U+X5n9c8fY6ej1PixctlteJOO22Hhy7LnHy5/Q1tWaJ6Z5Ry9X1itOyp1atyTdb8Ohvvlboy7Pjkg6/wD5ImfLaTTRexbOrtbYLzy2xwsLD47Lvz359u+3oqdRVuVGkhWpN77bdTKT4zt4fL7/AG5GzTvI6nT/AEfxM49N8cqDlFzxyk0+Uuex2dB6F92WWXoRsAAqqAABCkApCgAAAAAAAhQAAAgAAwaz0/lHG1emjYsSzx2aeGjtaxeR/g5ZnLGZTV6JZtyLOjv/AGzT+kk1+qMD6fdH0rn/AJZJHdZ6OTL4Hsr03Hn8uPjb31SN0tsbfBbm4tqMo/u+Fw8+r3+/0MC6t1GFUHZTZO3c42KMdiUecSSw88Y/zB9rrZbabHvjXiuX7SSzGt7Xib+i7/g09NbN27Zammf71+DDCmtslhLjOI5af1x+Ndz8sr79V4fl8jP4h6go1baJuycN1lbg24SUoJwT2rPrfLxxHOD1R17qklY5aWScUvCr4jvbnteZpNcLnhe31R9R1G3URsl4d2jgltey6TjJRSjlvHblv+aPNE9U8p3aKUsdqpS4xKOZNPntlY+vt7O65fff3/TjfNxNDr+oWNK2q2Gd7eI5Sxs2rclz3l7LjBvLSaifqjL+Of8AZs79e7Ed2HJRjux2csctfTOSmb8FL4srffqnDfWuf07p0q5Kc5JvDWFn3+p9Lol5F+f6nLR1tJ6I/bP6nT2XZY9njxxbxknRmBAejSgAAQoAAhQAAAAACFAAhSFAAADxdHMWvmmcc7ZyNfDw5Zfok+/tF/UJWJFPGT0EWWHFxlGMoyTi4ySakn3TXujFDT1xk5xhGMm+ZJYb+5kyArWt0NUpTlKHmmsSalKLksJc4fLwv6k0vTqKnuqprrk8puKw8NptZ/CNrAAAg+w2gdquOEl8kkfP06lTtVcPO0/PJcxgvln5n0SCxSFAUAAEKAABCgAABAABSFAAAgApCgDzOCaaaymeiYA5V3Rveqcof8vEo/yZqz0uqh7V2L6Zg/7nfAHzbusjndRZ/C4yX9jxLX+yqucvaOzGfyfT4I4L5L+QNPnFZcuZ0TivnGXifphGN69dlXdJ+2K8fqz6hoigvkv5AfMxlqJvyUYT95z/ALJGaPR77P3tijF94Vran9G+59DgoGrotDCmO2CS4+RtAAAQAACgAQoAiKAAAAAAAAAAAAAAAAAAAAAAAAAAAAAAAAABGABQAAAAAAAf/9k="/>
          <p:cNvSpPr>
            <a:spLocks noChangeAspect="1" noChangeArrowheads="1"/>
          </p:cNvSpPr>
          <p:nvPr/>
        </p:nvSpPr>
        <p:spPr bwMode="auto">
          <a:xfrm>
            <a:off x="1587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MX" dirty="0">
              <a:solidFill>
                <a:prstClr val="black"/>
              </a:solidFill>
            </a:endParaRPr>
          </a:p>
        </p:txBody>
      </p:sp>
      <p:sp>
        <p:nvSpPr>
          <p:cNvPr id="8" name="TextBox 7"/>
          <p:cNvSpPr txBox="1"/>
          <p:nvPr/>
        </p:nvSpPr>
        <p:spPr>
          <a:xfrm>
            <a:off x="4021712" y="6488668"/>
            <a:ext cx="8170288"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9115" y="926934"/>
            <a:ext cx="3262885" cy="5561734"/>
          </a:xfrm>
          <a:prstGeom prst="rect">
            <a:avLst/>
          </a:prstGeom>
        </p:spPr>
      </p:pic>
    </p:spTree>
    <p:extLst>
      <p:ext uri="{BB962C8B-B14F-4D97-AF65-F5344CB8AC3E}">
        <p14:creationId xmlns:p14="http://schemas.microsoft.com/office/powerpoint/2010/main" val="34899791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startAt="7"/>
            </a:pPr>
            <a:r>
              <a:rPr lang="en-US" dirty="0"/>
              <a:t>If </a:t>
            </a:r>
            <a:r>
              <a:rPr lang="en-US" dirty="0" smtClean="0"/>
              <a:t>you are made </a:t>
            </a:r>
            <a:r>
              <a:rPr lang="en-US" dirty="0"/>
              <a:t>sick, and pesticides may have been the cause, the employer needs to be told so </a:t>
            </a:r>
            <a:r>
              <a:rPr lang="en-US" dirty="0" smtClean="0"/>
              <a:t>he or she </a:t>
            </a:r>
            <a:r>
              <a:rPr lang="en-US" dirty="0"/>
              <a:t>can make sure </a:t>
            </a:r>
            <a:r>
              <a:rPr lang="en-US" dirty="0" smtClean="0"/>
              <a:t>you </a:t>
            </a:r>
            <a:r>
              <a:rPr lang="en-US" dirty="0"/>
              <a:t>are taken to a medical facility, and provide the medical personnel with information about the </a:t>
            </a:r>
            <a:r>
              <a:rPr lang="en-US" dirty="0" smtClean="0"/>
              <a:t>exposure</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411529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Emergency Medical Assistance</a:t>
            </a:r>
            <a:endParaRPr lang="en-US" dirty="0"/>
          </a:p>
        </p:txBody>
      </p:sp>
      <p:sp>
        <p:nvSpPr>
          <p:cNvPr id="6" name="Content Placeholder 5"/>
          <p:cNvSpPr>
            <a:spLocks noGrp="1"/>
          </p:cNvSpPr>
          <p:nvPr>
            <p:ph idx="1"/>
          </p:nvPr>
        </p:nvSpPr>
        <p:spPr/>
        <p:txBody>
          <a:bodyPr/>
          <a:lstStyle/>
          <a:p>
            <a:r>
              <a:rPr lang="en-US" dirty="0" smtClean="0"/>
              <a:t>If you have been made ill and it is reasonable to think it was from pesticides, you should:</a:t>
            </a:r>
          </a:p>
          <a:p>
            <a:pPr lvl="1"/>
            <a:r>
              <a:rPr lang="en-US" sz="2800" dirty="0" smtClean="0"/>
              <a:t>Inform your employer, who must make transportation available to a medical facility </a:t>
            </a:r>
          </a:p>
          <a:p>
            <a:pPr lvl="1"/>
            <a:r>
              <a:rPr lang="en-US" sz="2800" dirty="0" smtClean="0"/>
              <a:t>Get first aid, if there is time, but do not delay getting to medical personnel!</a:t>
            </a:r>
          </a:p>
          <a:p>
            <a:pPr lvl="1"/>
            <a:r>
              <a:rPr lang="en-US" sz="2800" dirty="0" smtClean="0"/>
              <a:t>The employer needs to give this information to the medical personnel: </a:t>
            </a:r>
            <a:r>
              <a:rPr lang="en-US" sz="2800" dirty="0"/>
              <a:t>the safety data </a:t>
            </a:r>
            <a:r>
              <a:rPr lang="en-US" sz="2800" dirty="0" smtClean="0"/>
              <a:t>sheet for the product, the name of the product, its registration number and active ingredients, and the circumstances of the use of the product and of the exposure </a:t>
            </a:r>
            <a:endParaRPr lang="en-US" altLang="en-US" sz="2800" dirty="0" smtClean="0"/>
          </a:p>
          <a:p>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1460178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p:txBody>
          <a:bodyPr>
            <a:normAutofit/>
          </a:bodyPr>
          <a:lstStyle/>
          <a:p>
            <a:pPr marL="514350" lvl="0" indent="-514350">
              <a:buFont typeface="+mj-lt"/>
              <a:buAutoNum type="arabicPeriod" startAt="8"/>
            </a:pPr>
            <a:r>
              <a:rPr lang="en-US" dirty="0" smtClean="0"/>
              <a:t>Workers have </a:t>
            </a:r>
            <a:r>
              <a:rPr lang="en-US" dirty="0"/>
              <a:t>to be notified by the employer of restrictions on areas where applications are taking place and where an REI is in effect. </a:t>
            </a:r>
            <a:r>
              <a:rPr lang="en-US" dirty="0" smtClean="0"/>
              <a:t>Those </a:t>
            </a:r>
            <a:r>
              <a:rPr lang="en-US" dirty="0"/>
              <a:t>notifications may be in the form of oral warnings or the posted warning </a:t>
            </a:r>
            <a:r>
              <a:rPr lang="en-US" dirty="0" smtClean="0"/>
              <a:t>signs </a:t>
            </a:r>
            <a:r>
              <a:rPr lang="en-US" dirty="0"/>
              <a:t>that will be around the treated </a:t>
            </a:r>
            <a:r>
              <a:rPr lang="en-US" dirty="0" smtClean="0"/>
              <a:t>area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4695472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32371" cy="1325563"/>
          </a:xfrm>
        </p:spPr>
        <p:txBody>
          <a:bodyPr>
            <a:normAutofit/>
          </a:bodyPr>
          <a:lstStyle/>
          <a:p>
            <a:r>
              <a:rPr lang="en-US" sz="4000" dirty="0"/>
              <a:t>Recognize and Understand the Meaning of Posted Warning Signs</a:t>
            </a:r>
          </a:p>
        </p:txBody>
      </p:sp>
      <p:sp>
        <p:nvSpPr>
          <p:cNvPr id="3" name="Content Placeholder 2"/>
          <p:cNvSpPr>
            <a:spLocks noGrp="1"/>
          </p:cNvSpPr>
          <p:nvPr>
            <p:ph idx="1"/>
          </p:nvPr>
        </p:nvSpPr>
        <p:spPr>
          <a:xfrm>
            <a:off x="838200" y="2193673"/>
            <a:ext cx="5405846" cy="3983290"/>
          </a:xfrm>
        </p:spPr>
        <p:txBody>
          <a:bodyPr/>
          <a:lstStyle/>
          <a:p>
            <a:r>
              <a:rPr lang="en-US" altLang="es-MX" dirty="0"/>
              <a:t>If you see this sign- or one similar to this one - Do Not Enter! </a:t>
            </a:r>
          </a:p>
          <a:p>
            <a:r>
              <a:rPr lang="en-US" altLang="es-MX" dirty="0"/>
              <a:t>This sign means that there may be pesticides or pesticide </a:t>
            </a:r>
            <a:r>
              <a:rPr lang="en-US" altLang="es-MX" dirty="0" smtClean="0"/>
              <a:t>residues </a:t>
            </a:r>
            <a:r>
              <a:rPr lang="en-US" altLang="es-MX" dirty="0"/>
              <a:t>present in the area</a:t>
            </a:r>
          </a:p>
          <a:p>
            <a:r>
              <a:rPr lang="en-US" altLang="es-MX" dirty="0"/>
              <a:t>You need to receive training and special protection to enter those areas</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69332"/>
          </a:xfrm>
          <a:prstGeom prst="rect">
            <a:avLst/>
          </a:prstGeom>
          <a:noFill/>
        </p:spPr>
        <p:txBody>
          <a:bodyPr wrap="square" rtlCol="0">
            <a:spAutoFit/>
          </a:bodyPr>
          <a:lstStyle/>
          <a:p>
            <a:pPr algn="r"/>
            <a:r>
              <a:rPr lang="en-US" dirty="0">
                <a:solidFill>
                  <a:prstClr val="black"/>
                </a:solidFill>
              </a:rPr>
              <a:t>Image credit: Chazzbo Media</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9736" y="2193673"/>
            <a:ext cx="4810161" cy="3615241"/>
          </a:xfrm>
          <a:prstGeom prst="rect">
            <a:avLst/>
          </a:prstGeom>
        </p:spPr>
      </p:pic>
    </p:spTree>
    <p:extLst>
      <p:ext uri="{BB962C8B-B14F-4D97-AF65-F5344CB8AC3E}">
        <p14:creationId xmlns:p14="http://schemas.microsoft.com/office/powerpoint/2010/main" val="14831643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34350" cy="1325563"/>
          </a:xfrm>
        </p:spPr>
        <p:txBody>
          <a:bodyPr>
            <a:noAutofit/>
          </a:bodyPr>
          <a:lstStyle/>
          <a:p>
            <a:r>
              <a:rPr lang="en-US" sz="4000" dirty="0"/>
              <a:t>Follow Directions and/or Signs About Keeping Out of Pesticide Treated Areas</a:t>
            </a:r>
          </a:p>
        </p:txBody>
      </p:sp>
      <p:sp>
        <p:nvSpPr>
          <p:cNvPr id="6" name="Content Placeholder 5"/>
          <p:cNvSpPr>
            <a:spLocks noGrp="1"/>
          </p:cNvSpPr>
          <p:nvPr>
            <p:ph idx="1"/>
          </p:nvPr>
        </p:nvSpPr>
        <p:spPr>
          <a:xfrm>
            <a:off x="800100" y="1674477"/>
            <a:ext cx="10515600" cy="4351338"/>
          </a:xfrm>
        </p:spPr>
        <p:txBody>
          <a:bodyPr/>
          <a:lstStyle/>
          <a:p>
            <a:r>
              <a:rPr lang="en-US" dirty="0" smtClean="0"/>
              <a:t>Workers must be notified by the employer of restrictions on areas where applications are taking place and where an REI is in effect  </a:t>
            </a:r>
          </a:p>
          <a:p>
            <a:r>
              <a:rPr lang="en-US" dirty="0" smtClean="0"/>
              <a:t>Notifications may be in the form of oral warnings or the posted warning sign that will be around the treated area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96595" y="6518028"/>
            <a:ext cx="11970250" cy="369332"/>
          </a:xfrm>
          <a:prstGeom prst="rect">
            <a:avLst/>
          </a:prstGeom>
          <a:noFill/>
        </p:spPr>
        <p:txBody>
          <a:bodyPr wrap="square" rtlCol="0">
            <a:spAutoFit/>
          </a:bodyPr>
          <a:lstStyle/>
          <a:p>
            <a:r>
              <a:rPr lang="en-US" dirty="0" smtClean="0">
                <a:solidFill>
                  <a:prstClr val="black"/>
                </a:solidFill>
              </a:rPr>
              <a:t>Image credits: Betsy Buffington, Iowa State University and </a:t>
            </a:r>
            <a:r>
              <a:rPr lang="en-US" dirty="0">
                <a:solidFill>
                  <a:prstClr val="black"/>
                </a:solidFill>
              </a:rPr>
              <a:t>James Hollyer, Associate Director for Extension, University of Guam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072" y="3530504"/>
            <a:ext cx="3023878" cy="301778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2359" y="3530504"/>
            <a:ext cx="3895541" cy="3017782"/>
          </a:xfrm>
          <a:prstGeom prst="rect">
            <a:avLst/>
          </a:prstGeom>
        </p:spPr>
      </p:pic>
    </p:spTree>
    <p:extLst>
      <p:ext uri="{BB962C8B-B14F-4D97-AF65-F5344CB8AC3E}">
        <p14:creationId xmlns:p14="http://schemas.microsoft.com/office/powerpoint/2010/main" val="37577149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Pesticide Handler </a:t>
            </a:r>
            <a:r>
              <a:rPr lang="en-US" dirty="0"/>
              <a:t>T</a:t>
            </a:r>
            <a:r>
              <a:rPr lang="en-US" dirty="0" smtClean="0"/>
              <a:t>asks</a:t>
            </a:r>
            <a:endParaRPr lang="en-US" dirty="0"/>
          </a:p>
        </p:txBody>
      </p:sp>
      <p:sp>
        <p:nvSpPr>
          <p:cNvPr id="7" name="Content Placeholder 6"/>
          <p:cNvSpPr>
            <a:spLocks noGrp="1"/>
          </p:cNvSpPr>
          <p:nvPr>
            <p:ph idx="1"/>
          </p:nvPr>
        </p:nvSpPr>
        <p:spPr>
          <a:xfrm>
            <a:off x="6347790" y="1825625"/>
            <a:ext cx="5006009" cy="4351338"/>
          </a:xfrm>
        </p:spPr>
        <p:txBody>
          <a:bodyPr/>
          <a:lstStyle/>
          <a:p>
            <a:r>
              <a:rPr lang="en-US" dirty="0" smtClean="0"/>
              <a:t>Mix, load, apply pesticides</a:t>
            </a:r>
          </a:p>
          <a:p>
            <a:r>
              <a:rPr lang="en-US" dirty="0" smtClean="0"/>
              <a:t>Fix application equipment </a:t>
            </a:r>
          </a:p>
          <a:p>
            <a:r>
              <a:rPr lang="en-US" dirty="0" smtClean="0"/>
              <a:t>YES! Mechanics MAY BE handlers</a:t>
            </a:r>
          </a:p>
          <a:p>
            <a:r>
              <a:rPr lang="en-US" dirty="0" smtClean="0"/>
              <a:t>Must be 18 years old</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118" y="1554444"/>
            <a:ext cx="5523167" cy="4676037"/>
          </a:xfrm>
          <a:prstGeom prst="rect">
            <a:avLst/>
          </a:prstGeom>
        </p:spPr>
      </p:pic>
      <p:sp>
        <p:nvSpPr>
          <p:cNvPr id="11" name="TextBox 10"/>
          <p:cNvSpPr txBox="1"/>
          <p:nvPr/>
        </p:nvSpPr>
        <p:spPr>
          <a:xfrm>
            <a:off x="130987" y="6518028"/>
            <a:ext cx="5316583" cy="369332"/>
          </a:xfrm>
          <a:prstGeom prst="rect">
            <a:avLst/>
          </a:prstGeom>
          <a:noFill/>
        </p:spPr>
        <p:txBody>
          <a:bodyPr wrap="square" rtlCol="0">
            <a:spAutoFit/>
          </a:bodyPr>
          <a:lstStyle/>
          <a:p>
            <a:r>
              <a:rPr lang="en-US" dirty="0" smtClean="0">
                <a:solidFill>
                  <a:prstClr val="black"/>
                </a:solidFill>
              </a:rPr>
              <a:t>Image credit: Chazzbo Media</a:t>
            </a:r>
            <a:endParaRPr lang="en-US" dirty="0">
              <a:solidFill>
                <a:prstClr val="black"/>
              </a:solidFill>
            </a:endParaRPr>
          </a:p>
        </p:txBody>
      </p:sp>
    </p:spTree>
    <p:extLst>
      <p:ext uri="{BB962C8B-B14F-4D97-AF65-F5344CB8AC3E}">
        <p14:creationId xmlns:p14="http://schemas.microsoft.com/office/powerpoint/2010/main" val="6232024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Posting Treated Areas</a:t>
            </a:r>
            <a:endParaRPr lang="en-US" dirty="0"/>
          </a:p>
        </p:txBody>
      </p:sp>
      <p:sp>
        <p:nvSpPr>
          <p:cNvPr id="3" name="Content Placeholder 2"/>
          <p:cNvSpPr>
            <a:spLocks noGrp="1"/>
          </p:cNvSpPr>
          <p:nvPr>
            <p:ph idx="1"/>
          </p:nvPr>
        </p:nvSpPr>
        <p:spPr>
          <a:xfrm>
            <a:off x="838200" y="1825625"/>
            <a:ext cx="4913243" cy="4351338"/>
          </a:xfrm>
        </p:spPr>
        <p:txBody>
          <a:bodyPr/>
          <a:lstStyle/>
          <a:p>
            <a:r>
              <a:rPr lang="en-US" dirty="0" smtClean="0"/>
              <a:t>Required when applying a pesticide with an REI greater than:</a:t>
            </a:r>
          </a:p>
          <a:p>
            <a:pPr lvl="1"/>
            <a:r>
              <a:rPr lang="en-US" sz="2800" dirty="0" smtClean="0"/>
              <a:t>48 hours in outdoor areas</a:t>
            </a:r>
          </a:p>
          <a:p>
            <a:pPr lvl="1"/>
            <a:r>
              <a:rPr lang="en-US" sz="2800" dirty="0" smtClean="0"/>
              <a:t>4 hours in enclosed spaces</a:t>
            </a:r>
          </a:p>
          <a:p>
            <a:r>
              <a:rPr lang="en-US" dirty="0"/>
              <a:t>Posting is also mandatory when required by the label</a:t>
            </a:r>
          </a:p>
          <a:p>
            <a:r>
              <a:rPr lang="en-US" dirty="0" smtClean="0"/>
              <a:t>Employer is responsible for checking the label for REI and posting requirements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2533" y="2005123"/>
            <a:ext cx="6029467" cy="4517528"/>
          </a:xfrm>
          <a:prstGeom prst="rect">
            <a:avLst/>
          </a:prstGeom>
        </p:spPr>
      </p:pic>
      <p:sp>
        <p:nvSpPr>
          <p:cNvPr id="6" name="TextBox 5"/>
          <p:cNvSpPr txBox="1"/>
          <p:nvPr/>
        </p:nvSpPr>
        <p:spPr>
          <a:xfrm>
            <a:off x="6875417" y="6462169"/>
            <a:ext cx="5316583" cy="369332"/>
          </a:xfrm>
          <a:prstGeom prst="rect">
            <a:avLst/>
          </a:prstGeom>
          <a:noFill/>
        </p:spPr>
        <p:txBody>
          <a:bodyPr wrap="square" rtlCol="0">
            <a:spAutoFit/>
          </a:bodyPr>
          <a:lstStyle/>
          <a:p>
            <a:pPr algn="r"/>
            <a:r>
              <a:rPr lang="en-US" dirty="0" smtClean="0">
                <a:solidFill>
                  <a:prstClr val="black"/>
                </a:solidFill>
              </a:rPr>
              <a:t>Image credit: Betsy Buffington, Iowa State University</a:t>
            </a:r>
            <a:endParaRPr lang="en-US" dirty="0">
              <a:solidFill>
                <a:prstClr val="black"/>
              </a:solidFill>
            </a:endParaRPr>
          </a:p>
        </p:txBody>
      </p:sp>
    </p:spTree>
    <p:extLst>
      <p:ext uri="{BB962C8B-B14F-4D97-AF65-F5344CB8AC3E}">
        <p14:creationId xmlns:p14="http://schemas.microsoft.com/office/powerpoint/2010/main" val="8515618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 </a:t>
            </a:r>
            <a:br>
              <a:rPr lang="en-US" dirty="0" smtClean="0"/>
            </a:br>
            <a:r>
              <a:rPr lang="en-US" dirty="0" smtClean="0"/>
              <a:t>Enclosed Space Production</a:t>
            </a:r>
            <a:endParaRPr lang="en-US" dirty="0"/>
          </a:p>
        </p:txBody>
      </p:sp>
      <p:sp>
        <p:nvSpPr>
          <p:cNvPr id="3" name="Content Placeholder 2"/>
          <p:cNvSpPr>
            <a:spLocks noGrp="1"/>
          </p:cNvSpPr>
          <p:nvPr>
            <p:ph idx="1"/>
          </p:nvPr>
        </p:nvSpPr>
        <p:spPr/>
        <p:txBody>
          <a:bodyPr>
            <a:normAutofit/>
          </a:bodyPr>
          <a:lstStyle/>
          <a:p>
            <a:r>
              <a:rPr lang="en-US" dirty="0" smtClean="0"/>
              <a:t>Ensure that no pesticide contacts any workers </a:t>
            </a:r>
            <a:r>
              <a:rPr lang="en-US" dirty="0"/>
              <a:t>and other persons </a:t>
            </a:r>
            <a:r>
              <a:rPr lang="en-US" dirty="0" smtClean="0"/>
              <a:t>directly or through drift</a:t>
            </a:r>
          </a:p>
          <a:p>
            <a:r>
              <a:rPr lang="en-US" dirty="0" smtClean="0"/>
              <a:t>No worker entry to an enclosed space structure until the air concentration level specified on the label is met or, if no air concentration level is specified, until after proper ventilation criteria is met for certain types of applications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9032109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a:t>
            </a:r>
            <a:br>
              <a:rPr lang="en-US" dirty="0" smtClean="0"/>
            </a:br>
            <a:r>
              <a:rPr lang="en-US" dirty="0" smtClean="0"/>
              <a:t>Outdoor Production</a:t>
            </a:r>
            <a:endParaRPr lang="en-US" dirty="0"/>
          </a:p>
        </p:txBody>
      </p:sp>
      <p:sp>
        <p:nvSpPr>
          <p:cNvPr id="3" name="Content Placeholder 2"/>
          <p:cNvSpPr>
            <a:spLocks noGrp="1"/>
          </p:cNvSpPr>
          <p:nvPr>
            <p:ph idx="1"/>
          </p:nvPr>
        </p:nvSpPr>
        <p:spPr/>
        <p:txBody>
          <a:bodyPr>
            <a:normAutofit/>
          </a:bodyPr>
          <a:lstStyle/>
          <a:p>
            <a:r>
              <a:rPr lang="en-US" dirty="0"/>
              <a:t>Pesticide handlers are prohibited from applying pesticides in a manner that will contact workers or other people, either directly or through drift</a:t>
            </a:r>
          </a:p>
          <a:p>
            <a:r>
              <a:rPr lang="en-US" dirty="0" smtClean="0"/>
              <a:t>Drift can result in contact that can make you ill or contaminate your clothes worn home</a:t>
            </a:r>
          </a:p>
          <a:p>
            <a:r>
              <a:rPr lang="en-US" dirty="0" smtClean="0"/>
              <a:t>If you feel drift contacting you, leave the area immediately and wash up as soon as is practical</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7314799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98774" cy="1325563"/>
          </a:xfrm>
        </p:spPr>
        <p:txBody>
          <a:bodyPr/>
          <a:lstStyle/>
          <a:p>
            <a:r>
              <a:rPr lang="en-US" dirty="0" smtClean="0"/>
              <a:t>Reducing Hazards from Pesticide Drift </a:t>
            </a:r>
            <a:endParaRPr lang="en-US" dirty="0"/>
          </a:p>
        </p:txBody>
      </p:sp>
      <p:sp>
        <p:nvSpPr>
          <p:cNvPr id="3" name="Content Placeholder 2"/>
          <p:cNvSpPr>
            <a:spLocks noGrp="1"/>
          </p:cNvSpPr>
          <p:nvPr>
            <p:ph idx="1"/>
          </p:nvPr>
        </p:nvSpPr>
        <p:spPr/>
        <p:txBody>
          <a:bodyPr>
            <a:normAutofit/>
          </a:bodyPr>
          <a:lstStyle/>
          <a:p>
            <a:r>
              <a:rPr lang="en-US" dirty="0" smtClean="0"/>
              <a:t>Pesticides have a greater potential to drift when they are applied through nozzles designed to deliver small droplets</a:t>
            </a:r>
          </a:p>
          <a:p>
            <a:r>
              <a:rPr lang="en-US" dirty="0" smtClean="0"/>
              <a:t>Wind also plays an important role in the distance vapors or dust can travel</a:t>
            </a:r>
          </a:p>
          <a:p>
            <a:r>
              <a:rPr lang="en-US" dirty="0" smtClean="0"/>
              <a:t>Application </a:t>
            </a:r>
            <a:r>
              <a:rPr lang="en-US" dirty="0"/>
              <a:t>e</a:t>
            </a:r>
            <a:r>
              <a:rPr lang="en-US" dirty="0" smtClean="0"/>
              <a:t>xclusion </a:t>
            </a:r>
            <a:r>
              <a:rPr lang="en-US" dirty="0"/>
              <a:t>z</a:t>
            </a:r>
            <a:r>
              <a:rPr lang="en-US" dirty="0" smtClean="0"/>
              <a:t>ones (AEZ) are intended to protect people from drift</a:t>
            </a:r>
          </a:p>
          <a:p>
            <a:endParaRPr lang="en-US" dirty="0"/>
          </a:p>
        </p:txBody>
      </p:sp>
    </p:spTree>
    <p:extLst>
      <p:ext uri="{BB962C8B-B14F-4D97-AF65-F5344CB8AC3E}">
        <p14:creationId xmlns:p14="http://schemas.microsoft.com/office/powerpoint/2010/main" val="28195802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val 6"/>
          <p:cNvSpPr/>
          <p:nvPr/>
        </p:nvSpPr>
        <p:spPr>
          <a:xfrm>
            <a:off x="4474190" y="0"/>
            <a:ext cx="8771243" cy="8666922"/>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689371" y="1586416"/>
            <a:ext cx="3321598" cy="3108499"/>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52197" y="200467"/>
            <a:ext cx="10515600" cy="1325563"/>
          </a:xfrm>
        </p:spPr>
        <p:txBody>
          <a:bodyPr/>
          <a:lstStyle/>
          <a:p>
            <a:r>
              <a:rPr lang="en-US" dirty="0" smtClean="0"/>
              <a:t>AEZs in Outdoor Areas</a:t>
            </a:r>
            <a:endParaRPr lang="en-US" dirty="0"/>
          </a:p>
        </p:txBody>
      </p:sp>
      <p:pic>
        <p:nvPicPr>
          <p:cNvPr id="9" name="Picture 8"/>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695379" y="2497912"/>
            <a:ext cx="1309582" cy="1309582"/>
          </a:xfrm>
          <a:prstGeom prst="rect">
            <a:avLst/>
          </a:prstGeom>
        </p:spPr>
      </p:pic>
      <p:cxnSp>
        <p:nvCxnSpPr>
          <p:cNvPr id="17" name="Straight Arrow Connector 16"/>
          <p:cNvCxnSpPr>
            <a:stCxn id="9" idx="0"/>
          </p:cNvCxnSpPr>
          <p:nvPr/>
        </p:nvCxnSpPr>
        <p:spPr>
          <a:xfrm flipV="1">
            <a:off x="2350170" y="1744248"/>
            <a:ext cx="0" cy="7536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154680" y="3140665"/>
            <a:ext cx="78520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350170" y="3795456"/>
            <a:ext cx="0" cy="71320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1"/>
          </p:cNvCxnSpPr>
          <p:nvPr/>
        </p:nvCxnSpPr>
        <p:spPr>
          <a:xfrm flipH="1" flipV="1">
            <a:off x="817104" y="3140665"/>
            <a:ext cx="878275"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721631" y="4104429"/>
            <a:ext cx="2793074"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26" idx="0"/>
          </p:cNvCxnSpPr>
          <p:nvPr/>
        </p:nvCxnSpPr>
        <p:spPr>
          <a:xfrm flipH="1" flipV="1">
            <a:off x="8885340" y="178196"/>
            <a:ext cx="2942" cy="31883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026" idx="2"/>
          </p:cNvCxnSpPr>
          <p:nvPr/>
        </p:nvCxnSpPr>
        <p:spPr>
          <a:xfrm flipH="1">
            <a:off x="8885340" y="5804928"/>
            <a:ext cx="2942" cy="267506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0261859" y="4104429"/>
            <a:ext cx="282237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53802" y="2671404"/>
            <a:ext cx="741577" cy="523220"/>
          </a:xfrm>
          <a:prstGeom prst="rect">
            <a:avLst/>
          </a:prstGeom>
          <a:noFill/>
        </p:spPr>
        <p:txBody>
          <a:bodyPr wrap="square" rtlCol="0">
            <a:spAutoFit/>
          </a:bodyPr>
          <a:lstStyle/>
          <a:p>
            <a:pPr algn="ctr"/>
            <a:r>
              <a:rPr lang="en-US" sz="2800" dirty="0" smtClean="0">
                <a:solidFill>
                  <a:prstClr val="black"/>
                </a:solidFill>
              </a:rPr>
              <a:t>25’</a:t>
            </a:r>
            <a:endParaRPr lang="en-US" sz="2800" dirty="0">
              <a:solidFill>
                <a:prstClr val="black"/>
              </a:solidFill>
            </a:endParaRPr>
          </a:p>
        </p:txBody>
      </p:sp>
      <p:sp>
        <p:nvSpPr>
          <p:cNvPr id="41" name="TextBox 40"/>
          <p:cNvSpPr txBox="1"/>
          <p:nvPr/>
        </p:nvSpPr>
        <p:spPr>
          <a:xfrm>
            <a:off x="5940513" y="3616605"/>
            <a:ext cx="849266" cy="523220"/>
          </a:xfrm>
          <a:prstGeom prst="rect">
            <a:avLst/>
          </a:prstGeom>
          <a:noFill/>
        </p:spPr>
        <p:txBody>
          <a:bodyPr wrap="square" rtlCol="0">
            <a:spAutoFit/>
          </a:bodyPr>
          <a:lstStyle/>
          <a:p>
            <a:pPr algn="ctr"/>
            <a:r>
              <a:rPr lang="en-US" sz="2800" dirty="0" smtClean="0">
                <a:solidFill>
                  <a:prstClr val="black"/>
                </a:solidFill>
              </a:rPr>
              <a:t>100’</a:t>
            </a:r>
            <a:endParaRPr lang="en-US" sz="2800" dirty="0">
              <a:solidFill>
                <a:prstClr val="black"/>
              </a:solidFill>
            </a:endParaRPr>
          </a:p>
        </p:txBody>
      </p:sp>
      <p:pic>
        <p:nvPicPr>
          <p:cNvPr id="1026" name="Picture 2" descr="http://besticons.net/sites/default/files/small-airplane-icon-362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69082" y="336652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4967064" y="4796147"/>
            <a:ext cx="3785541"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prstClr val="black"/>
                </a:solidFill>
              </a:rPr>
              <a:t>Aerially</a:t>
            </a:r>
          </a:p>
          <a:p>
            <a:pPr marL="457200" indent="-457200">
              <a:buFont typeface="Arial" panose="020B0604020202020204" pitchFamily="34" charset="0"/>
              <a:buChar char="•"/>
            </a:pPr>
            <a:r>
              <a:rPr lang="en-US" sz="2800" dirty="0" smtClean="0">
                <a:solidFill>
                  <a:prstClr val="black"/>
                </a:solidFill>
              </a:rPr>
              <a:t>Air blast</a:t>
            </a:r>
          </a:p>
          <a:p>
            <a:pPr marL="457200" indent="-457200">
              <a:buFont typeface="Arial" panose="020B0604020202020204" pitchFamily="34" charset="0"/>
              <a:buChar char="•"/>
            </a:pPr>
            <a:r>
              <a:rPr lang="en-US" sz="2800" dirty="0" smtClean="0">
                <a:solidFill>
                  <a:prstClr val="black"/>
                </a:solidFill>
              </a:rPr>
              <a:t>Fine or smaller droplet size</a:t>
            </a:r>
          </a:p>
        </p:txBody>
      </p:sp>
      <p:sp>
        <p:nvSpPr>
          <p:cNvPr id="53" name="TextBox 52"/>
          <p:cNvSpPr txBox="1"/>
          <p:nvPr/>
        </p:nvSpPr>
        <p:spPr>
          <a:xfrm>
            <a:off x="4890272" y="4330205"/>
            <a:ext cx="3209846" cy="523220"/>
          </a:xfrm>
          <a:prstGeom prst="rect">
            <a:avLst/>
          </a:prstGeom>
          <a:noFill/>
        </p:spPr>
        <p:txBody>
          <a:bodyPr wrap="square" rtlCol="0">
            <a:spAutoFit/>
          </a:bodyPr>
          <a:lstStyle/>
          <a:p>
            <a:r>
              <a:rPr lang="en-US" sz="2800" u="sng" dirty="0" smtClean="0">
                <a:solidFill>
                  <a:prstClr val="black"/>
                </a:solidFill>
              </a:rPr>
              <a:t>Applied:</a:t>
            </a:r>
            <a:endParaRPr lang="en-US" sz="2800" u="sng" dirty="0">
              <a:solidFill>
                <a:prstClr val="black"/>
              </a:solidFill>
            </a:endParaRPr>
          </a:p>
        </p:txBody>
      </p:sp>
      <p:sp>
        <p:nvSpPr>
          <p:cNvPr id="54" name="TextBox 53"/>
          <p:cNvSpPr txBox="1"/>
          <p:nvPr/>
        </p:nvSpPr>
        <p:spPr>
          <a:xfrm>
            <a:off x="9546971" y="4796147"/>
            <a:ext cx="2277687"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prstClr val="black"/>
                </a:solidFill>
              </a:rPr>
              <a:t>Fumigant</a:t>
            </a:r>
          </a:p>
          <a:p>
            <a:pPr marL="457200" indent="-457200">
              <a:buFont typeface="Arial" panose="020B0604020202020204" pitchFamily="34" charset="0"/>
              <a:buChar char="•"/>
            </a:pPr>
            <a:r>
              <a:rPr lang="en-US" sz="2800" dirty="0" smtClean="0">
                <a:solidFill>
                  <a:prstClr val="black"/>
                </a:solidFill>
              </a:rPr>
              <a:t>Smoke</a:t>
            </a:r>
          </a:p>
          <a:p>
            <a:pPr marL="457200" indent="-457200">
              <a:buFont typeface="Arial" panose="020B0604020202020204" pitchFamily="34" charset="0"/>
              <a:buChar char="•"/>
            </a:pPr>
            <a:r>
              <a:rPr lang="en-US" sz="2800" dirty="0" smtClean="0">
                <a:solidFill>
                  <a:prstClr val="black"/>
                </a:solidFill>
              </a:rPr>
              <a:t>Mist</a:t>
            </a:r>
          </a:p>
          <a:p>
            <a:pPr marL="457200" indent="-457200">
              <a:buFont typeface="Arial" panose="020B0604020202020204" pitchFamily="34" charset="0"/>
              <a:buChar char="•"/>
            </a:pPr>
            <a:r>
              <a:rPr lang="en-US" sz="2800" dirty="0" smtClean="0">
                <a:solidFill>
                  <a:prstClr val="black"/>
                </a:solidFill>
              </a:rPr>
              <a:t>Fog</a:t>
            </a:r>
            <a:endParaRPr lang="en-US" sz="2800" dirty="0">
              <a:solidFill>
                <a:prstClr val="black"/>
              </a:solidFill>
            </a:endParaRPr>
          </a:p>
        </p:txBody>
      </p:sp>
      <p:sp>
        <p:nvSpPr>
          <p:cNvPr id="55" name="TextBox 54"/>
          <p:cNvSpPr txBox="1"/>
          <p:nvPr/>
        </p:nvSpPr>
        <p:spPr>
          <a:xfrm>
            <a:off x="9481447" y="4324118"/>
            <a:ext cx="2277687" cy="523220"/>
          </a:xfrm>
          <a:prstGeom prst="rect">
            <a:avLst/>
          </a:prstGeom>
          <a:noFill/>
        </p:spPr>
        <p:txBody>
          <a:bodyPr wrap="square" rtlCol="0">
            <a:spAutoFit/>
          </a:bodyPr>
          <a:lstStyle/>
          <a:p>
            <a:r>
              <a:rPr lang="en-US" sz="2800" u="sng" dirty="0" smtClean="0">
                <a:solidFill>
                  <a:prstClr val="black"/>
                </a:solidFill>
              </a:rPr>
              <a:t>Applied as a:</a:t>
            </a:r>
            <a:endParaRPr lang="en-US" sz="2800" u="sng" dirty="0">
              <a:solidFill>
                <a:prstClr val="black"/>
              </a:solidFill>
            </a:endParaRPr>
          </a:p>
        </p:txBody>
      </p:sp>
      <p:sp>
        <p:nvSpPr>
          <p:cNvPr id="56" name="TextBox 55"/>
          <p:cNvSpPr txBox="1"/>
          <p:nvPr/>
        </p:nvSpPr>
        <p:spPr>
          <a:xfrm>
            <a:off x="230261" y="5238354"/>
            <a:ext cx="4177561"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prstClr val="black"/>
                </a:solidFill>
              </a:rPr>
              <a:t>Medium or larger droplet size</a:t>
            </a:r>
          </a:p>
          <a:p>
            <a:pPr marL="457200" indent="-457200">
              <a:buFont typeface="Arial" panose="020B0604020202020204" pitchFamily="34" charset="0"/>
              <a:buChar char="•"/>
            </a:pPr>
            <a:r>
              <a:rPr lang="en-US" sz="2800" dirty="0">
                <a:solidFill>
                  <a:prstClr val="black"/>
                </a:solidFill>
              </a:rPr>
              <a:t>&gt;</a:t>
            </a:r>
            <a:r>
              <a:rPr lang="en-US" sz="2800" dirty="0" smtClean="0">
                <a:solidFill>
                  <a:prstClr val="black"/>
                </a:solidFill>
              </a:rPr>
              <a:t>12” off ground</a:t>
            </a:r>
            <a:endParaRPr lang="en-US" sz="2800" dirty="0">
              <a:solidFill>
                <a:prstClr val="black"/>
              </a:solidFill>
            </a:endParaRPr>
          </a:p>
        </p:txBody>
      </p:sp>
      <p:sp>
        <p:nvSpPr>
          <p:cNvPr id="57" name="TextBox 56"/>
          <p:cNvSpPr txBox="1"/>
          <p:nvPr/>
        </p:nvSpPr>
        <p:spPr>
          <a:xfrm>
            <a:off x="224190" y="4799721"/>
            <a:ext cx="3209846" cy="523220"/>
          </a:xfrm>
          <a:prstGeom prst="rect">
            <a:avLst/>
          </a:prstGeom>
          <a:noFill/>
        </p:spPr>
        <p:txBody>
          <a:bodyPr wrap="square" rtlCol="0">
            <a:spAutoFit/>
          </a:bodyPr>
          <a:lstStyle/>
          <a:p>
            <a:r>
              <a:rPr lang="en-US" sz="2800" u="sng" dirty="0" smtClean="0">
                <a:solidFill>
                  <a:prstClr val="black"/>
                </a:solidFill>
              </a:rPr>
              <a:t>Applied:</a:t>
            </a:r>
            <a:endParaRPr lang="en-US" sz="2800" u="sng" dirty="0">
              <a:solidFill>
                <a:prstClr val="black"/>
              </a:solidFill>
            </a:endParaRPr>
          </a:p>
        </p:txBody>
      </p:sp>
      <p:cxnSp>
        <p:nvCxnSpPr>
          <p:cNvPr id="58" name="Straight Connector 57"/>
          <p:cNvCxnSpPr/>
          <p:nvPr/>
        </p:nvCxnSpPr>
        <p:spPr>
          <a:xfrm flipH="1">
            <a:off x="4308205" y="1360798"/>
            <a:ext cx="33250" cy="5511338"/>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2892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6149611" cy="1325563"/>
          </a:xfrm>
        </p:spPr>
        <p:txBody>
          <a:bodyPr>
            <a:normAutofit/>
          </a:bodyPr>
          <a:lstStyle/>
          <a:p>
            <a:r>
              <a:rPr lang="en-US" dirty="0">
                <a:solidFill>
                  <a:srgbClr val="000000"/>
                </a:solidFill>
              </a:rPr>
              <a:t>Application Exclusion Zone in Outdoor </a:t>
            </a:r>
            <a:r>
              <a:rPr lang="en-US" dirty="0" smtClean="0">
                <a:solidFill>
                  <a:srgbClr val="000000"/>
                </a:solidFill>
              </a:rPr>
              <a:t>Production</a:t>
            </a:r>
            <a:endParaRPr lang="en-US" dirty="0"/>
          </a:p>
        </p:txBody>
      </p:sp>
      <p:sp>
        <p:nvSpPr>
          <p:cNvPr id="32" name="Rectangle 31"/>
          <p:cNvSpPr/>
          <p:nvPr/>
        </p:nvSpPr>
        <p:spPr bwMode="auto">
          <a:xfrm>
            <a:off x="2286000" y="2367839"/>
            <a:ext cx="7132320" cy="3042361"/>
          </a:xfrm>
          <a:prstGeom prst="rect">
            <a:avLst/>
          </a:prstGeom>
          <a:pattFill prst="trellis">
            <a:fgClr>
              <a:srgbClr val="00B050"/>
            </a:fgClr>
            <a:bgClr>
              <a:srgbClr val="FFFF0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latin typeface="Arial" charset="0"/>
              <a:ea typeface="ＭＳ Ｐゴシック" pitchFamily="84" charset="-128"/>
            </a:endParaRPr>
          </a:p>
        </p:txBody>
      </p:sp>
      <p:sp>
        <p:nvSpPr>
          <p:cNvPr id="35" name="Rectangle 34"/>
          <p:cNvSpPr/>
          <p:nvPr/>
        </p:nvSpPr>
        <p:spPr bwMode="auto">
          <a:xfrm>
            <a:off x="228600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6" name="Rectangle 35"/>
          <p:cNvSpPr/>
          <p:nvPr/>
        </p:nvSpPr>
        <p:spPr bwMode="auto">
          <a:xfrm>
            <a:off x="2971800" y="2362200"/>
            <a:ext cx="777240" cy="3108960"/>
          </a:xfrm>
          <a:prstGeom prst="rect">
            <a:avLst/>
          </a:prstGeom>
          <a:pattFill prst="dkUpDiag">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7" name="Rectangle 36"/>
          <p:cNvSpPr/>
          <p:nvPr/>
        </p:nvSpPr>
        <p:spPr bwMode="auto">
          <a:xfrm>
            <a:off x="3749040" y="2362200"/>
            <a:ext cx="79201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8" name="Rectangle 37"/>
          <p:cNvSpPr/>
          <p:nvPr/>
        </p:nvSpPr>
        <p:spPr bwMode="auto">
          <a:xfrm>
            <a:off x="4541050" y="2362200"/>
            <a:ext cx="62484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9" name="Rectangle 38"/>
          <p:cNvSpPr/>
          <p:nvPr/>
        </p:nvSpPr>
        <p:spPr bwMode="auto">
          <a:xfrm>
            <a:off x="516589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0" name="Rectangle 39"/>
          <p:cNvSpPr/>
          <p:nvPr/>
        </p:nvSpPr>
        <p:spPr bwMode="auto">
          <a:xfrm>
            <a:off x="5867165"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1" name="Rectangle 40"/>
          <p:cNvSpPr/>
          <p:nvPr/>
        </p:nvSpPr>
        <p:spPr bwMode="auto">
          <a:xfrm>
            <a:off x="6540872" y="2362200"/>
            <a:ext cx="835288"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2" name="Rectangle 41"/>
          <p:cNvSpPr/>
          <p:nvPr/>
        </p:nvSpPr>
        <p:spPr bwMode="auto">
          <a:xfrm>
            <a:off x="7375925" y="2362200"/>
            <a:ext cx="68580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3" name="Rectangle 42"/>
          <p:cNvSpPr/>
          <p:nvPr/>
        </p:nvSpPr>
        <p:spPr bwMode="auto">
          <a:xfrm>
            <a:off x="803148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grpSp>
        <p:nvGrpSpPr>
          <p:cNvPr id="44" name="Group 43"/>
          <p:cNvGrpSpPr/>
          <p:nvPr/>
        </p:nvGrpSpPr>
        <p:grpSpPr>
          <a:xfrm>
            <a:off x="3379947" y="6008914"/>
            <a:ext cx="1992086" cy="457200"/>
            <a:chOff x="609600" y="6019800"/>
            <a:chExt cx="1992086" cy="457200"/>
          </a:xfrm>
        </p:grpSpPr>
        <p:sp>
          <p:nvSpPr>
            <p:cNvPr id="45" name="Rectangle 44"/>
            <p:cNvSpPr/>
            <p:nvPr/>
          </p:nvSpPr>
          <p:spPr bwMode="auto">
            <a:xfrm>
              <a:off x="609600" y="6019800"/>
              <a:ext cx="419100" cy="457200"/>
            </a:xfrm>
            <a:prstGeom prst="rect">
              <a:avLst/>
            </a:prstGeom>
            <a:pattFill prst="dkDnDiag">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6" name="TextBox 45"/>
            <p:cNvSpPr txBox="1"/>
            <p:nvPr/>
          </p:nvSpPr>
          <p:spPr>
            <a:xfrm>
              <a:off x="1039586" y="6063734"/>
              <a:ext cx="1562100" cy="369332"/>
            </a:xfrm>
            <a:prstGeom prst="rect">
              <a:avLst/>
            </a:prstGeom>
            <a:noFill/>
          </p:spPr>
          <p:txBody>
            <a:bodyPr wrap="square" rtlCol="0">
              <a:spAutoFit/>
            </a:bodyPr>
            <a:lstStyle/>
            <a:p>
              <a:r>
                <a:rPr lang="en-US" sz="1800" dirty="0"/>
                <a:t>Field</a:t>
              </a:r>
            </a:p>
          </p:txBody>
        </p:sp>
      </p:grpSp>
      <p:grpSp>
        <p:nvGrpSpPr>
          <p:cNvPr id="47" name="Group 46"/>
          <p:cNvGrpSpPr/>
          <p:nvPr/>
        </p:nvGrpSpPr>
        <p:grpSpPr>
          <a:xfrm>
            <a:off x="4511043" y="5986101"/>
            <a:ext cx="1709873" cy="457200"/>
            <a:chOff x="3700327" y="6008914"/>
            <a:chExt cx="1709873" cy="457200"/>
          </a:xfrm>
        </p:grpSpPr>
        <p:sp>
          <p:nvSpPr>
            <p:cNvPr id="48" name="Rectangle 47"/>
            <p:cNvSpPr/>
            <p:nvPr/>
          </p:nvSpPr>
          <p:spPr bwMode="auto">
            <a:xfrm>
              <a:off x="3700327" y="6008914"/>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9" name="TextBox 48"/>
            <p:cNvSpPr txBox="1"/>
            <p:nvPr/>
          </p:nvSpPr>
          <p:spPr>
            <a:xfrm>
              <a:off x="4119427" y="6063734"/>
              <a:ext cx="1290773" cy="369332"/>
            </a:xfrm>
            <a:prstGeom prst="rect">
              <a:avLst/>
            </a:prstGeom>
            <a:noFill/>
          </p:spPr>
          <p:txBody>
            <a:bodyPr wrap="square" rtlCol="0">
              <a:spAutoFit/>
            </a:bodyPr>
            <a:lstStyle/>
            <a:p>
              <a:r>
                <a:rPr lang="en-US" sz="1800" dirty="0"/>
                <a:t>AEZ</a:t>
              </a:r>
            </a:p>
          </p:txBody>
        </p:sp>
      </p:grpSp>
      <p:grpSp>
        <p:nvGrpSpPr>
          <p:cNvPr id="50" name="Group 49"/>
          <p:cNvGrpSpPr/>
          <p:nvPr/>
        </p:nvGrpSpPr>
        <p:grpSpPr>
          <a:xfrm>
            <a:off x="7380516" y="5964980"/>
            <a:ext cx="2269673" cy="457200"/>
            <a:chOff x="5959927" y="6008914"/>
            <a:chExt cx="2269673" cy="457200"/>
          </a:xfrm>
        </p:grpSpPr>
        <p:sp>
          <p:nvSpPr>
            <p:cNvPr id="51" name="Rectangle 50"/>
            <p:cNvSpPr/>
            <p:nvPr/>
          </p:nvSpPr>
          <p:spPr bwMode="auto">
            <a:xfrm>
              <a:off x="5959927" y="6008914"/>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2" name="TextBox 51"/>
            <p:cNvSpPr txBox="1"/>
            <p:nvPr/>
          </p:nvSpPr>
          <p:spPr>
            <a:xfrm>
              <a:off x="6379027" y="6052457"/>
              <a:ext cx="1850573" cy="369332"/>
            </a:xfrm>
            <a:prstGeom prst="rect">
              <a:avLst/>
            </a:prstGeom>
            <a:noFill/>
          </p:spPr>
          <p:txBody>
            <a:bodyPr wrap="square" rtlCol="0">
              <a:spAutoFit/>
            </a:bodyPr>
            <a:lstStyle/>
            <a:p>
              <a:r>
                <a:rPr lang="en-US" sz="1800" dirty="0"/>
                <a:t>Treated Area</a:t>
              </a:r>
            </a:p>
          </p:txBody>
        </p:sp>
      </p:grpSp>
      <p:sp>
        <p:nvSpPr>
          <p:cNvPr id="53" name="Rectangle 52"/>
          <p:cNvSpPr/>
          <p:nvPr/>
        </p:nvSpPr>
        <p:spPr bwMode="auto">
          <a:xfrm>
            <a:off x="870204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00287" y="4632287"/>
            <a:ext cx="1105291" cy="1097280"/>
          </a:xfrm>
          <a:prstGeom prst="rect">
            <a:avLst/>
          </a:prstGeom>
          <a:noFill/>
          <a:ln>
            <a:noFill/>
          </a:ln>
        </p:spPr>
      </p:pic>
      <p:pic>
        <p:nvPicPr>
          <p:cNvPr id="55" name="Picture 54"/>
          <p:cNvPicPr>
            <a:picLocks noChangeAspect="1"/>
          </p:cNvPicPr>
          <p:nvPr/>
        </p:nvPicPr>
        <p:blipFill rotWithShape="1">
          <a:blip r:embed="rId4"/>
          <a:srcRect l="5329" r="7656" b="14186"/>
          <a:stretch/>
        </p:blipFill>
        <p:spPr>
          <a:xfrm>
            <a:off x="8926087" y="4779177"/>
            <a:ext cx="512064" cy="501621"/>
          </a:xfrm>
          <a:prstGeom prst="rect">
            <a:avLst/>
          </a:prstGeom>
        </p:spPr>
      </p:pic>
      <p:sp>
        <p:nvSpPr>
          <p:cNvPr id="56" name="TextBox 55"/>
          <p:cNvSpPr txBox="1"/>
          <p:nvPr/>
        </p:nvSpPr>
        <p:spPr>
          <a:xfrm>
            <a:off x="2286000" y="5520963"/>
            <a:ext cx="8223089" cy="400110"/>
          </a:xfrm>
          <a:prstGeom prst="rect">
            <a:avLst/>
          </a:prstGeom>
          <a:noFill/>
        </p:spPr>
        <p:txBody>
          <a:bodyPr wrap="square" rtlCol="0">
            <a:spAutoFit/>
          </a:bodyPr>
          <a:lstStyle/>
          <a:p>
            <a:r>
              <a:rPr lang="en-US" sz="2000" b="1" dirty="0"/>
              <a:t>When the application is concluded, the AEZ no longer exists.</a:t>
            </a:r>
          </a:p>
        </p:txBody>
      </p:sp>
      <p:grpSp>
        <p:nvGrpSpPr>
          <p:cNvPr id="57" name="Group 56"/>
          <p:cNvGrpSpPr/>
          <p:nvPr/>
        </p:nvGrpSpPr>
        <p:grpSpPr>
          <a:xfrm>
            <a:off x="5603769" y="5964980"/>
            <a:ext cx="1808254" cy="457200"/>
            <a:chOff x="3700327" y="6008914"/>
            <a:chExt cx="1808254" cy="457200"/>
          </a:xfrm>
        </p:grpSpPr>
        <p:sp>
          <p:nvSpPr>
            <p:cNvPr id="58" name="Rectangle 57"/>
            <p:cNvSpPr/>
            <p:nvPr/>
          </p:nvSpPr>
          <p:spPr bwMode="auto">
            <a:xfrm>
              <a:off x="3700327" y="6008914"/>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9" name="TextBox 58"/>
            <p:cNvSpPr txBox="1"/>
            <p:nvPr/>
          </p:nvSpPr>
          <p:spPr>
            <a:xfrm>
              <a:off x="4119427" y="6063734"/>
              <a:ext cx="1389154" cy="369332"/>
            </a:xfrm>
            <a:prstGeom prst="rect">
              <a:avLst/>
            </a:prstGeom>
            <a:noFill/>
          </p:spPr>
          <p:txBody>
            <a:bodyPr wrap="square" rtlCol="0">
              <a:spAutoFit/>
            </a:bodyPr>
            <a:lstStyle/>
            <a:p>
              <a:r>
                <a:rPr lang="en-US" sz="1800" dirty="0"/>
                <a:t>Spray Area</a:t>
              </a:r>
            </a:p>
          </p:txBody>
        </p:sp>
      </p:grpSp>
    </p:spTree>
    <p:extLst>
      <p:ext uri="{BB962C8B-B14F-4D97-AF65-F5344CB8AC3E}">
        <p14:creationId xmlns:p14="http://schemas.microsoft.com/office/powerpoint/2010/main" val="399240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208 -0.01643 L 0.00209 -0.36898 " pathEditMode="fixed" rAng="0" ptsTypes="AA">
                                      <p:cBhvr>
                                        <p:cTn id="6" dur="2000" fill="hold"/>
                                        <p:tgtEl>
                                          <p:spTgt spid="54"/>
                                        </p:tgtEl>
                                        <p:attrNameLst>
                                          <p:attrName>ppt_x</p:attrName>
                                          <p:attrName>ppt_y</p:attrName>
                                        </p:attrNameLst>
                                      </p:cBhvr>
                                      <p:rCtr x="208" y="-17639"/>
                                    </p:animMotion>
                                  </p:childTnLst>
                                </p:cTn>
                              </p:par>
                              <p:par>
                                <p:cTn id="7" presetID="22" presetClass="entr" presetSubtype="4" fill="hold" grpId="0" nodeType="withEffect">
                                  <p:stCondLst>
                                    <p:cond delay="200"/>
                                  </p:stCondLst>
                                  <p:childTnLst>
                                    <p:set>
                                      <p:cBhvr>
                                        <p:cTn id="8" dur="1" fill="hold">
                                          <p:stCondLst>
                                            <p:cond delay="0"/>
                                          </p:stCondLst>
                                        </p:cTn>
                                        <p:tgtEl>
                                          <p:spTgt spid="35"/>
                                        </p:tgtEl>
                                        <p:attrNameLst>
                                          <p:attrName>style.visibility</p:attrName>
                                        </p:attrNameLst>
                                      </p:cBhvr>
                                      <p:to>
                                        <p:strVal val="visible"/>
                                      </p:to>
                                    </p:set>
                                    <p:animEffect transition="in" filter="wipe(down)">
                                      <p:cBhvr>
                                        <p:cTn id="9" dur="1500"/>
                                        <p:tgtEl>
                                          <p:spTgt spid="35"/>
                                        </p:tgtEl>
                                      </p:cBhvr>
                                    </p:animEffect>
                                  </p:childTnLst>
                                </p:cTn>
                              </p:par>
                            </p:childTnLst>
                          </p:cTn>
                        </p:par>
                        <p:par>
                          <p:cTn id="10" fill="hold">
                            <p:stCondLst>
                              <p:cond delay="2000"/>
                            </p:stCondLst>
                            <p:childTnLst>
                              <p:par>
                                <p:cTn id="11" presetID="8" presetClass="emph" presetSubtype="0" fill="hold" nodeType="afterEffect">
                                  <p:stCondLst>
                                    <p:cond delay="0"/>
                                  </p:stCondLst>
                                  <p:childTnLst>
                                    <p:animRot by="5400000">
                                      <p:cBhvr>
                                        <p:cTn id="12" dur="500" fill="hold"/>
                                        <p:tgtEl>
                                          <p:spTgt spid="54"/>
                                        </p:tgtEl>
                                        <p:attrNameLst>
                                          <p:attrName>r</p:attrName>
                                        </p:attrNameLst>
                                      </p:cBhvr>
                                    </p:animRot>
                                  </p:childTnLst>
                                </p:cTn>
                              </p:par>
                            </p:childTnLst>
                          </p:cTn>
                        </p:par>
                        <p:par>
                          <p:cTn id="13" fill="hold">
                            <p:stCondLst>
                              <p:cond delay="2500"/>
                            </p:stCondLst>
                            <p:childTnLst>
                              <p:par>
                                <p:cTn id="14" presetID="42" presetClass="path" presetSubtype="0" accel="50000" decel="50000" fill="hold" nodeType="afterEffect">
                                  <p:stCondLst>
                                    <p:cond delay="0"/>
                                  </p:stCondLst>
                                  <p:childTnLst>
                                    <p:animMotion origin="layout" path="M 0.00209 -0.36898 L 0.06875 -0.36898 " pathEditMode="fixed" rAng="0" ptsTypes="AA">
                                      <p:cBhvr>
                                        <p:cTn id="15" dur="750" fill="hold"/>
                                        <p:tgtEl>
                                          <p:spTgt spid="54"/>
                                        </p:tgtEl>
                                        <p:attrNameLst>
                                          <p:attrName>ppt_x</p:attrName>
                                          <p:attrName>ppt_y</p:attrName>
                                        </p:attrNameLst>
                                      </p:cBhvr>
                                      <p:rCtr x="3750" y="0"/>
                                    </p:animMotion>
                                  </p:childTnLst>
                                </p:cTn>
                              </p:par>
                            </p:childTnLst>
                          </p:cTn>
                        </p:par>
                        <p:par>
                          <p:cTn id="16" fill="hold">
                            <p:stCondLst>
                              <p:cond delay="3250"/>
                            </p:stCondLst>
                            <p:childTnLst>
                              <p:par>
                                <p:cTn id="17" presetID="8" presetClass="emph" presetSubtype="0" fill="hold" nodeType="afterEffect">
                                  <p:stCondLst>
                                    <p:cond delay="0"/>
                                  </p:stCondLst>
                                  <p:childTnLst>
                                    <p:animRot by="5400000">
                                      <p:cBhvr>
                                        <p:cTn id="18" dur="500" fill="hold"/>
                                        <p:tgtEl>
                                          <p:spTgt spid="54"/>
                                        </p:tgtEl>
                                        <p:attrNameLst>
                                          <p:attrName>r</p:attrName>
                                        </p:attrNameLst>
                                      </p:cBhvr>
                                    </p:animRot>
                                  </p:childTnLst>
                                </p:cTn>
                              </p:par>
                            </p:childTnLst>
                          </p:cTn>
                        </p:par>
                        <p:par>
                          <p:cTn id="19" fill="hold">
                            <p:stCondLst>
                              <p:cond delay="3750"/>
                            </p:stCondLst>
                            <p:childTnLst>
                              <p:par>
                                <p:cTn id="20" presetID="42" presetClass="path" presetSubtype="0" accel="50000" decel="50000" fill="hold" nodeType="afterEffect">
                                  <p:stCondLst>
                                    <p:cond delay="0"/>
                                  </p:stCondLst>
                                  <p:childTnLst>
                                    <p:animMotion origin="layout" path="M 0.06875 -0.36898 L 0.06876 -0.01088 " pathEditMode="fixed" rAng="0" ptsTypes="AA">
                                      <p:cBhvr>
                                        <p:cTn id="21" dur="2000" fill="hold"/>
                                        <p:tgtEl>
                                          <p:spTgt spid="54"/>
                                        </p:tgtEl>
                                        <p:attrNameLst>
                                          <p:attrName>ppt_x</p:attrName>
                                          <p:attrName>ppt_y</p:attrName>
                                        </p:attrNameLst>
                                      </p:cBhvr>
                                      <p:rCtr x="-417" y="17778"/>
                                    </p:animMotion>
                                  </p:childTnLst>
                                </p:cTn>
                              </p:par>
                              <p:par>
                                <p:cTn id="22" presetID="22" presetClass="entr" presetSubtype="1" fill="hold" grpId="0" nodeType="withEffect">
                                  <p:stCondLst>
                                    <p:cond delay="20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1500"/>
                                        <p:tgtEl>
                                          <p:spTgt spid="36"/>
                                        </p:tgtEl>
                                      </p:cBhvr>
                                    </p:animEffect>
                                  </p:childTnLst>
                                </p:cTn>
                              </p:par>
                            </p:childTnLst>
                          </p:cTn>
                        </p:par>
                        <p:par>
                          <p:cTn id="25" fill="hold">
                            <p:stCondLst>
                              <p:cond delay="5750"/>
                            </p:stCondLst>
                            <p:childTnLst>
                              <p:par>
                                <p:cTn id="26" presetID="8" presetClass="emph" presetSubtype="0" fill="hold" nodeType="afterEffect">
                                  <p:stCondLst>
                                    <p:cond delay="0"/>
                                  </p:stCondLst>
                                  <p:childTnLst>
                                    <p:animRot by="-5400000">
                                      <p:cBhvr>
                                        <p:cTn id="27" dur="500" fill="hold"/>
                                        <p:tgtEl>
                                          <p:spTgt spid="54"/>
                                        </p:tgtEl>
                                        <p:attrNameLst>
                                          <p:attrName>r</p:attrName>
                                        </p:attrNameLst>
                                      </p:cBhvr>
                                    </p:animRot>
                                  </p:childTnLst>
                                </p:cTn>
                              </p:par>
                            </p:childTnLst>
                          </p:cTn>
                        </p:par>
                        <p:par>
                          <p:cTn id="28" fill="hold">
                            <p:stCondLst>
                              <p:cond delay="6250"/>
                            </p:stCondLst>
                            <p:childTnLst>
                              <p:par>
                                <p:cTn id="29" presetID="42" presetClass="path" presetSubtype="0" accel="50000" decel="50000" fill="hold" nodeType="afterEffect">
                                  <p:stCondLst>
                                    <p:cond delay="0"/>
                                  </p:stCondLst>
                                  <p:childTnLst>
                                    <p:animMotion origin="layout" path="M 0.06876 -0.01088 L 0.13074 -0.01088 " pathEditMode="fixed" rAng="0" ptsTypes="AA">
                                      <p:cBhvr>
                                        <p:cTn id="30" dur="750" fill="hold"/>
                                        <p:tgtEl>
                                          <p:spTgt spid="54"/>
                                        </p:tgtEl>
                                        <p:attrNameLst>
                                          <p:attrName>ppt_x</p:attrName>
                                          <p:attrName>ppt_y</p:attrName>
                                        </p:attrNameLst>
                                      </p:cBhvr>
                                      <p:rCtr x="3090" y="0"/>
                                    </p:animMotion>
                                  </p:childTnLst>
                                </p:cTn>
                              </p:par>
                            </p:childTnLst>
                          </p:cTn>
                        </p:par>
                        <p:par>
                          <p:cTn id="31" fill="hold">
                            <p:stCondLst>
                              <p:cond delay="7000"/>
                            </p:stCondLst>
                            <p:childTnLst>
                              <p:par>
                                <p:cTn id="32" presetID="8" presetClass="emph" presetSubtype="0" fill="hold" nodeType="afterEffect">
                                  <p:stCondLst>
                                    <p:cond delay="0"/>
                                  </p:stCondLst>
                                  <p:childTnLst>
                                    <p:animRot by="-5400000">
                                      <p:cBhvr>
                                        <p:cTn id="33" dur="500" fill="hold"/>
                                        <p:tgtEl>
                                          <p:spTgt spid="54"/>
                                        </p:tgtEl>
                                        <p:attrNameLst>
                                          <p:attrName>r</p:attrName>
                                        </p:attrNameLst>
                                      </p:cBhvr>
                                    </p:animRot>
                                  </p:childTnLst>
                                </p:cTn>
                              </p:par>
                            </p:childTnLst>
                          </p:cTn>
                        </p:par>
                        <p:par>
                          <p:cTn id="34" fill="hold">
                            <p:stCondLst>
                              <p:cond delay="7500"/>
                            </p:stCondLst>
                            <p:childTnLst>
                              <p:par>
                                <p:cTn id="35" presetID="42" presetClass="path" presetSubtype="0" accel="50000" decel="50000" fill="hold" nodeType="afterEffect">
                                  <p:stCondLst>
                                    <p:cond delay="0"/>
                                  </p:stCondLst>
                                  <p:childTnLst>
                                    <p:animMotion origin="layout" path="M 0.13074 -0.01088 L 0.13074 -0.36273 " pathEditMode="fixed" rAng="0" ptsTypes="AA">
                                      <p:cBhvr>
                                        <p:cTn id="36" dur="2000" fill="hold"/>
                                        <p:tgtEl>
                                          <p:spTgt spid="54"/>
                                        </p:tgtEl>
                                        <p:attrNameLst>
                                          <p:attrName>ppt_x</p:attrName>
                                          <p:attrName>ppt_y</p:attrName>
                                        </p:attrNameLst>
                                      </p:cBhvr>
                                      <p:rCtr x="0" y="-17593"/>
                                    </p:animMotion>
                                  </p:childTnLst>
                                </p:cTn>
                              </p:par>
                              <p:par>
                                <p:cTn id="37" presetID="22" presetClass="entr" presetSubtype="4" fill="hold" grpId="0" nodeType="withEffect">
                                  <p:stCondLst>
                                    <p:cond delay="20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1500"/>
                                        <p:tgtEl>
                                          <p:spTgt spid="37"/>
                                        </p:tgtEl>
                                      </p:cBhvr>
                                    </p:animEffect>
                                  </p:childTnLst>
                                </p:cTn>
                              </p:par>
                            </p:childTnLst>
                          </p:cTn>
                        </p:par>
                        <p:par>
                          <p:cTn id="40" fill="hold">
                            <p:stCondLst>
                              <p:cond delay="9500"/>
                            </p:stCondLst>
                            <p:childTnLst>
                              <p:par>
                                <p:cTn id="41" presetID="8" presetClass="emph" presetSubtype="0" fill="hold" nodeType="afterEffect">
                                  <p:stCondLst>
                                    <p:cond delay="0"/>
                                  </p:stCondLst>
                                  <p:childTnLst>
                                    <p:animRot by="5400000">
                                      <p:cBhvr>
                                        <p:cTn id="42" dur="500" fill="hold"/>
                                        <p:tgtEl>
                                          <p:spTgt spid="54"/>
                                        </p:tgtEl>
                                        <p:attrNameLst>
                                          <p:attrName>r</p:attrName>
                                        </p:attrNameLst>
                                      </p:cBhvr>
                                    </p:animRot>
                                  </p:childTnLst>
                                </p:cTn>
                              </p:par>
                            </p:childTnLst>
                          </p:cTn>
                        </p:par>
                        <p:par>
                          <p:cTn id="43" fill="hold">
                            <p:stCondLst>
                              <p:cond delay="10000"/>
                            </p:stCondLst>
                            <p:childTnLst>
                              <p:par>
                                <p:cTn id="44" presetID="42" presetClass="path" presetSubtype="0" accel="50000" decel="50000" fill="hold" nodeType="afterEffect">
                                  <p:stCondLst>
                                    <p:cond delay="0"/>
                                  </p:stCondLst>
                                  <p:childTnLst>
                                    <p:animMotion origin="layout" path="M 0.13074 -0.36273 L 0.1816 -0.36273 " pathEditMode="fixed" rAng="0" ptsTypes="AA">
                                      <p:cBhvr>
                                        <p:cTn id="45" dur="750" fill="hold"/>
                                        <p:tgtEl>
                                          <p:spTgt spid="54"/>
                                        </p:tgtEl>
                                        <p:attrNameLst>
                                          <p:attrName>ppt_x</p:attrName>
                                          <p:attrName>ppt_y</p:attrName>
                                        </p:attrNameLst>
                                      </p:cBhvr>
                                      <p:rCtr x="2535" y="0"/>
                                    </p:animMotion>
                                  </p:childTnLst>
                                </p:cTn>
                              </p:par>
                            </p:childTnLst>
                          </p:cTn>
                        </p:par>
                        <p:par>
                          <p:cTn id="46" fill="hold">
                            <p:stCondLst>
                              <p:cond delay="10750"/>
                            </p:stCondLst>
                            <p:childTnLst>
                              <p:par>
                                <p:cTn id="47" presetID="8" presetClass="emph" presetSubtype="0" fill="hold" nodeType="afterEffect">
                                  <p:stCondLst>
                                    <p:cond delay="0"/>
                                  </p:stCondLst>
                                  <p:childTnLst>
                                    <p:animRot by="5400000">
                                      <p:cBhvr>
                                        <p:cTn id="48" dur="500" fill="hold"/>
                                        <p:tgtEl>
                                          <p:spTgt spid="54"/>
                                        </p:tgtEl>
                                        <p:attrNameLst>
                                          <p:attrName>r</p:attrName>
                                        </p:attrNameLst>
                                      </p:cBhvr>
                                    </p:animRot>
                                  </p:childTnLst>
                                </p:cTn>
                              </p:par>
                            </p:childTnLst>
                          </p:cTn>
                        </p:par>
                        <p:par>
                          <p:cTn id="49" fill="hold">
                            <p:stCondLst>
                              <p:cond delay="11250"/>
                            </p:stCondLst>
                            <p:childTnLst>
                              <p:par>
                                <p:cTn id="50" presetID="42" presetClass="path" presetSubtype="0" accel="50000" decel="50000" fill="hold" nodeType="afterEffect">
                                  <p:stCondLst>
                                    <p:cond delay="0"/>
                                  </p:stCondLst>
                                  <p:childTnLst>
                                    <p:animMotion origin="layout" path="M 0.1816 -0.36273 L 0.18386 -0.01088 " pathEditMode="fixed" rAng="0" ptsTypes="AA">
                                      <p:cBhvr>
                                        <p:cTn id="51" dur="2000" fill="hold"/>
                                        <p:tgtEl>
                                          <p:spTgt spid="54"/>
                                        </p:tgtEl>
                                        <p:attrNameLst>
                                          <p:attrName>ppt_x</p:attrName>
                                          <p:attrName>ppt_y</p:attrName>
                                        </p:attrNameLst>
                                      </p:cBhvr>
                                      <p:rCtr x="104" y="17593"/>
                                    </p:animMotion>
                                  </p:childTnLst>
                                </p:cTn>
                              </p:par>
                              <p:par>
                                <p:cTn id="52" presetID="22" presetClass="entr" presetSubtype="1" fill="hold" grpId="0" nodeType="withEffect">
                                  <p:stCondLst>
                                    <p:cond delay="20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1500"/>
                                        <p:tgtEl>
                                          <p:spTgt spid="38"/>
                                        </p:tgtEl>
                                      </p:cBhvr>
                                    </p:animEffect>
                                  </p:childTnLst>
                                </p:cTn>
                              </p:par>
                            </p:childTnLst>
                          </p:cTn>
                        </p:par>
                        <p:par>
                          <p:cTn id="55" fill="hold">
                            <p:stCondLst>
                              <p:cond delay="13250"/>
                            </p:stCondLst>
                            <p:childTnLst>
                              <p:par>
                                <p:cTn id="56" presetID="8" presetClass="emph" presetSubtype="0" fill="hold" nodeType="afterEffect">
                                  <p:stCondLst>
                                    <p:cond delay="0"/>
                                  </p:stCondLst>
                                  <p:childTnLst>
                                    <p:animRot by="-5400000">
                                      <p:cBhvr>
                                        <p:cTn id="57" dur="500" fill="hold"/>
                                        <p:tgtEl>
                                          <p:spTgt spid="54"/>
                                        </p:tgtEl>
                                        <p:attrNameLst>
                                          <p:attrName>r</p:attrName>
                                        </p:attrNameLst>
                                      </p:cBhvr>
                                    </p:animRot>
                                  </p:childTnLst>
                                </p:cTn>
                              </p:par>
                            </p:childTnLst>
                          </p:cTn>
                        </p:par>
                        <p:par>
                          <p:cTn id="58" fill="hold">
                            <p:stCondLst>
                              <p:cond delay="13750"/>
                            </p:stCondLst>
                            <p:childTnLst>
                              <p:par>
                                <p:cTn id="59" presetID="42" presetClass="path" presetSubtype="0" accel="50000" decel="50000" fill="hold" nodeType="afterEffect">
                                  <p:stCondLst>
                                    <p:cond delay="0"/>
                                  </p:stCondLst>
                                  <p:childTnLst>
                                    <p:animMotion origin="layout" path="M 0.18386 -0.01088 L 0.23942 -0.01088 " pathEditMode="fixed" rAng="0" ptsTypes="AA">
                                      <p:cBhvr>
                                        <p:cTn id="60" dur="750" fill="hold"/>
                                        <p:tgtEl>
                                          <p:spTgt spid="54"/>
                                        </p:tgtEl>
                                        <p:attrNameLst>
                                          <p:attrName>ppt_x</p:attrName>
                                          <p:attrName>ppt_y</p:attrName>
                                        </p:attrNameLst>
                                      </p:cBhvr>
                                      <p:rCtr x="2778" y="0"/>
                                    </p:animMotion>
                                  </p:childTnLst>
                                </p:cTn>
                              </p:par>
                            </p:childTnLst>
                          </p:cTn>
                        </p:par>
                        <p:par>
                          <p:cTn id="61" fill="hold">
                            <p:stCondLst>
                              <p:cond delay="14500"/>
                            </p:stCondLst>
                            <p:childTnLst>
                              <p:par>
                                <p:cTn id="62" presetID="8" presetClass="emph" presetSubtype="0" fill="hold" nodeType="afterEffect">
                                  <p:stCondLst>
                                    <p:cond delay="0"/>
                                  </p:stCondLst>
                                  <p:childTnLst>
                                    <p:animRot by="-5400000">
                                      <p:cBhvr>
                                        <p:cTn id="63" dur="500" fill="hold"/>
                                        <p:tgtEl>
                                          <p:spTgt spid="54"/>
                                        </p:tgtEl>
                                        <p:attrNameLst>
                                          <p:attrName>r</p:attrName>
                                        </p:attrNameLst>
                                      </p:cBhvr>
                                    </p:animRot>
                                  </p:childTnLst>
                                </p:cTn>
                              </p:par>
                            </p:childTnLst>
                          </p:cTn>
                        </p:par>
                        <p:par>
                          <p:cTn id="64" fill="hold">
                            <p:stCondLst>
                              <p:cond delay="15000"/>
                            </p:stCondLst>
                            <p:childTnLst>
                              <p:par>
                                <p:cTn id="65" presetID="42" presetClass="path" presetSubtype="0" accel="50000" decel="50000" fill="hold" nodeType="afterEffect">
                                  <p:stCondLst>
                                    <p:cond delay="0"/>
                                  </p:stCondLst>
                                  <p:childTnLst>
                                    <p:animMotion origin="layout" path="M 0.23942 -0.01088 L 0.23942 -0.36643 " pathEditMode="fixed" rAng="0" ptsTypes="AA">
                                      <p:cBhvr>
                                        <p:cTn id="66" dur="2000" fill="hold"/>
                                        <p:tgtEl>
                                          <p:spTgt spid="54"/>
                                        </p:tgtEl>
                                        <p:attrNameLst>
                                          <p:attrName>ppt_x</p:attrName>
                                          <p:attrName>ppt_y</p:attrName>
                                        </p:attrNameLst>
                                      </p:cBhvr>
                                      <p:rCtr x="0" y="-17778"/>
                                    </p:animMotion>
                                  </p:childTnLst>
                                </p:cTn>
                              </p:par>
                              <p:par>
                                <p:cTn id="67" presetID="22" presetClass="entr" presetSubtype="4" fill="hold" grpId="0" nodeType="withEffect">
                                  <p:stCondLst>
                                    <p:cond delay="200"/>
                                  </p:stCondLst>
                                  <p:childTnLst>
                                    <p:set>
                                      <p:cBhvr>
                                        <p:cTn id="68" dur="1" fill="hold">
                                          <p:stCondLst>
                                            <p:cond delay="0"/>
                                          </p:stCondLst>
                                        </p:cTn>
                                        <p:tgtEl>
                                          <p:spTgt spid="39"/>
                                        </p:tgtEl>
                                        <p:attrNameLst>
                                          <p:attrName>style.visibility</p:attrName>
                                        </p:attrNameLst>
                                      </p:cBhvr>
                                      <p:to>
                                        <p:strVal val="visible"/>
                                      </p:to>
                                    </p:set>
                                    <p:animEffect transition="in" filter="wipe(down)">
                                      <p:cBhvr>
                                        <p:cTn id="69" dur="1500"/>
                                        <p:tgtEl>
                                          <p:spTgt spid="39"/>
                                        </p:tgtEl>
                                      </p:cBhvr>
                                    </p:animEffect>
                                  </p:childTnLst>
                                </p:cTn>
                              </p:par>
                            </p:childTnLst>
                          </p:cTn>
                        </p:par>
                        <p:par>
                          <p:cTn id="70" fill="hold">
                            <p:stCondLst>
                              <p:cond delay="17000"/>
                            </p:stCondLst>
                            <p:childTnLst>
                              <p:par>
                                <p:cTn id="71" presetID="8" presetClass="emph" presetSubtype="0" fill="hold" nodeType="afterEffect">
                                  <p:stCondLst>
                                    <p:cond delay="0"/>
                                  </p:stCondLst>
                                  <p:childTnLst>
                                    <p:animRot by="5400000">
                                      <p:cBhvr>
                                        <p:cTn id="72" dur="500" fill="hold"/>
                                        <p:tgtEl>
                                          <p:spTgt spid="54"/>
                                        </p:tgtEl>
                                        <p:attrNameLst>
                                          <p:attrName>r</p:attrName>
                                        </p:attrNameLst>
                                      </p:cBhvr>
                                    </p:animRot>
                                  </p:childTnLst>
                                </p:cTn>
                              </p:par>
                            </p:childTnLst>
                          </p:cTn>
                        </p:par>
                        <p:par>
                          <p:cTn id="73" fill="hold">
                            <p:stCondLst>
                              <p:cond delay="17500"/>
                            </p:stCondLst>
                            <p:childTnLst>
                              <p:par>
                                <p:cTn id="74" presetID="42" presetClass="path" presetSubtype="0" accel="50000" decel="50000" fill="hold" nodeType="afterEffect">
                                  <p:stCondLst>
                                    <p:cond delay="0"/>
                                  </p:stCondLst>
                                  <p:childTnLst>
                                    <p:animMotion origin="layout" path="M 0.23942 -0.36643 L 0.29376 -0.36643 " pathEditMode="fixed" rAng="0" ptsTypes="AA">
                                      <p:cBhvr>
                                        <p:cTn id="75" dur="750" fill="hold"/>
                                        <p:tgtEl>
                                          <p:spTgt spid="54"/>
                                        </p:tgtEl>
                                        <p:attrNameLst>
                                          <p:attrName>ppt_x</p:attrName>
                                          <p:attrName>ppt_y</p:attrName>
                                        </p:attrNameLst>
                                      </p:cBhvr>
                                      <p:rCtr x="2569" y="0"/>
                                    </p:animMotion>
                                  </p:childTnLst>
                                </p:cTn>
                              </p:par>
                            </p:childTnLst>
                          </p:cTn>
                        </p:par>
                        <p:par>
                          <p:cTn id="76" fill="hold">
                            <p:stCondLst>
                              <p:cond delay="18250"/>
                            </p:stCondLst>
                            <p:childTnLst>
                              <p:par>
                                <p:cTn id="77" presetID="8" presetClass="emph" presetSubtype="0" fill="hold" nodeType="afterEffect">
                                  <p:stCondLst>
                                    <p:cond delay="0"/>
                                  </p:stCondLst>
                                  <p:childTnLst>
                                    <p:animRot by="5400000">
                                      <p:cBhvr>
                                        <p:cTn id="78" dur="500" fill="hold"/>
                                        <p:tgtEl>
                                          <p:spTgt spid="54"/>
                                        </p:tgtEl>
                                        <p:attrNameLst>
                                          <p:attrName>r</p:attrName>
                                        </p:attrNameLst>
                                      </p:cBhvr>
                                    </p:animRot>
                                  </p:childTnLst>
                                </p:cTn>
                              </p:par>
                            </p:childTnLst>
                          </p:cTn>
                        </p:par>
                        <p:par>
                          <p:cTn id="79" fill="hold">
                            <p:stCondLst>
                              <p:cond delay="18750"/>
                            </p:stCondLst>
                            <p:childTnLst>
                              <p:par>
                                <p:cTn id="80" presetID="42" presetClass="path" presetSubtype="0" accel="50000" decel="50000" fill="hold" nodeType="afterEffect">
                                  <p:stCondLst>
                                    <p:cond delay="0"/>
                                  </p:stCondLst>
                                  <p:childTnLst>
                                    <p:animMotion origin="layout" path="M 0.29376 -0.36643 L 0.29376 -0.01088 " pathEditMode="fixed" rAng="0" ptsTypes="AA">
                                      <p:cBhvr>
                                        <p:cTn id="81" dur="2000" fill="hold"/>
                                        <p:tgtEl>
                                          <p:spTgt spid="54"/>
                                        </p:tgtEl>
                                        <p:attrNameLst>
                                          <p:attrName>ppt_x</p:attrName>
                                          <p:attrName>ppt_y</p:attrName>
                                        </p:attrNameLst>
                                      </p:cBhvr>
                                      <p:rCtr x="0" y="17778"/>
                                    </p:animMotion>
                                  </p:childTnLst>
                                </p:cTn>
                              </p:par>
                              <p:par>
                                <p:cTn id="82" presetID="22" presetClass="entr" presetSubtype="1" fill="hold" grpId="0" nodeType="withEffect">
                                  <p:stCondLst>
                                    <p:cond delay="200"/>
                                  </p:stCondLst>
                                  <p:childTnLst>
                                    <p:set>
                                      <p:cBhvr>
                                        <p:cTn id="83" dur="1" fill="hold">
                                          <p:stCondLst>
                                            <p:cond delay="0"/>
                                          </p:stCondLst>
                                        </p:cTn>
                                        <p:tgtEl>
                                          <p:spTgt spid="40"/>
                                        </p:tgtEl>
                                        <p:attrNameLst>
                                          <p:attrName>style.visibility</p:attrName>
                                        </p:attrNameLst>
                                      </p:cBhvr>
                                      <p:to>
                                        <p:strVal val="visible"/>
                                      </p:to>
                                    </p:set>
                                    <p:animEffect transition="in" filter="wipe(up)">
                                      <p:cBhvr>
                                        <p:cTn id="84" dur="1500"/>
                                        <p:tgtEl>
                                          <p:spTgt spid="40"/>
                                        </p:tgtEl>
                                      </p:cBhvr>
                                    </p:animEffect>
                                  </p:childTnLst>
                                </p:cTn>
                              </p:par>
                            </p:childTnLst>
                          </p:cTn>
                        </p:par>
                        <p:par>
                          <p:cTn id="85" fill="hold">
                            <p:stCondLst>
                              <p:cond delay="20750"/>
                            </p:stCondLst>
                            <p:childTnLst>
                              <p:par>
                                <p:cTn id="86" presetID="8" presetClass="emph" presetSubtype="0" fill="hold" nodeType="afterEffect">
                                  <p:stCondLst>
                                    <p:cond delay="0"/>
                                  </p:stCondLst>
                                  <p:childTnLst>
                                    <p:animRot by="-5400000">
                                      <p:cBhvr>
                                        <p:cTn id="87" dur="500" fill="hold"/>
                                        <p:tgtEl>
                                          <p:spTgt spid="54"/>
                                        </p:tgtEl>
                                        <p:attrNameLst>
                                          <p:attrName>r</p:attrName>
                                        </p:attrNameLst>
                                      </p:cBhvr>
                                    </p:animRot>
                                  </p:childTnLst>
                                </p:cTn>
                              </p:par>
                            </p:childTnLst>
                          </p:cTn>
                        </p:par>
                        <p:par>
                          <p:cTn id="88" fill="hold">
                            <p:stCondLst>
                              <p:cond delay="21250"/>
                            </p:stCondLst>
                            <p:childTnLst>
                              <p:par>
                                <p:cTn id="89" presetID="42" presetClass="path" presetSubtype="0" accel="50000" decel="50000" fill="hold" nodeType="afterEffect">
                                  <p:stCondLst>
                                    <p:cond delay="0"/>
                                  </p:stCondLst>
                                  <p:childTnLst>
                                    <p:animMotion origin="layout" path="M 0.29376 -0.01088 L 0.36042 -0.01088 " pathEditMode="fixed" rAng="0" ptsTypes="AA">
                                      <p:cBhvr>
                                        <p:cTn id="90" dur="750" fill="hold"/>
                                        <p:tgtEl>
                                          <p:spTgt spid="54"/>
                                        </p:tgtEl>
                                        <p:attrNameLst>
                                          <p:attrName>ppt_x</p:attrName>
                                          <p:attrName>ppt_y</p:attrName>
                                        </p:attrNameLst>
                                      </p:cBhvr>
                                      <p:rCtr x="3333" y="0"/>
                                    </p:animMotion>
                                  </p:childTnLst>
                                </p:cTn>
                              </p:par>
                            </p:childTnLst>
                          </p:cTn>
                        </p:par>
                        <p:par>
                          <p:cTn id="91" fill="hold">
                            <p:stCondLst>
                              <p:cond delay="22000"/>
                            </p:stCondLst>
                            <p:childTnLst>
                              <p:par>
                                <p:cTn id="92" presetID="8" presetClass="emph" presetSubtype="0" fill="hold" nodeType="afterEffect">
                                  <p:stCondLst>
                                    <p:cond delay="0"/>
                                  </p:stCondLst>
                                  <p:childTnLst>
                                    <p:animRot by="-5400000">
                                      <p:cBhvr>
                                        <p:cTn id="93" dur="500" fill="hold"/>
                                        <p:tgtEl>
                                          <p:spTgt spid="54"/>
                                        </p:tgtEl>
                                        <p:attrNameLst>
                                          <p:attrName>r</p:attrName>
                                        </p:attrNameLst>
                                      </p:cBhvr>
                                    </p:animRot>
                                  </p:childTnLst>
                                </p:cTn>
                              </p:par>
                            </p:childTnLst>
                          </p:cTn>
                        </p:par>
                        <p:par>
                          <p:cTn id="94" fill="hold">
                            <p:stCondLst>
                              <p:cond delay="22500"/>
                            </p:stCondLst>
                            <p:childTnLst>
                              <p:par>
                                <p:cTn id="95" presetID="42" presetClass="path" presetSubtype="0" accel="50000" decel="50000" fill="hold" nodeType="afterEffect">
                                  <p:stCondLst>
                                    <p:cond delay="0"/>
                                  </p:stCondLst>
                                  <p:childTnLst>
                                    <p:animMotion origin="layout" path="M 0.36042 -0.01088 L 0.36042 -0.36643 " pathEditMode="fixed" rAng="0" ptsTypes="AA">
                                      <p:cBhvr>
                                        <p:cTn id="96" dur="2000" fill="hold"/>
                                        <p:tgtEl>
                                          <p:spTgt spid="54"/>
                                        </p:tgtEl>
                                        <p:attrNameLst>
                                          <p:attrName>ppt_x</p:attrName>
                                          <p:attrName>ppt_y</p:attrName>
                                        </p:attrNameLst>
                                      </p:cBhvr>
                                      <p:rCtr x="0" y="-17778"/>
                                    </p:animMotion>
                                  </p:childTnLst>
                                </p:cTn>
                              </p:par>
                              <p:par>
                                <p:cTn id="97" presetID="22" presetClass="entr" presetSubtype="4" fill="hold" grpId="0" nodeType="withEffect">
                                  <p:stCondLst>
                                    <p:cond delay="200"/>
                                  </p:stCondLst>
                                  <p:childTnLst>
                                    <p:set>
                                      <p:cBhvr>
                                        <p:cTn id="98" dur="1" fill="hold">
                                          <p:stCondLst>
                                            <p:cond delay="0"/>
                                          </p:stCondLst>
                                        </p:cTn>
                                        <p:tgtEl>
                                          <p:spTgt spid="41"/>
                                        </p:tgtEl>
                                        <p:attrNameLst>
                                          <p:attrName>style.visibility</p:attrName>
                                        </p:attrNameLst>
                                      </p:cBhvr>
                                      <p:to>
                                        <p:strVal val="visible"/>
                                      </p:to>
                                    </p:set>
                                    <p:animEffect transition="in" filter="wipe(down)">
                                      <p:cBhvr>
                                        <p:cTn id="99" dur="1500"/>
                                        <p:tgtEl>
                                          <p:spTgt spid="41"/>
                                        </p:tgtEl>
                                      </p:cBhvr>
                                    </p:animEffect>
                                  </p:childTnLst>
                                </p:cTn>
                              </p:par>
                            </p:childTnLst>
                          </p:cTn>
                        </p:par>
                        <p:par>
                          <p:cTn id="100" fill="hold">
                            <p:stCondLst>
                              <p:cond delay="24500"/>
                            </p:stCondLst>
                            <p:childTnLst>
                              <p:par>
                                <p:cTn id="101" presetID="8" presetClass="emph" presetSubtype="0" fill="hold" nodeType="afterEffect">
                                  <p:stCondLst>
                                    <p:cond delay="0"/>
                                  </p:stCondLst>
                                  <p:childTnLst>
                                    <p:animRot by="5400000">
                                      <p:cBhvr>
                                        <p:cTn id="102" dur="500" fill="hold"/>
                                        <p:tgtEl>
                                          <p:spTgt spid="54"/>
                                        </p:tgtEl>
                                        <p:attrNameLst>
                                          <p:attrName>r</p:attrName>
                                        </p:attrNameLst>
                                      </p:cBhvr>
                                    </p:animRot>
                                  </p:childTnLst>
                                </p:cTn>
                              </p:par>
                            </p:childTnLst>
                          </p:cTn>
                        </p:par>
                        <p:par>
                          <p:cTn id="103" fill="hold">
                            <p:stCondLst>
                              <p:cond delay="25000"/>
                            </p:stCondLst>
                            <p:childTnLst>
                              <p:par>
                                <p:cTn id="104" presetID="42" presetClass="path" presetSubtype="0" accel="50000" decel="50000" fill="hold" nodeType="afterEffect">
                                  <p:stCondLst>
                                    <p:cond delay="0"/>
                                  </p:stCondLst>
                                  <p:childTnLst>
                                    <p:animMotion origin="layout" path="M 0.36042 -0.36643 L 0.42049 -0.36643 " pathEditMode="fixed" rAng="0" ptsTypes="AA">
                                      <p:cBhvr>
                                        <p:cTn id="105" dur="750" fill="hold"/>
                                        <p:tgtEl>
                                          <p:spTgt spid="54"/>
                                        </p:tgtEl>
                                        <p:attrNameLst>
                                          <p:attrName>ppt_x</p:attrName>
                                          <p:attrName>ppt_y</p:attrName>
                                        </p:attrNameLst>
                                      </p:cBhvr>
                                      <p:rCtr x="3003" y="0"/>
                                    </p:animMotion>
                                  </p:childTnLst>
                                </p:cTn>
                              </p:par>
                            </p:childTnLst>
                          </p:cTn>
                        </p:par>
                        <p:par>
                          <p:cTn id="106" fill="hold">
                            <p:stCondLst>
                              <p:cond delay="25750"/>
                            </p:stCondLst>
                            <p:childTnLst>
                              <p:par>
                                <p:cTn id="107" presetID="8" presetClass="emph" presetSubtype="0" fill="hold" nodeType="afterEffect">
                                  <p:stCondLst>
                                    <p:cond delay="0"/>
                                  </p:stCondLst>
                                  <p:childTnLst>
                                    <p:animRot by="5400000">
                                      <p:cBhvr>
                                        <p:cTn id="108" dur="500" fill="hold"/>
                                        <p:tgtEl>
                                          <p:spTgt spid="54"/>
                                        </p:tgtEl>
                                        <p:attrNameLst>
                                          <p:attrName>r</p:attrName>
                                        </p:attrNameLst>
                                      </p:cBhvr>
                                    </p:animRot>
                                  </p:childTnLst>
                                </p:cTn>
                              </p:par>
                            </p:childTnLst>
                          </p:cTn>
                        </p:par>
                        <p:par>
                          <p:cTn id="109" fill="hold">
                            <p:stCondLst>
                              <p:cond delay="26250"/>
                            </p:stCondLst>
                            <p:childTnLst>
                              <p:par>
                                <p:cTn id="110" presetID="42" presetClass="path" presetSubtype="0" accel="50000" decel="50000" fill="hold" nodeType="afterEffect">
                                  <p:stCondLst>
                                    <p:cond delay="0"/>
                                  </p:stCondLst>
                                  <p:childTnLst>
                                    <p:animMotion origin="layout" path="M 0.42049 -0.36643 L 0.42049 -0.01088 " pathEditMode="fixed" rAng="0" ptsTypes="AA">
                                      <p:cBhvr>
                                        <p:cTn id="111" dur="2000" fill="hold"/>
                                        <p:tgtEl>
                                          <p:spTgt spid="54"/>
                                        </p:tgtEl>
                                        <p:attrNameLst>
                                          <p:attrName>ppt_x</p:attrName>
                                          <p:attrName>ppt_y</p:attrName>
                                        </p:attrNameLst>
                                      </p:cBhvr>
                                      <p:rCtr x="0" y="17778"/>
                                    </p:animMotion>
                                  </p:childTnLst>
                                </p:cTn>
                              </p:par>
                              <p:par>
                                <p:cTn id="112" presetID="22" presetClass="entr" presetSubtype="1" fill="hold" grpId="0" nodeType="withEffect">
                                  <p:stCondLst>
                                    <p:cond delay="200"/>
                                  </p:stCondLst>
                                  <p:childTnLst>
                                    <p:set>
                                      <p:cBhvr>
                                        <p:cTn id="113" dur="1" fill="hold">
                                          <p:stCondLst>
                                            <p:cond delay="0"/>
                                          </p:stCondLst>
                                        </p:cTn>
                                        <p:tgtEl>
                                          <p:spTgt spid="42"/>
                                        </p:tgtEl>
                                        <p:attrNameLst>
                                          <p:attrName>style.visibility</p:attrName>
                                        </p:attrNameLst>
                                      </p:cBhvr>
                                      <p:to>
                                        <p:strVal val="visible"/>
                                      </p:to>
                                    </p:set>
                                    <p:animEffect transition="in" filter="wipe(up)">
                                      <p:cBhvr>
                                        <p:cTn id="114" dur="1500"/>
                                        <p:tgtEl>
                                          <p:spTgt spid="42"/>
                                        </p:tgtEl>
                                      </p:cBhvr>
                                    </p:animEffect>
                                  </p:childTnLst>
                                </p:cTn>
                              </p:par>
                            </p:childTnLst>
                          </p:cTn>
                        </p:par>
                        <p:par>
                          <p:cTn id="115" fill="hold">
                            <p:stCondLst>
                              <p:cond delay="28250"/>
                            </p:stCondLst>
                            <p:childTnLst>
                              <p:par>
                                <p:cTn id="116" presetID="8" presetClass="emph" presetSubtype="0" fill="hold" nodeType="afterEffect">
                                  <p:stCondLst>
                                    <p:cond delay="0"/>
                                  </p:stCondLst>
                                  <p:childTnLst>
                                    <p:animRot by="-5400000">
                                      <p:cBhvr>
                                        <p:cTn id="117" dur="500" fill="hold"/>
                                        <p:tgtEl>
                                          <p:spTgt spid="54"/>
                                        </p:tgtEl>
                                        <p:attrNameLst>
                                          <p:attrName>r</p:attrName>
                                        </p:attrNameLst>
                                      </p:cBhvr>
                                    </p:animRot>
                                  </p:childTnLst>
                                </p:cTn>
                              </p:par>
                            </p:childTnLst>
                          </p:cTn>
                        </p:par>
                        <p:par>
                          <p:cTn id="118" fill="hold">
                            <p:stCondLst>
                              <p:cond delay="28750"/>
                            </p:stCondLst>
                            <p:childTnLst>
                              <p:par>
                                <p:cTn id="119" presetID="42" presetClass="path" presetSubtype="0" accel="50000" decel="50000" fill="hold" nodeType="afterEffect">
                                  <p:stCondLst>
                                    <p:cond delay="0"/>
                                  </p:stCondLst>
                                  <p:childTnLst>
                                    <p:animMotion origin="layout" path="M 0.42049 -0.01088 L 0.48542 -0.01088 " pathEditMode="fixed" rAng="0" ptsTypes="AA">
                                      <p:cBhvr>
                                        <p:cTn id="120" dur="750" fill="hold"/>
                                        <p:tgtEl>
                                          <p:spTgt spid="54"/>
                                        </p:tgtEl>
                                        <p:attrNameLst>
                                          <p:attrName>ppt_x</p:attrName>
                                          <p:attrName>ppt_y</p:attrName>
                                        </p:attrNameLst>
                                      </p:cBhvr>
                                      <p:rCtr x="3247" y="0"/>
                                    </p:animMotion>
                                  </p:childTnLst>
                                </p:cTn>
                              </p:par>
                            </p:childTnLst>
                          </p:cTn>
                        </p:par>
                        <p:par>
                          <p:cTn id="121" fill="hold">
                            <p:stCondLst>
                              <p:cond delay="29500"/>
                            </p:stCondLst>
                            <p:childTnLst>
                              <p:par>
                                <p:cTn id="122" presetID="8" presetClass="emph" presetSubtype="0" fill="hold" nodeType="afterEffect">
                                  <p:stCondLst>
                                    <p:cond delay="0"/>
                                  </p:stCondLst>
                                  <p:childTnLst>
                                    <p:animRot by="-5400000">
                                      <p:cBhvr>
                                        <p:cTn id="123" dur="500" fill="hold"/>
                                        <p:tgtEl>
                                          <p:spTgt spid="54"/>
                                        </p:tgtEl>
                                        <p:attrNameLst>
                                          <p:attrName>r</p:attrName>
                                        </p:attrNameLst>
                                      </p:cBhvr>
                                    </p:animRot>
                                  </p:childTnLst>
                                </p:cTn>
                              </p:par>
                            </p:childTnLst>
                          </p:cTn>
                        </p:par>
                        <p:par>
                          <p:cTn id="124" fill="hold">
                            <p:stCondLst>
                              <p:cond delay="30000"/>
                            </p:stCondLst>
                            <p:childTnLst>
                              <p:par>
                                <p:cTn id="125" presetID="42" presetClass="path" presetSubtype="0" accel="50000" decel="50000" fill="hold" nodeType="afterEffect">
                                  <p:stCondLst>
                                    <p:cond delay="0"/>
                                  </p:stCondLst>
                                  <p:childTnLst>
                                    <p:animMotion origin="layout" path="M 0.48542 -0.01088 L 0.48542 -0.36643 " pathEditMode="fixed" rAng="0" ptsTypes="AA">
                                      <p:cBhvr>
                                        <p:cTn id="126" dur="2000" fill="hold"/>
                                        <p:tgtEl>
                                          <p:spTgt spid="54"/>
                                        </p:tgtEl>
                                        <p:attrNameLst>
                                          <p:attrName>ppt_x</p:attrName>
                                          <p:attrName>ppt_y</p:attrName>
                                        </p:attrNameLst>
                                      </p:cBhvr>
                                      <p:rCtr x="0" y="-17778"/>
                                    </p:animMotion>
                                  </p:childTnLst>
                                </p:cTn>
                              </p:par>
                              <p:par>
                                <p:cTn id="127" presetID="22" presetClass="entr" presetSubtype="4" fill="hold" grpId="0" nodeType="withEffect">
                                  <p:stCondLst>
                                    <p:cond delay="200"/>
                                  </p:stCondLst>
                                  <p:childTnLst>
                                    <p:set>
                                      <p:cBhvr>
                                        <p:cTn id="128" dur="1" fill="hold">
                                          <p:stCondLst>
                                            <p:cond delay="0"/>
                                          </p:stCondLst>
                                        </p:cTn>
                                        <p:tgtEl>
                                          <p:spTgt spid="43"/>
                                        </p:tgtEl>
                                        <p:attrNameLst>
                                          <p:attrName>style.visibility</p:attrName>
                                        </p:attrNameLst>
                                      </p:cBhvr>
                                      <p:to>
                                        <p:strVal val="visible"/>
                                      </p:to>
                                    </p:set>
                                    <p:animEffect transition="in" filter="wipe(down)">
                                      <p:cBhvr>
                                        <p:cTn id="129" dur="1500"/>
                                        <p:tgtEl>
                                          <p:spTgt spid="43"/>
                                        </p:tgtEl>
                                      </p:cBhvr>
                                    </p:animEffect>
                                  </p:childTnLst>
                                </p:cTn>
                              </p:par>
                            </p:childTnLst>
                          </p:cTn>
                        </p:par>
                        <p:par>
                          <p:cTn id="130" fill="hold">
                            <p:stCondLst>
                              <p:cond delay="32000"/>
                            </p:stCondLst>
                            <p:childTnLst>
                              <p:par>
                                <p:cTn id="131" presetID="8" presetClass="emph" presetSubtype="0" fill="hold" nodeType="afterEffect">
                                  <p:stCondLst>
                                    <p:cond delay="0"/>
                                  </p:stCondLst>
                                  <p:childTnLst>
                                    <p:animRot by="5400000">
                                      <p:cBhvr>
                                        <p:cTn id="132" dur="500" fill="hold"/>
                                        <p:tgtEl>
                                          <p:spTgt spid="54"/>
                                        </p:tgtEl>
                                        <p:attrNameLst>
                                          <p:attrName>r</p:attrName>
                                        </p:attrNameLst>
                                      </p:cBhvr>
                                    </p:animRot>
                                  </p:childTnLst>
                                </p:cTn>
                              </p:par>
                            </p:childTnLst>
                          </p:cTn>
                        </p:par>
                        <p:par>
                          <p:cTn id="133" fill="hold">
                            <p:stCondLst>
                              <p:cond delay="32500"/>
                            </p:stCondLst>
                            <p:childTnLst>
                              <p:par>
                                <p:cTn id="134" presetID="42" presetClass="path" presetSubtype="0" accel="50000" decel="50000" fill="hold" nodeType="afterEffect">
                                  <p:stCondLst>
                                    <p:cond delay="0"/>
                                  </p:stCondLst>
                                  <p:childTnLst>
                                    <p:animMotion origin="layout" path="M 0.48542 -0.36643 L 0.54376 -0.36643 " pathEditMode="fixed" rAng="0" ptsTypes="AA">
                                      <p:cBhvr>
                                        <p:cTn id="135" dur="750" fill="hold"/>
                                        <p:tgtEl>
                                          <p:spTgt spid="54"/>
                                        </p:tgtEl>
                                        <p:attrNameLst>
                                          <p:attrName>ppt_x</p:attrName>
                                          <p:attrName>ppt_y</p:attrName>
                                        </p:attrNameLst>
                                      </p:cBhvr>
                                      <p:rCtr x="2917" y="0"/>
                                    </p:animMotion>
                                  </p:childTnLst>
                                </p:cTn>
                              </p:par>
                            </p:childTnLst>
                          </p:cTn>
                        </p:par>
                        <p:par>
                          <p:cTn id="136" fill="hold">
                            <p:stCondLst>
                              <p:cond delay="33250"/>
                            </p:stCondLst>
                            <p:childTnLst>
                              <p:par>
                                <p:cTn id="137" presetID="8" presetClass="emph" presetSubtype="0" fill="hold" nodeType="afterEffect">
                                  <p:stCondLst>
                                    <p:cond delay="0"/>
                                  </p:stCondLst>
                                  <p:childTnLst>
                                    <p:animRot by="5400000">
                                      <p:cBhvr>
                                        <p:cTn id="138" dur="500" fill="hold"/>
                                        <p:tgtEl>
                                          <p:spTgt spid="54"/>
                                        </p:tgtEl>
                                        <p:attrNameLst>
                                          <p:attrName>r</p:attrName>
                                        </p:attrNameLst>
                                      </p:cBhvr>
                                    </p:animRot>
                                  </p:childTnLst>
                                </p:cTn>
                              </p:par>
                            </p:childTnLst>
                          </p:cTn>
                        </p:par>
                        <p:par>
                          <p:cTn id="139" fill="hold">
                            <p:stCondLst>
                              <p:cond delay="33750"/>
                            </p:stCondLst>
                            <p:childTnLst>
                              <p:par>
                                <p:cTn id="140" presetID="42" presetClass="path" presetSubtype="0" accel="50000" decel="50000" fill="hold" nodeType="afterEffect">
                                  <p:stCondLst>
                                    <p:cond delay="0"/>
                                  </p:stCondLst>
                                  <p:childTnLst>
                                    <p:animMotion origin="layout" path="M 0.54376 -0.36643 L 0.54376 -0.01088 " pathEditMode="fixed" rAng="0" ptsTypes="AA">
                                      <p:cBhvr>
                                        <p:cTn id="141" dur="2000" fill="hold"/>
                                        <p:tgtEl>
                                          <p:spTgt spid="54"/>
                                        </p:tgtEl>
                                        <p:attrNameLst>
                                          <p:attrName>ppt_x</p:attrName>
                                          <p:attrName>ppt_y</p:attrName>
                                        </p:attrNameLst>
                                      </p:cBhvr>
                                      <p:rCtr x="0" y="17778"/>
                                    </p:animMotion>
                                  </p:childTnLst>
                                </p:cTn>
                              </p:par>
                              <p:par>
                                <p:cTn id="142" presetID="22" presetClass="entr" presetSubtype="1" fill="hold" grpId="0" nodeType="withEffect">
                                  <p:stCondLst>
                                    <p:cond delay="200"/>
                                  </p:stCondLst>
                                  <p:childTnLst>
                                    <p:set>
                                      <p:cBhvr>
                                        <p:cTn id="143" dur="1" fill="hold">
                                          <p:stCondLst>
                                            <p:cond delay="0"/>
                                          </p:stCondLst>
                                        </p:cTn>
                                        <p:tgtEl>
                                          <p:spTgt spid="53"/>
                                        </p:tgtEl>
                                        <p:attrNameLst>
                                          <p:attrName>style.visibility</p:attrName>
                                        </p:attrNameLst>
                                      </p:cBhvr>
                                      <p:to>
                                        <p:strVal val="visible"/>
                                      </p:to>
                                    </p:set>
                                    <p:animEffect transition="in" filter="wipe(up)">
                                      <p:cBhvr>
                                        <p:cTn id="144" dur="1500"/>
                                        <p:tgtEl>
                                          <p:spTgt spid="53"/>
                                        </p:tgtEl>
                                      </p:cBhvr>
                                    </p:animEffect>
                                  </p:childTnLst>
                                </p:cTn>
                              </p:par>
                            </p:childTnLst>
                          </p:cTn>
                        </p:par>
                        <p:par>
                          <p:cTn id="145" fill="hold">
                            <p:stCondLst>
                              <p:cond delay="35750"/>
                            </p:stCondLst>
                            <p:childTnLst>
                              <p:par>
                                <p:cTn id="146" presetID="1" presetClass="exit" presetSubtype="0" fill="hold" nodeType="afterEffect">
                                  <p:stCondLst>
                                    <p:cond delay="0"/>
                                  </p:stCondLst>
                                  <p:childTnLst>
                                    <p:set>
                                      <p:cBhvr>
                                        <p:cTn id="147" dur="1" fill="hold">
                                          <p:stCondLst>
                                            <p:cond delay="0"/>
                                          </p:stCondLst>
                                        </p:cTn>
                                        <p:tgtEl>
                                          <p:spTgt spid="54"/>
                                        </p:tgtEl>
                                        <p:attrNameLst>
                                          <p:attrName>style.visibility</p:attrName>
                                        </p:attrNameLst>
                                      </p:cBhvr>
                                      <p:to>
                                        <p:strVal val="hidden"/>
                                      </p:to>
                                    </p:set>
                                  </p:childTnLst>
                                </p:cTn>
                              </p:par>
                            </p:childTnLst>
                          </p:cTn>
                        </p:par>
                        <p:par>
                          <p:cTn id="148" fill="hold">
                            <p:stCondLst>
                              <p:cond delay="35750"/>
                            </p:stCondLst>
                            <p:childTnLst>
                              <p:par>
                                <p:cTn id="149" presetID="1" presetClass="entr" presetSubtype="0" fill="hold" nodeType="afterEffect">
                                  <p:stCondLst>
                                    <p:cond delay="0"/>
                                  </p:stCondLst>
                                  <p:childTnLst>
                                    <p:set>
                                      <p:cBhvr>
                                        <p:cTn id="150" dur="1" fill="hold">
                                          <p:stCondLst>
                                            <p:cond delay="0"/>
                                          </p:stCondLst>
                                        </p:cTn>
                                        <p:tgtEl>
                                          <p:spTgt spid="55"/>
                                        </p:tgtEl>
                                        <p:attrNameLst>
                                          <p:attrName>style.visibility</p:attrName>
                                        </p:attrNameLst>
                                      </p:cBhvr>
                                      <p:to>
                                        <p:strVal val="visible"/>
                                      </p:to>
                                    </p:set>
                                  </p:childTnLst>
                                </p:cTn>
                              </p:par>
                            </p:childTnLst>
                          </p:cTn>
                        </p:par>
                        <p:par>
                          <p:cTn id="151" fill="hold">
                            <p:stCondLst>
                              <p:cond delay="35750"/>
                            </p:stCondLst>
                            <p:childTnLst>
                              <p:par>
                                <p:cTn id="152" presetID="1" presetClass="entr" presetSubtype="0" fill="hold" grpId="0" nodeType="afterEffect">
                                  <p:stCondLst>
                                    <p:cond delay="0"/>
                                  </p:stCondLst>
                                  <p:childTnLst>
                                    <p:set>
                                      <p:cBhvr>
                                        <p:cTn id="153" dur="1" fill="hold">
                                          <p:stCondLst>
                                            <p:cond delay="0"/>
                                          </p:stCondLst>
                                        </p:cTn>
                                        <p:tgtEl>
                                          <p:spTgt spid="56"/>
                                        </p:tgtEl>
                                        <p:attrNameLst>
                                          <p:attrName>style.visibility</p:attrName>
                                        </p:attrNameLst>
                                      </p:cBhvr>
                                      <p:to>
                                        <p:strVal val="visible"/>
                                      </p:to>
                                    </p:set>
                                  </p:childTnLst>
                                </p:cTn>
                              </p:par>
                            </p:childTnLst>
                          </p:cTn>
                        </p:par>
                        <p:par>
                          <p:cTn id="154" fill="hold">
                            <p:stCondLst>
                              <p:cond delay="35750"/>
                            </p:stCondLst>
                            <p:childTnLst>
                              <p:par>
                                <p:cTn id="155" presetID="2" presetClass="exit" presetSubtype="4" fill="hold" nodeType="afterEffect">
                                  <p:stCondLst>
                                    <p:cond delay="0"/>
                                  </p:stCondLst>
                                  <p:childTnLst>
                                    <p:anim calcmode="lin" valueType="num">
                                      <p:cBhvr additive="base">
                                        <p:cTn id="156" dur="3000"/>
                                        <p:tgtEl>
                                          <p:spTgt spid="55"/>
                                        </p:tgtEl>
                                        <p:attrNameLst>
                                          <p:attrName>ppt_x</p:attrName>
                                        </p:attrNameLst>
                                      </p:cBhvr>
                                      <p:tavLst>
                                        <p:tav tm="0">
                                          <p:val>
                                            <p:strVal val="ppt_x"/>
                                          </p:val>
                                        </p:tav>
                                        <p:tav tm="100000">
                                          <p:val>
                                            <p:strVal val="ppt_x"/>
                                          </p:val>
                                        </p:tav>
                                      </p:tavLst>
                                    </p:anim>
                                    <p:anim calcmode="lin" valueType="num">
                                      <p:cBhvr additive="base">
                                        <p:cTn id="157" dur="3000"/>
                                        <p:tgtEl>
                                          <p:spTgt spid="55"/>
                                        </p:tgtEl>
                                        <p:attrNameLst>
                                          <p:attrName>ppt_y</p:attrName>
                                        </p:attrNameLst>
                                      </p:cBhvr>
                                      <p:tavLst>
                                        <p:tav tm="0">
                                          <p:val>
                                            <p:strVal val="ppt_y"/>
                                          </p:val>
                                        </p:tav>
                                        <p:tav tm="100000">
                                          <p:val>
                                            <p:strVal val="1+ppt_h/2"/>
                                          </p:val>
                                        </p:tav>
                                      </p:tavLst>
                                    </p:anim>
                                    <p:set>
                                      <p:cBhvr>
                                        <p:cTn id="158" dur="1" fill="hold">
                                          <p:stCondLst>
                                            <p:cond delay="2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53" grpId="0" animBg="1"/>
      <p:bldP spid="5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AEZs on Field Borders</a:t>
            </a:r>
            <a:endParaRPr lang="en-US" dirty="0"/>
          </a:p>
        </p:txBody>
      </p:sp>
      <p:sp>
        <p:nvSpPr>
          <p:cNvPr id="27" name="Rectangle 26"/>
          <p:cNvSpPr/>
          <p:nvPr/>
        </p:nvSpPr>
        <p:spPr bwMode="auto">
          <a:xfrm>
            <a:off x="2438400" y="4318629"/>
            <a:ext cx="7315200" cy="1828800"/>
          </a:xfrm>
          <a:prstGeom prst="rect">
            <a:avLst/>
          </a:prstGeom>
          <a:pattFill prst="trellis">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2" name="Rectangle 31"/>
          <p:cNvSpPr/>
          <p:nvPr/>
        </p:nvSpPr>
        <p:spPr bwMode="auto">
          <a:xfrm>
            <a:off x="2438400" y="2514600"/>
            <a:ext cx="7315200" cy="18288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3" name="Rectangle 32"/>
          <p:cNvSpPr/>
          <p:nvPr/>
        </p:nvSpPr>
        <p:spPr bwMode="auto">
          <a:xfrm>
            <a:off x="2438403" y="4332512"/>
            <a:ext cx="231457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4" name="Rectangle 33"/>
          <p:cNvSpPr/>
          <p:nvPr/>
        </p:nvSpPr>
        <p:spPr bwMode="auto">
          <a:xfrm>
            <a:off x="2438400" y="5246912"/>
            <a:ext cx="7315200" cy="914400"/>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5" name="TextBox 34"/>
          <p:cNvSpPr txBox="1"/>
          <p:nvPr/>
        </p:nvSpPr>
        <p:spPr>
          <a:xfrm>
            <a:off x="5172075" y="2544925"/>
            <a:ext cx="3019424" cy="1569660"/>
          </a:xfrm>
          <a:prstGeom prst="rect">
            <a:avLst/>
          </a:prstGeom>
          <a:noFill/>
        </p:spPr>
        <p:txBody>
          <a:bodyPr wrap="square" rtlCol="0">
            <a:spAutoFit/>
          </a:bodyPr>
          <a:lstStyle/>
          <a:p>
            <a:r>
              <a:rPr lang="en-US" b="1" dirty="0"/>
              <a:t>SUSPEND!</a:t>
            </a:r>
          </a:p>
          <a:p>
            <a:r>
              <a:rPr lang="en-US" dirty="0"/>
              <a:t>There are workers from the neighboring field in the AEZ!</a:t>
            </a:r>
          </a:p>
        </p:txBody>
      </p:sp>
      <p:sp>
        <p:nvSpPr>
          <p:cNvPr id="36" name="TextBox 35"/>
          <p:cNvSpPr txBox="1"/>
          <p:nvPr/>
        </p:nvSpPr>
        <p:spPr>
          <a:xfrm>
            <a:off x="5191126" y="2541432"/>
            <a:ext cx="4619624" cy="1569660"/>
          </a:xfrm>
          <a:prstGeom prst="rect">
            <a:avLst/>
          </a:prstGeom>
          <a:noFill/>
        </p:spPr>
        <p:txBody>
          <a:bodyPr wrap="square" rtlCol="0">
            <a:spAutoFit/>
          </a:bodyPr>
          <a:lstStyle/>
          <a:p>
            <a:r>
              <a:rPr lang="en-US" b="1" dirty="0"/>
              <a:t>EVALUATE!</a:t>
            </a:r>
          </a:p>
          <a:p>
            <a:r>
              <a:rPr lang="en-US" dirty="0"/>
              <a:t>Can you ask the workers to move somewhere else until you are done with the application?</a:t>
            </a:r>
          </a:p>
        </p:txBody>
      </p:sp>
      <p:sp>
        <p:nvSpPr>
          <p:cNvPr id="37" name="TextBox 36"/>
          <p:cNvSpPr txBox="1"/>
          <p:nvPr/>
        </p:nvSpPr>
        <p:spPr>
          <a:xfrm>
            <a:off x="5194527" y="2933851"/>
            <a:ext cx="4191000" cy="461665"/>
          </a:xfrm>
          <a:prstGeom prst="rect">
            <a:avLst/>
          </a:prstGeom>
          <a:noFill/>
        </p:spPr>
        <p:txBody>
          <a:bodyPr wrap="square" rtlCol="0">
            <a:spAutoFit/>
          </a:bodyPr>
          <a:lstStyle/>
          <a:p>
            <a:r>
              <a:rPr lang="en-US" dirty="0"/>
              <a:t>Yes, they agreed to move! </a:t>
            </a:r>
          </a:p>
        </p:txBody>
      </p:sp>
      <p:sp>
        <p:nvSpPr>
          <p:cNvPr id="38" name="Rectangle 37"/>
          <p:cNvSpPr/>
          <p:nvPr/>
        </p:nvSpPr>
        <p:spPr bwMode="auto">
          <a:xfrm>
            <a:off x="4752978" y="4332512"/>
            <a:ext cx="500062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8840725" y="4794278"/>
            <a:ext cx="1825757" cy="1819670"/>
          </a:xfrm>
          <a:prstGeom prst="rect">
            <a:avLst/>
          </a:prstGeom>
          <a:noFill/>
          <a:ln>
            <a:noFill/>
          </a:ln>
        </p:spPr>
      </p:pic>
      <p:sp>
        <p:nvSpPr>
          <p:cNvPr id="40" name="TextBox 39"/>
          <p:cNvSpPr txBox="1"/>
          <p:nvPr/>
        </p:nvSpPr>
        <p:spPr>
          <a:xfrm>
            <a:off x="5187451" y="2542504"/>
            <a:ext cx="3662361" cy="461665"/>
          </a:xfrm>
          <a:prstGeom prst="rect">
            <a:avLst/>
          </a:prstGeom>
          <a:noFill/>
        </p:spPr>
        <p:txBody>
          <a:bodyPr wrap="square" rtlCol="0">
            <a:spAutoFit/>
          </a:bodyPr>
          <a:lstStyle/>
          <a:p>
            <a:r>
              <a:rPr lang="en-US" b="1" dirty="0"/>
              <a:t>Proceed with caution.</a:t>
            </a:r>
          </a:p>
        </p:txBody>
      </p:sp>
      <p:sp>
        <p:nvSpPr>
          <p:cNvPr id="42" name="TextBox 41"/>
          <p:cNvSpPr txBox="1"/>
          <p:nvPr/>
        </p:nvSpPr>
        <p:spPr>
          <a:xfrm rot="16200000">
            <a:off x="1448897" y="3275114"/>
            <a:ext cx="1652185" cy="307777"/>
          </a:xfrm>
          <a:prstGeom prst="rect">
            <a:avLst/>
          </a:prstGeom>
          <a:noFill/>
        </p:spPr>
        <p:txBody>
          <a:bodyPr wrap="square" rtlCol="0">
            <a:spAutoFit/>
          </a:bodyPr>
          <a:lstStyle/>
          <a:p>
            <a:pPr algn="ctr"/>
            <a:r>
              <a:rPr lang="en-US" sz="1400" dirty="0"/>
              <a:t>Neighboring Field</a:t>
            </a:r>
          </a:p>
        </p:txBody>
      </p:sp>
      <p:sp>
        <p:nvSpPr>
          <p:cNvPr id="43" name="TextBox 42"/>
          <p:cNvSpPr txBox="1"/>
          <p:nvPr/>
        </p:nvSpPr>
        <p:spPr>
          <a:xfrm rot="16200000">
            <a:off x="1784452" y="5079143"/>
            <a:ext cx="1000125" cy="307777"/>
          </a:xfrm>
          <a:prstGeom prst="rect">
            <a:avLst/>
          </a:prstGeom>
          <a:noFill/>
        </p:spPr>
        <p:txBody>
          <a:bodyPr wrap="square" rtlCol="0">
            <a:spAutoFit/>
          </a:bodyPr>
          <a:lstStyle/>
          <a:p>
            <a:pPr algn="ctr"/>
            <a:r>
              <a:rPr lang="en-US" sz="1400" dirty="0"/>
              <a:t>Your Field</a:t>
            </a:r>
          </a:p>
        </p:txBody>
      </p:sp>
      <p:grpSp>
        <p:nvGrpSpPr>
          <p:cNvPr id="50" name="Group 49"/>
          <p:cNvGrpSpPr/>
          <p:nvPr/>
        </p:nvGrpSpPr>
        <p:grpSpPr>
          <a:xfrm>
            <a:off x="5172075" y="3954413"/>
            <a:ext cx="2308452" cy="390907"/>
            <a:chOff x="3648075" y="3954410"/>
            <a:chExt cx="2308452" cy="390907"/>
          </a:xfrm>
        </p:grpSpPr>
        <p:pic>
          <p:nvPicPr>
            <p:cNvPr id="51"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648075" y="39624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00488" y="396431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3374" y="396197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371976"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24389"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67275" y="395441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080228"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332641"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75527" y="3954410"/>
              <a:ext cx="381000" cy="381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59"/>
          <p:cNvPicPr>
            <a:picLocks noChangeAspect="1"/>
          </p:cNvPicPr>
          <p:nvPr/>
        </p:nvPicPr>
        <p:blipFill>
          <a:blip r:embed="rId6"/>
          <a:stretch>
            <a:fillRect/>
          </a:stretch>
        </p:blipFill>
        <p:spPr>
          <a:xfrm rot="5400000">
            <a:off x="9195551" y="4360192"/>
            <a:ext cx="868732" cy="862921"/>
          </a:xfrm>
          <a:prstGeom prst="rect">
            <a:avLst/>
          </a:prstGeom>
        </p:spPr>
      </p:pic>
      <p:sp>
        <p:nvSpPr>
          <p:cNvPr id="61" name="TextBox 60"/>
          <p:cNvSpPr txBox="1"/>
          <p:nvPr/>
        </p:nvSpPr>
        <p:spPr>
          <a:xfrm>
            <a:off x="5162554" y="2557515"/>
            <a:ext cx="3430359" cy="1200329"/>
          </a:xfrm>
          <a:prstGeom prst="rect">
            <a:avLst/>
          </a:prstGeom>
          <a:noFill/>
        </p:spPr>
        <p:txBody>
          <a:bodyPr wrap="square" rtlCol="0">
            <a:spAutoFit/>
          </a:bodyPr>
          <a:lstStyle/>
          <a:p>
            <a:r>
              <a:rPr lang="en-US" b="1" dirty="0"/>
              <a:t>When the application is finished the AEZ no longer exists.</a:t>
            </a:r>
          </a:p>
        </p:txBody>
      </p:sp>
      <p:grpSp>
        <p:nvGrpSpPr>
          <p:cNvPr id="2" name="Group 1"/>
          <p:cNvGrpSpPr/>
          <p:nvPr/>
        </p:nvGrpSpPr>
        <p:grpSpPr>
          <a:xfrm>
            <a:off x="10209240" y="1331683"/>
            <a:ext cx="2269603" cy="1825996"/>
            <a:chOff x="304732" y="2492633"/>
            <a:chExt cx="2269603" cy="1825996"/>
          </a:xfrm>
        </p:grpSpPr>
        <p:sp>
          <p:nvSpPr>
            <p:cNvPr id="63" name="Rectangle 62"/>
            <p:cNvSpPr/>
            <p:nvPr/>
          </p:nvSpPr>
          <p:spPr bwMode="auto">
            <a:xfrm>
              <a:off x="304732" y="2492633"/>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4" name="TextBox 63"/>
            <p:cNvSpPr txBox="1"/>
            <p:nvPr/>
          </p:nvSpPr>
          <p:spPr>
            <a:xfrm>
              <a:off x="723832" y="2528080"/>
              <a:ext cx="1290773" cy="369332"/>
            </a:xfrm>
            <a:prstGeom prst="rect">
              <a:avLst/>
            </a:prstGeom>
            <a:noFill/>
          </p:spPr>
          <p:txBody>
            <a:bodyPr wrap="square" rtlCol="0">
              <a:spAutoFit/>
            </a:bodyPr>
            <a:lstStyle/>
            <a:p>
              <a:r>
                <a:rPr lang="en-US" sz="1800" dirty="0"/>
                <a:t>AEZ</a:t>
              </a:r>
            </a:p>
          </p:txBody>
        </p:sp>
        <p:sp>
          <p:nvSpPr>
            <p:cNvPr id="66" name="Rectangle 65"/>
            <p:cNvSpPr/>
            <p:nvPr/>
          </p:nvSpPr>
          <p:spPr bwMode="auto">
            <a:xfrm>
              <a:off x="304732" y="3861429"/>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7" name="TextBox 66"/>
            <p:cNvSpPr txBox="1"/>
            <p:nvPr/>
          </p:nvSpPr>
          <p:spPr>
            <a:xfrm>
              <a:off x="723762" y="3924690"/>
              <a:ext cx="1850573" cy="369332"/>
            </a:xfrm>
            <a:prstGeom prst="rect">
              <a:avLst/>
            </a:prstGeom>
            <a:noFill/>
          </p:spPr>
          <p:txBody>
            <a:bodyPr wrap="square" rtlCol="0">
              <a:spAutoFit/>
            </a:bodyPr>
            <a:lstStyle/>
            <a:p>
              <a:r>
                <a:rPr lang="en-US" sz="1800" dirty="0"/>
                <a:t>Treated Area</a:t>
              </a:r>
            </a:p>
          </p:txBody>
        </p:sp>
        <p:sp>
          <p:nvSpPr>
            <p:cNvPr id="69" name="Rectangle 68"/>
            <p:cNvSpPr/>
            <p:nvPr/>
          </p:nvSpPr>
          <p:spPr bwMode="auto">
            <a:xfrm>
              <a:off x="304732" y="3200400"/>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0" name="TextBox 69"/>
            <p:cNvSpPr txBox="1"/>
            <p:nvPr/>
          </p:nvSpPr>
          <p:spPr>
            <a:xfrm>
              <a:off x="730110" y="3244334"/>
              <a:ext cx="1389154" cy="369332"/>
            </a:xfrm>
            <a:prstGeom prst="rect">
              <a:avLst/>
            </a:prstGeom>
            <a:noFill/>
          </p:spPr>
          <p:txBody>
            <a:bodyPr wrap="square" rtlCol="0">
              <a:spAutoFit/>
            </a:bodyPr>
            <a:lstStyle/>
            <a:p>
              <a:r>
                <a:rPr lang="en-US" sz="1800" dirty="0"/>
                <a:t>Spray Area</a:t>
              </a:r>
            </a:p>
          </p:txBody>
        </p:sp>
      </p:grpSp>
    </p:spTree>
    <p:extLst>
      <p:ext uri="{BB962C8B-B14F-4D97-AF65-F5344CB8AC3E}">
        <p14:creationId xmlns:p14="http://schemas.microsoft.com/office/powerpoint/2010/main" val="279860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75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1500"/>
                                        <p:tgtEl>
                                          <p:spTgt spid="34"/>
                                        </p:tgtEl>
                                      </p:cBhvr>
                                    </p:animEffect>
                                  </p:childTnLst>
                                </p:cTn>
                              </p:par>
                              <p:par>
                                <p:cTn id="8" presetID="42" presetClass="path" presetSubtype="0" accel="50000" decel="50000" fill="hold" nodeType="withEffect">
                                  <p:stCondLst>
                                    <p:cond delay="500"/>
                                  </p:stCondLst>
                                  <p:childTnLst>
                                    <p:animMotion origin="layout" path="M 0 -2.96296E-6 L -0.55 -0.00393 " pathEditMode="fixed" rAng="0" ptsTypes="AA">
                                      <p:cBhvr>
                                        <p:cTn id="9" dur="2000" fill="hold"/>
                                        <p:tgtEl>
                                          <p:spTgt spid="39"/>
                                        </p:tgtEl>
                                        <p:attrNameLst>
                                          <p:attrName>ppt_x</p:attrName>
                                          <p:attrName>ppt_y</p:attrName>
                                        </p:attrNameLst>
                                      </p:cBhvr>
                                      <p:rCtr x="-27500" y="-208"/>
                                    </p:animMotion>
                                  </p:childTnLst>
                                </p:cTn>
                              </p:par>
                            </p:childTnLst>
                          </p:cTn>
                        </p:par>
                        <p:par>
                          <p:cTn id="10" fill="hold">
                            <p:stCondLst>
                              <p:cond delay="2500"/>
                            </p:stCondLst>
                            <p:childTnLst>
                              <p:par>
                                <p:cTn id="11" presetID="8" presetClass="emph" presetSubtype="0" fill="hold" nodeType="afterEffect">
                                  <p:stCondLst>
                                    <p:cond delay="0"/>
                                  </p:stCondLst>
                                  <p:childTnLst>
                                    <p:animRot by="5400000">
                                      <p:cBhvr>
                                        <p:cTn id="12" dur="500" fill="hold"/>
                                        <p:tgtEl>
                                          <p:spTgt spid="39"/>
                                        </p:tgtEl>
                                        <p:attrNameLst>
                                          <p:attrName>r</p:attrName>
                                        </p:attrNameLst>
                                      </p:cBhvr>
                                    </p:animRot>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0.55 -0.00394 L -0.55 -0.13496 " pathEditMode="fixed" rAng="0" ptsTypes="AA">
                                      <p:cBhvr>
                                        <p:cTn id="15" dur="2000" fill="hold"/>
                                        <p:tgtEl>
                                          <p:spTgt spid="39"/>
                                        </p:tgtEl>
                                        <p:attrNameLst>
                                          <p:attrName>ppt_x</p:attrName>
                                          <p:attrName>ppt_y</p:attrName>
                                        </p:attrNameLst>
                                      </p:cBhvr>
                                      <p:rCtr x="0" y="-6551"/>
                                    </p:animMotion>
                                  </p:childTnLst>
                                </p:cTn>
                              </p:par>
                            </p:childTnLst>
                          </p:cTn>
                        </p:par>
                        <p:par>
                          <p:cTn id="16" fill="hold">
                            <p:stCondLst>
                              <p:cond delay="5000"/>
                            </p:stCondLst>
                            <p:childTnLst>
                              <p:par>
                                <p:cTn id="17" presetID="8" presetClass="emph" presetSubtype="0" fill="hold" nodeType="afterEffect">
                                  <p:stCondLst>
                                    <p:cond delay="0"/>
                                  </p:stCondLst>
                                  <p:childTnLst>
                                    <p:animRot by="5400000">
                                      <p:cBhvr>
                                        <p:cTn id="18" dur="500" fill="hold"/>
                                        <p:tgtEl>
                                          <p:spTgt spid="39"/>
                                        </p:tgtEl>
                                        <p:attrNameLst>
                                          <p:attrName>r</p:attrName>
                                        </p:attrNameLst>
                                      </p:cBhvr>
                                    </p:animRot>
                                  </p:childTnLst>
                                </p:cTn>
                              </p:par>
                            </p:childTnLst>
                          </p:cTn>
                        </p:par>
                        <p:par>
                          <p:cTn id="19" fill="hold">
                            <p:stCondLst>
                              <p:cond delay="5500"/>
                            </p:stCondLst>
                            <p:childTnLst>
                              <p:par>
                                <p:cTn id="20" presetID="22" presetClass="entr" presetSubtype="8" fill="hold" nodeType="after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1500"/>
                                        <p:tgtEl>
                                          <p:spTgt spid="33"/>
                                        </p:tgtEl>
                                      </p:cBhvr>
                                    </p:animEffect>
                                  </p:childTnLst>
                                </p:cTn>
                              </p:par>
                              <p:par>
                                <p:cTn id="23" presetID="42" presetClass="path" presetSubtype="0" accel="50000" decel="50000" fill="hold" nodeType="withEffect">
                                  <p:stCondLst>
                                    <p:cond delay="0"/>
                                  </p:stCondLst>
                                  <p:childTnLst>
                                    <p:animMotion origin="layout" path="M -0.55 -0.13496 L -0.43542 -0.13055 " pathEditMode="fixed" rAng="0" ptsTypes="AA">
                                      <p:cBhvr>
                                        <p:cTn id="24" dur="2000" fill="hold"/>
                                        <p:tgtEl>
                                          <p:spTgt spid="39"/>
                                        </p:tgtEl>
                                        <p:attrNameLst>
                                          <p:attrName>ppt_x</p:attrName>
                                          <p:attrName>ppt_y</p:attrName>
                                        </p:attrNameLst>
                                      </p:cBhvr>
                                      <p:rCtr x="5729" y="93"/>
                                    </p:animMotion>
                                  </p:childTnLst>
                                </p:cTn>
                              </p:par>
                            </p:childTnLst>
                          </p:cTn>
                        </p:par>
                        <p:par>
                          <p:cTn id="25" fill="hold">
                            <p:stCondLst>
                              <p:cond delay="7500"/>
                            </p:stCondLst>
                            <p:childTnLst>
                              <p:par>
                                <p:cTn id="26" presetID="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7500"/>
                            </p:stCondLst>
                            <p:childTnLst>
                              <p:par>
                                <p:cTn id="29" presetID="1" presetClass="exit" presetSubtype="0" fill="hold" grpId="1" nodeType="afterEffect">
                                  <p:stCondLst>
                                    <p:cond delay="4000"/>
                                  </p:stCondLst>
                                  <p:childTnLst>
                                    <p:set>
                                      <p:cBhvr>
                                        <p:cTn id="30" dur="1" fill="hold">
                                          <p:stCondLst>
                                            <p:cond delay="249"/>
                                          </p:stCondLst>
                                        </p:cTn>
                                        <p:tgtEl>
                                          <p:spTgt spid="35"/>
                                        </p:tgtEl>
                                        <p:attrNameLst>
                                          <p:attrName>style.visibility</p:attrName>
                                        </p:attrNameLst>
                                      </p:cBhvr>
                                      <p:to>
                                        <p:strVal val="hidden"/>
                                      </p:to>
                                    </p:set>
                                  </p:childTnLst>
                                </p:cTn>
                              </p:par>
                            </p:childTnLst>
                          </p:cTn>
                        </p:par>
                        <p:par>
                          <p:cTn id="31" fill="hold">
                            <p:stCondLst>
                              <p:cond delay="11750"/>
                            </p:stCondLst>
                            <p:childTnLst>
                              <p:par>
                                <p:cTn id="32" presetID="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1750"/>
                            </p:stCondLst>
                            <p:childTnLst>
                              <p:par>
                                <p:cTn id="35" presetID="1" presetClass="exit" presetSubtype="0" fill="hold" grpId="1" nodeType="afterEffect">
                                  <p:stCondLst>
                                    <p:cond delay="4000"/>
                                  </p:stCondLst>
                                  <p:childTnLst>
                                    <p:set>
                                      <p:cBhvr>
                                        <p:cTn id="36" dur="1" fill="hold">
                                          <p:stCondLst>
                                            <p:cond delay="0"/>
                                          </p:stCondLst>
                                        </p:cTn>
                                        <p:tgtEl>
                                          <p:spTgt spid="36"/>
                                        </p:tgtEl>
                                        <p:attrNameLst>
                                          <p:attrName>style.visibility</p:attrName>
                                        </p:attrNameLst>
                                      </p:cBhvr>
                                      <p:to>
                                        <p:strVal val="hidden"/>
                                      </p:to>
                                    </p:set>
                                  </p:childTnLst>
                                </p:cTn>
                              </p:par>
                            </p:childTnLst>
                          </p:cTn>
                        </p:par>
                        <p:par>
                          <p:cTn id="37" fill="hold">
                            <p:stCondLst>
                              <p:cond delay="15750"/>
                            </p:stCondLst>
                            <p:childTnLst>
                              <p:par>
                                <p:cTn id="38" presetID="1" presetClass="entr" presetSubtype="0"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15750"/>
                            </p:stCondLst>
                            <p:childTnLst>
                              <p:par>
                                <p:cTn id="41" presetID="42" presetClass="path" presetSubtype="0" accel="50000" decel="50000" fill="hold" nodeType="afterEffect">
                                  <p:stCondLst>
                                    <p:cond delay="0"/>
                                  </p:stCondLst>
                                  <p:childTnLst>
                                    <p:animMotion origin="layout" path="M -2.08333E-7 -2.59259E-6 L -0.22122 -0.19838 " pathEditMode="fixed" rAng="0" ptsTypes="AA">
                                      <p:cBhvr>
                                        <p:cTn id="42" dur="1000" fill="hold"/>
                                        <p:tgtEl>
                                          <p:spTgt spid="50"/>
                                        </p:tgtEl>
                                        <p:attrNameLst>
                                          <p:attrName>ppt_x</p:attrName>
                                          <p:attrName>ppt_y</p:attrName>
                                        </p:attrNameLst>
                                      </p:cBhvr>
                                      <p:rCtr x="-11068" y="-9931"/>
                                    </p:animMotion>
                                  </p:childTnLst>
                                </p:cTn>
                              </p:par>
                            </p:childTnLst>
                          </p:cTn>
                        </p:par>
                        <p:par>
                          <p:cTn id="43" fill="hold">
                            <p:stCondLst>
                              <p:cond delay="16750"/>
                            </p:stCondLst>
                            <p:childTnLst>
                              <p:par>
                                <p:cTn id="44" presetID="1" presetClass="exit" presetSubtype="0" fill="hold" grpId="1" nodeType="afterEffect">
                                  <p:stCondLst>
                                    <p:cond delay="3000"/>
                                  </p:stCondLst>
                                  <p:childTnLst>
                                    <p:set>
                                      <p:cBhvr>
                                        <p:cTn id="45" dur="1" fill="hold">
                                          <p:stCondLst>
                                            <p:cond delay="0"/>
                                          </p:stCondLst>
                                        </p:cTn>
                                        <p:tgtEl>
                                          <p:spTgt spid="37"/>
                                        </p:tgtEl>
                                        <p:attrNameLst>
                                          <p:attrName>style.visibility</p:attrName>
                                        </p:attrNameLst>
                                      </p:cBhvr>
                                      <p:to>
                                        <p:strVal val="hidden"/>
                                      </p:to>
                                    </p:set>
                                  </p:childTnLst>
                                </p:cTn>
                              </p:par>
                            </p:childTnLst>
                          </p:cTn>
                        </p:par>
                        <p:par>
                          <p:cTn id="46" fill="hold">
                            <p:stCondLst>
                              <p:cond delay="19750"/>
                            </p:stCondLst>
                            <p:childTnLst>
                              <p:par>
                                <p:cTn id="47" presetID="42" presetClass="path" presetSubtype="0" accel="50000" decel="50000" fill="hold" nodeType="afterEffect">
                                  <p:stCondLst>
                                    <p:cond delay="0"/>
                                  </p:stCondLst>
                                  <p:childTnLst>
                                    <p:animMotion origin="layout" path="M -0.43542 -0.13055 L -0.025 -0.1331 " pathEditMode="fixed" rAng="0" ptsTypes="AA">
                                      <p:cBhvr>
                                        <p:cTn id="48" dur="2000" fill="hold"/>
                                        <p:tgtEl>
                                          <p:spTgt spid="39"/>
                                        </p:tgtEl>
                                        <p:attrNameLst>
                                          <p:attrName>ppt_x</p:attrName>
                                          <p:attrName>ppt_y</p:attrName>
                                        </p:attrNameLst>
                                      </p:cBhvr>
                                      <p:rCtr x="20521" y="-139"/>
                                    </p:animMotion>
                                  </p:childTnLst>
                                </p:cTn>
                              </p:par>
                              <p:par>
                                <p:cTn id="49" presetID="22" presetClass="entr" presetSubtype="8"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2300"/>
                                        <p:tgtEl>
                                          <p:spTgt spid="38"/>
                                        </p:tgtEl>
                                      </p:cBhvr>
                                    </p:animEffect>
                                  </p:childTnLst>
                                </p:cTn>
                              </p:par>
                              <p:par>
                                <p:cTn id="52" presetID="1" presetClass="entr" presetSubtype="0" fill="hold" grpId="0" nodeType="withEffect">
                                  <p:stCondLst>
                                    <p:cond delay="500"/>
                                  </p:stCondLst>
                                  <p:childTnLst>
                                    <p:set>
                                      <p:cBhvr>
                                        <p:cTn id="53" dur="1" fill="hold">
                                          <p:stCondLst>
                                            <p:cond delay="0"/>
                                          </p:stCondLst>
                                        </p:cTn>
                                        <p:tgtEl>
                                          <p:spTgt spid="40"/>
                                        </p:tgtEl>
                                        <p:attrNameLst>
                                          <p:attrName>style.visibility</p:attrName>
                                        </p:attrNameLst>
                                      </p:cBhvr>
                                      <p:to>
                                        <p:strVal val="visible"/>
                                      </p:to>
                                    </p:set>
                                  </p:childTnLst>
                                </p:cTn>
                              </p:par>
                            </p:childTnLst>
                          </p:cTn>
                        </p:par>
                        <p:par>
                          <p:cTn id="54" fill="hold">
                            <p:stCondLst>
                              <p:cond delay="22050"/>
                            </p:stCondLst>
                            <p:childTnLst>
                              <p:par>
                                <p:cTn id="55" presetID="1" presetClass="exit" presetSubtype="0" fill="hold" grpId="1" nodeType="afterEffect">
                                  <p:stCondLst>
                                    <p:cond delay="2000"/>
                                  </p:stCondLst>
                                  <p:childTnLst>
                                    <p:set>
                                      <p:cBhvr>
                                        <p:cTn id="56" dur="1" fill="hold">
                                          <p:stCondLst>
                                            <p:cond delay="0"/>
                                          </p:stCondLst>
                                        </p:cTn>
                                        <p:tgtEl>
                                          <p:spTgt spid="40"/>
                                        </p:tgtEl>
                                        <p:attrNameLst>
                                          <p:attrName>style.visibility</p:attrName>
                                        </p:attrNameLst>
                                      </p:cBhvr>
                                      <p:to>
                                        <p:strVal val="hidden"/>
                                      </p:to>
                                    </p:set>
                                  </p:childTnLst>
                                </p:cTn>
                              </p:par>
                            </p:childTnLst>
                          </p:cTn>
                        </p:par>
                        <p:par>
                          <p:cTn id="57" fill="hold">
                            <p:stCondLst>
                              <p:cond delay="24050"/>
                            </p:stCondLst>
                            <p:childTnLst>
                              <p:par>
                                <p:cTn id="58" presetID="1" presetClass="entr" presetSubtype="0"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childTnLst>
                                </p:cTn>
                              </p:par>
                            </p:childTnLst>
                          </p:cTn>
                        </p:par>
                        <p:par>
                          <p:cTn id="60" fill="hold">
                            <p:stCondLst>
                              <p:cond delay="24050"/>
                            </p:stCondLst>
                            <p:childTnLst>
                              <p:par>
                                <p:cTn id="61" presetID="1" presetClass="exit" presetSubtype="0" fill="hold" nodeType="after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par>
                          <p:cTn id="63" fill="hold">
                            <p:stCondLst>
                              <p:cond delay="24050"/>
                            </p:stCondLst>
                            <p:childTnLst>
                              <p:par>
                                <p:cTn id="64" presetID="1" presetClass="entr" presetSubtype="0" fill="hold" nodeType="after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childTnLst>
                          </p:cTn>
                        </p:par>
                        <p:par>
                          <p:cTn id="66" fill="hold">
                            <p:stCondLst>
                              <p:cond delay="24050"/>
                            </p:stCondLst>
                            <p:childTnLst>
                              <p:par>
                                <p:cTn id="67" presetID="2" presetClass="exit" presetSubtype="3" fill="hold" nodeType="afterEffect">
                                  <p:stCondLst>
                                    <p:cond delay="0"/>
                                  </p:stCondLst>
                                  <p:childTnLst>
                                    <p:anim calcmode="lin" valueType="num">
                                      <p:cBhvr additive="base">
                                        <p:cTn id="68" dur="2000"/>
                                        <p:tgtEl>
                                          <p:spTgt spid="60"/>
                                        </p:tgtEl>
                                        <p:attrNameLst>
                                          <p:attrName>ppt_x</p:attrName>
                                        </p:attrNameLst>
                                      </p:cBhvr>
                                      <p:tavLst>
                                        <p:tav tm="0">
                                          <p:val>
                                            <p:strVal val="ppt_x"/>
                                          </p:val>
                                        </p:tav>
                                        <p:tav tm="100000">
                                          <p:val>
                                            <p:strVal val="1+ppt_w/2"/>
                                          </p:val>
                                        </p:tav>
                                      </p:tavLst>
                                    </p:anim>
                                    <p:anim calcmode="lin" valueType="num">
                                      <p:cBhvr additive="base">
                                        <p:cTn id="69" dur="2000"/>
                                        <p:tgtEl>
                                          <p:spTgt spid="60"/>
                                        </p:tgtEl>
                                        <p:attrNameLst>
                                          <p:attrName>ppt_y</p:attrName>
                                        </p:attrNameLst>
                                      </p:cBhvr>
                                      <p:tavLst>
                                        <p:tav tm="0">
                                          <p:val>
                                            <p:strVal val="ppt_y"/>
                                          </p:val>
                                        </p:tav>
                                        <p:tav tm="100000">
                                          <p:val>
                                            <p:strVal val="0-ppt_h/2"/>
                                          </p:val>
                                        </p:tav>
                                      </p:tavLst>
                                    </p:anim>
                                    <p:set>
                                      <p:cBhvr>
                                        <p:cTn id="70" dur="1" fill="hold">
                                          <p:stCondLst>
                                            <p:cond delay="19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5" grpId="1"/>
      <p:bldP spid="36" grpId="0"/>
      <p:bldP spid="36" grpId="1"/>
      <p:bldP spid="37" grpId="0"/>
      <p:bldP spid="37" grpId="1"/>
      <p:bldP spid="40" grpId="0"/>
      <p:bldP spid="40" grpId="1"/>
      <p:bldP spid="6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62900" cy="1325563"/>
          </a:xfrm>
        </p:spPr>
        <p:txBody>
          <a:bodyPr>
            <a:normAutofit/>
          </a:bodyPr>
          <a:lstStyle/>
          <a:p>
            <a:r>
              <a:rPr lang="en-US" dirty="0" smtClean="0"/>
              <a:t>Suspend Applications if People are in the AEZ</a:t>
            </a:r>
            <a:endParaRPr lang="en-US" dirty="0"/>
          </a:p>
        </p:txBody>
      </p:sp>
      <p:sp>
        <p:nvSpPr>
          <p:cNvPr id="3" name="Content Placeholder 2"/>
          <p:cNvSpPr>
            <a:spLocks noGrp="1"/>
          </p:cNvSpPr>
          <p:nvPr>
            <p:ph idx="1"/>
          </p:nvPr>
        </p:nvSpPr>
        <p:spPr>
          <a:xfrm>
            <a:off x="4719748" y="3047999"/>
            <a:ext cx="6634052" cy="3128963"/>
          </a:xfrm>
        </p:spPr>
        <p:txBody>
          <a:bodyPr>
            <a:normAutofit/>
          </a:bodyPr>
          <a:lstStyle/>
          <a:p>
            <a:r>
              <a:rPr lang="en-US" dirty="0" smtClean="0"/>
              <a:t>Handlers must suspend pesticide application if worker or other person is in AEZ</a:t>
            </a:r>
            <a:endParaRPr lang="en-US" dirty="0"/>
          </a:p>
        </p:txBody>
      </p:sp>
      <p:sp>
        <p:nvSpPr>
          <p:cNvPr id="6" name="Oval 5"/>
          <p:cNvSpPr/>
          <p:nvPr/>
        </p:nvSpPr>
        <p:spPr>
          <a:xfrm>
            <a:off x="743359" y="2364650"/>
            <a:ext cx="3321598" cy="3108499"/>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749367" y="3276146"/>
            <a:ext cx="1309582" cy="1309582"/>
          </a:xfrm>
          <a:prstGeom prst="rect">
            <a:avLst/>
          </a:prstGeom>
        </p:spPr>
      </p:pic>
      <p:cxnSp>
        <p:nvCxnSpPr>
          <p:cNvPr id="8" name="Straight Arrow Connector 7"/>
          <p:cNvCxnSpPr>
            <a:stCxn id="7" idx="0"/>
          </p:cNvCxnSpPr>
          <p:nvPr/>
        </p:nvCxnSpPr>
        <p:spPr>
          <a:xfrm flipV="1">
            <a:off x="2404158" y="2522482"/>
            <a:ext cx="0" cy="7536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75215" y="3918899"/>
            <a:ext cx="718657"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04158" y="4573690"/>
            <a:ext cx="0" cy="71320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7790" y="3449638"/>
            <a:ext cx="741577" cy="523220"/>
          </a:xfrm>
          <a:prstGeom prst="rect">
            <a:avLst/>
          </a:prstGeom>
          <a:noFill/>
        </p:spPr>
        <p:txBody>
          <a:bodyPr wrap="square" rtlCol="0">
            <a:spAutoFit/>
          </a:bodyPr>
          <a:lstStyle/>
          <a:p>
            <a:pPr algn="ctr"/>
            <a:r>
              <a:rPr lang="en-US" sz="2800" dirty="0" smtClean="0"/>
              <a:t>25’</a:t>
            </a:r>
            <a:endParaRPr lang="en-US" sz="2800" dirty="0"/>
          </a:p>
        </p:txBody>
      </p:sp>
      <p:cxnSp>
        <p:nvCxnSpPr>
          <p:cNvPr id="12" name="Straight Arrow Connector 11"/>
          <p:cNvCxnSpPr/>
          <p:nvPr/>
        </p:nvCxnSpPr>
        <p:spPr>
          <a:xfrm flipH="1" flipV="1">
            <a:off x="871092" y="3918899"/>
            <a:ext cx="878275"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https://d30y9cdsu7xlg0.cloudfront.net/png/8205-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1190" y="2673719"/>
            <a:ext cx="715517" cy="71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7594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WPS Topics</a:t>
            </a:r>
            <a:endParaRPr lang="en-US" dirty="0"/>
          </a:p>
        </p:txBody>
      </p:sp>
      <p:sp>
        <p:nvSpPr>
          <p:cNvPr id="3" name="Content Placeholder 2"/>
          <p:cNvSpPr>
            <a:spLocks noGrp="1"/>
          </p:cNvSpPr>
          <p:nvPr>
            <p:ph idx="1"/>
          </p:nvPr>
        </p:nvSpPr>
        <p:spPr/>
        <p:txBody>
          <a:bodyPr/>
          <a:lstStyle/>
          <a:p>
            <a:r>
              <a:rPr lang="en-US" dirty="0" smtClean="0"/>
              <a:t>Employer responsibilities:</a:t>
            </a:r>
          </a:p>
          <a:p>
            <a:pPr lvl="1"/>
            <a:r>
              <a:rPr lang="en-US" sz="2800" dirty="0" smtClean="0"/>
              <a:t>Provide records or other information required by the WPS for inspection to an employee of EPA or any duly authorized representative of a federal, state or tribal agency responsible for pesticide enforcement  </a:t>
            </a:r>
          </a:p>
          <a:p>
            <a:pPr lvl="1"/>
            <a:r>
              <a:rPr lang="en-US" sz="2800" dirty="0"/>
              <a:t>Employers cannot punish </a:t>
            </a:r>
            <a:r>
              <a:rPr lang="en-US" sz="2800" dirty="0" smtClean="0"/>
              <a:t>you </a:t>
            </a:r>
            <a:r>
              <a:rPr lang="en-US" sz="2800" dirty="0"/>
              <a:t>for attempting to comply with </a:t>
            </a:r>
            <a:r>
              <a:rPr lang="en-US" sz="2800" dirty="0" smtClean="0"/>
              <a:t>WPS</a:t>
            </a:r>
          </a:p>
          <a:p>
            <a:r>
              <a:rPr lang="en-US" dirty="0" smtClean="0"/>
              <a:t>Workers and handlers:</a:t>
            </a:r>
          </a:p>
          <a:p>
            <a:pPr lvl="1"/>
            <a:r>
              <a:rPr lang="en-US" sz="2800" dirty="0" smtClean="0"/>
              <a:t>Report suspected use violations</a:t>
            </a:r>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405720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Pesticide Labels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17578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Where You </a:t>
            </a:r>
            <a:r>
              <a:rPr lang="en-US" dirty="0"/>
              <a:t>M</a:t>
            </a:r>
            <a:r>
              <a:rPr lang="en-US" dirty="0" smtClean="0"/>
              <a:t>ay </a:t>
            </a:r>
            <a:r>
              <a:rPr lang="en-US" dirty="0"/>
              <a:t>E</a:t>
            </a:r>
            <a:r>
              <a:rPr lang="en-US" dirty="0" smtClean="0"/>
              <a:t>ncounter </a:t>
            </a:r>
            <a:r>
              <a:rPr lang="en-US" dirty="0"/>
              <a:t>P</a:t>
            </a:r>
            <a:r>
              <a:rPr lang="en-US" dirty="0" smtClean="0"/>
              <a:t>esticides at Work</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70356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Labels</a:t>
            </a:r>
          </a:p>
        </p:txBody>
      </p:sp>
      <p:sp>
        <p:nvSpPr>
          <p:cNvPr id="3" name="Content Placeholder 2"/>
          <p:cNvSpPr>
            <a:spLocks noGrp="1"/>
          </p:cNvSpPr>
          <p:nvPr>
            <p:ph idx="1"/>
          </p:nvPr>
        </p:nvSpPr>
        <p:spPr/>
        <p:txBody>
          <a:bodyPr/>
          <a:lstStyle/>
          <a:p>
            <a:r>
              <a:rPr lang="en-US" dirty="0"/>
              <a:t>Safety information</a:t>
            </a:r>
          </a:p>
          <a:p>
            <a:r>
              <a:rPr lang="en-US" dirty="0"/>
              <a:t>Legal use information</a:t>
            </a:r>
          </a:p>
        </p:txBody>
      </p:sp>
      <p:sp>
        <p:nvSpPr>
          <p:cNvPr id="7" name="TextBox 6"/>
          <p:cNvSpPr txBox="1"/>
          <p:nvPr/>
        </p:nvSpPr>
        <p:spPr>
          <a:xfrm>
            <a:off x="6875417" y="6497485"/>
            <a:ext cx="5316583"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Betsy Buffington, Iowa State University</a:t>
            </a:r>
            <a:endParaRPr lang="en-US"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4089" y="1313685"/>
            <a:ext cx="4499238" cy="5023539"/>
          </a:xfrm>
          <a:prstGeom prst="rect">
            <a:avLst/>
          </a:prstGeom>
        </p:spPr>
      </p:pic>
    </p:spTree>
    <p:extLst>
      <p:ext uri="{BB962C8B-B14F-4D97-AF65-F5344CB8AC3E}">
        <p14:creationId xmlns:p14="http://schemas.microsoft.com/office/powerpoint/2010/main" val="16040710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the Label BEFORE:</a:t>
            </a:r>
          </a:p>
        </p:txBody>
      </p:sp>
      <p:sp>
        <p:nvSpPr>
          <p:cNvPr id="6" name="Content Placeholder 5"/>
          <p:cNvSpPr>
            <a:spLocks noGrp="1"/>
          </p:cNvSpPr>
          <p:nvPr>
            <p:ph sz="half" idx="1"/>
          </p:nvPr>
        </p:nvSpPr>
        <p:spPr>
          <a:xfrm>
            <a:off x="838199" y="1825625"/>
            <a:ext cx="6037217" cy="4351338"/>
          </a:xfrm>
        </p:spPr>
        <p:txBody>
          <a:bodyPr/>
          <a:lstStyle/>
          <a:p>
            <a:r>
              <a:rPr lang="en-US" dirty="0"/>
              <a:t>Buying the pesticide</a:t>
            </a:r>
          </a:p>
          <a:p>
            <a:r>
              <a:rPr lang="en-US" dirty="0"/>
              <a:t>Mixing the pesticide</a:t>
            </a:r>
          </a:p>
          <a:p>
            <a:r>
              <a:rPr lang="en-US" dirty="0"/>
              <a:t>Applying the pesticide</a:t>
            </a:r>
          </a:p>
          <a:p>
            <a:r>
              <a:rPr lang="en-US" dirty="0"/>
              <a:t>Storing the pesticide</a:t>
            </a:r>
          </a:p>
          <a:p>
            <a:r>
              <a:rPr lang="en-US" dirty="0"/>
              <a:t>Disposing of the pesticide container</a:t>
            </a:r>
          </a:p>
        </p:txBody>
      </p:sp>
      <p:pic>
        <p:nvPicPr>
          <p:cNvPr id="7" name="Content Placeholder 6"/>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304632" y="1338624"/>
            <a:ext cx="2630985" cy="435133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69332"/>
          </a:xfrm>
          <a:prstGeom prst="rect">
            <a:avLst/>
          </a:prstGeom>
          <a:noFill/>
        </p:spPr>
        <p:txBody>
          <a:bodyPr wrap="square" rtlCol="0">
            <a:spAutoFit/>
          </a:bodyPr>
          <a:lstStyle/>
          <a:p>
            <a:pPr algn="r"/>
            <a:r>
              <a:rPr lang="en-US" dirty="0">
                <a:solidFill>
                  <a:prstClr val="black"/>
                </a:solidFill>
              </a:rPr>
              <a:t>Image credit: UC Statewide IPM Program</a:t>
            </a:r>
          </a:p>
        </p:txBody>
      </p:sp>
    </p:spTree>
    <p:extLst>
      <p:ext uri="{BB962C8B-B14F-4D97-AF65-F5344CB8AC3E}">
        <p14:creationId xmlns:p14="http://schemas.microsoft.com/office/powerpoint/2010/main" val="25474330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the Pesticide Label</a:t>
            </a:r>
          </a:p>
        </p:txBody>
      </p:sp>
      <p:pic>
        <p:nvPicPr>
          <p:cNvPr id="8"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834877" y="1825625"/>
            <a:ext cx="6522246" cy="435133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875417" y="6497485"/>
            <a:ext cx="5316583" cy="369332"/>
          </a:xfrm>
          <a:prstGeom prst="rect">
            <a:avLst/>
          </a:prstGeom>
          <a:noFill/>
        </p:spPr>
        <p:txBody>
          <a:bodyPr wrap="square" rtlCol="0">
            <a:spAutoFit/>
          </a:bodyPr>
          <a:lstStyle/>
          <a:p>
            <a:pPr algn="r"/>
            <a:r>
              <a:rPr lang="en-US" dirty="0">
                <a:solidFill>
                  <a:prstClr val="black"/>
                </a:solidFill>
              </a:rPr>
              <a:t>Image credit: UC Statewide IPM Program</a:t>
            </a:r>
          </a:p>
        </p:txBody>
      </p:sp>
    </p:spTree>
    <p:extLst>
      <p:ext uri="{BB962C8B-B14F-4D97-AF65-F5344CB8AC3E}">
        <p14:creationId xmlns:p14="http://schemas.microsoft.com/office/powerpoint/2010/main" val="31741391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Name</a:t>
            </a:r>
          </a:p>
        </p:txBody>
      </p:sp>
      <p:sp>
        <p:nvSpPr>
          <p:cNvPr id="6" name="Content Placeholder 5"/>
          <p:cNvSpPr>
            <a:spLocks noGrp="1"/>
          </p:cNvSpPr>
          <p:nvPr>
            <p:ph sz="half" idx="1"/>
          </p:nvPr>
        </p:nvSpPr>
        <p:spPr/>
        <p:txBody>
          <a:bodyPr/>
          <a:lstStyle/>
          <a:p>
            <a:r>
              <a:rPr lang="en-US" dirty="0"/>
              <a:t>Commercial name</a:t>
            </a:r>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575126" y="2031753"/>
            <a:ext cx="4019550" cy="297180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p:cNvCxnSpPr/>
          <p:nvPr/>
        </p:nvCxnSpPr>
        <p:spPr>
          <a:xfrm>
            <a:off x="4723103" y="2364470"/>
            <a:ext cx="1789889" cy="0"/>
          </a:xfrm>
          <a:prstGeom prst="straightConnector1">
            <a:avLst/>
          </a:prstGeom>
          <a:ln w="635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6718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Manufacturer</a:t>
            </a:r>
          </a:p>
        </p:txBody>
      </p:sp>
      <p:sp>
        <p:nvSpPr>
          <p:cNvPr id="6" name="Content Placeholder 5"/>
          <p:cNvSpPr>
            <a:spLocks noGrp="1"/>
          </p:cNvSpPr>
          <p:nvPr>
            <p:ph sz="half" idx="1"/>
          </p:nvPr>
        </p:nvSpPr>
        <p:spPr/>
        <p:txBody>
          <a:bodyPr/>
          <a:lstStyle/>
          <a:p>
            <a:r>
              <a:rPr lang="en-US" dirty="0"/>
              <a:t>Company that makes or distributes the pesticide</a:t>
            </a:r>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413076" y="2188885"/>
            <a:ext cx="5181600" cy="3830945"/>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Arrow Connector 11"/>
          <p:cNvCxnSpPr/>
          <p:nvPr/>
        </p:nvCxnSpPr>
        <p:spPr>
          <a:xfrm flipH="1">
            <a:off x="8929989" y="3093395"/>
            <a:ext cx="2159540" cy="0"/>
          </a:xfrm>
          <a:prstGeom prst="straightConnector1">
            <a:avLst/>
          </a:prstGeom>
          <a:ln w="635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5159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1"/>
          <p:cNvGrpSpPr>
            <a:grpSpLocks/>
          </p:cNvGrpSpPr>
          <p:nvPr/>
        </p:nvGrpSpPr>
        <p:grpSpPr bwMode="auto">
          <a:xfrm>
            <a:off x="3279776" y="1555751"/>
            <a:ext cx="2009775" cy="3749675"/>
            <a:chOff x="461963" y="1136650"/>
            <a:chExt cx="2678267" cy="4999455"/>
          </a:xfrm>
        </p:grpSpPr>
        <p:pic>
          <p:nvPicPr>
            <p:cNvPr id="65554" name="Picture 3" descr="W-PG-PLAN-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288" y="1524000"/>
              <a:ext cx="2292350" cy="1724025"/>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02" name="Text Box 5"/>
            <p:cNvSpPr txBox="1">
              <a:spLocks noChangeArrowheads="1"/>
            </p:cNvSpPr>
            <p:nvPr/>
          </p:nvSpPr>
          <p:spPr bwMode="auto">
            <a:xfrm>
              <a:off x="1191823" y="3261736"/>
              <a:ext cx="1434333" cy="33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WEEDS/PLANTS</a:t>
              </a:r>
            </a:p>
          </p:txBody>
        </p:sp>
        <p:sp>
          <p:nvSpPr>
            <p:cNvPr id="65556" name="Text Box 6"/>
            <p:cNvSpPr txBox="1">
              <a:spLocks noChangeArrowheads="1"/>
            </p:cNvSpPr>
            <p:nvPr/>
          </p:nvSpPr>
          <p:spPr bwMode="auto">
            <a:xfrm>
              <a:off x="461963" y="1136650"/>
              <a:ext cx="174817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HERBICIDES</a:t>
              </a:r>
              <a:endParaRPr lang="en-US" altLang="en-US" sz="1800" dirty="0">
                <a:solidFill>
                  <a:srgbClr val="FF6600"/>
                </a:solidFill>
                <a:latin typeface="Calibri" charset="0"/>
              </a:endParaRPr>
            </a:p>
          </p:txBody>
        </p:sp>
        <p:pic>
          <p:nvPicPr>
            <p:cNvPr id="65557" name="Picture 8" descr="D-WO-ELAG-FO"/>
            <p:cNvPicPr>
              <a:picLocks noChangeAspect="1" noChangeArrowheads="1"/>
            </p:cNvPicPr>
            <p:nvPr/>
          </p:nvPicPr>
          <p:blipFill>
            <a:blip r:embed="rId4" cstate="screen">
              <a:extLst>
                <a:ext uri="{28A0092B-C50C-407E-A947-70E740481C1C}">
                  <a14:useLocalDpi xmlns:a14="http://schemas.microsoft.com/office/drawing/2010/main"/>
                </a:ext>
              </a:extLst>
            </a:blip>
            <a:srcRect l="-2"/>
            <a:stretch>
              <a:fillRect/>
            </a:stretch>
          </p:blipFill>
          <p:spPr bwMode="auto">
            <a:xfrm>
              <a:off x="649288" y="4151313"/>
              <a:ext cx="2368550" cy="1660525"/>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05" name="Text Box 10"/>
            <p:cNvSpPr txBox="1">
              <a:spLocks noChangeArrowheads="1"/>
            </p:cNvSpPr>
            <p:nvPr/>
          </p:nvSpPr>
          <p:spPr bwMode="auto">
            <a:xfrm>
              <a:off x="870262" y="5797446"/>
              <a:ext cx="2269968" cy="33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FUNGI/PLANT PATHOGENS</a:t>
              </a:r>
            </a:p>
          </p:txBody>
        </p:sp>
        <p:sp>
          <p:nvSpPr>
            <p:cNvPr id="65559" name="Text Box 12"/>
            <p:cNvSpPr txBox="1">
              <a:spLocks noChangeArrowheads="1"/>
            </p:cNvSpPr>
            <p:nvPr/>
          </p:nvSpPr>
          <p:spPr bwMode="auto">
            <a:xfrm>
              <a:off x="461963" y="3729038"/>
              <a:ext cx="17994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FUNGICIDES</a:t>
              </a:r>
              <a:endParaRPr lang="en-US" altLang="en-US" sz="1800" dirty="0">
                <a:solidFill>
                  <a:srgbClr val="FF6600"/>
                </a:solidFill>
                <a:latin typeface="Calibri" charset="0"/>
              </a:endParaRPr>
            </a:p>
          </p:txBody>
        </p:sp>
      </p:grpSp>
      <p:grpSp>
        <p:nvGrpSpPr>
          <p:cNvPr id="65541" name="Group 2"/>
          <p:cNvGrpSpPr>
            <a:grpSpLocks/>
          </p:cNvGrpSpPr>
          <p:nvPr/>
        </p:nvGrpSpPr>
        <p:grpSpPr bwMode="auto">
          <a:xfrm>
            <a:off x="5100638" y="1563689"/>
            <a:ext cx="2311400" cy="3711575"/>
            <a:chOff x="3130550" y="1146175"/>
            <a:chExt cx="3081867" cy="4950243"/>
          </a:xfrm>
        </p:grpSpPr>
        <p:pic>
          <p:nvPicPr>
            <p:cNvPr id="65548" name="Picture 3" descr="I-HO-MPER-N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86138" y="1544638"/>
              <a:ext cx="2578100" cy="1703387"/>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5549" name="Text Box 7"/>
            <p:cNvSpPr txBox="1">
              <a:spLocks noChangeArrowheads="1"/>
            </p:cNvSpPr>
            <p:nvPr/>
          </p:nvSpPr>
          <p:spPr bwMode="auto">
            <a:xfrm>
              <a:off x="3157538" y="1146175"/>
              <a:ext cx="194814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INSECTICIDES</a:t>
              </a:r>
              <a:endParaRPr lang="en-US" altLang="en-US" sz="1800" dirty="0">
                <a:solidFill>
                  <a:srgbClr val="FF6600"/>
                </a:solidFill>
                <a:latin typeface="Calibri" charset="0"/>
              </a:endParaRPr>
            </a:p>
          </p:txBody>
        </p:sp>
        <p:sp>
          <p:nvSpPr>
            <p:cNvPr id="16397" name="Text Box 4"/>
            <p:cNvSpPr txBox="1">
              <a:spLocks noChangeArrowheads="1"/>
            </p:cNvSpPr>
            <p:nvPr/>
          </p:nvSpPr>
          <p:spPr bwMode="auto">
            <a:xfrm>
              <a:off x="3786717" y="3248651"/>
              <a:ext cx="1752600" cy="33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INSECTS</a:t>
              </a:r>
            </a:p>
          </p:txBody>
        </p:sp>
        <p:pic>
          <p:nvPicPr>
            <p:cNvPr id="65551" name="Picture 10" descr="I-AC-TTUR-A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79800" y="4157663"/>
              <a:ext cx="2446338" cy="1649412"/>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399" name="Text Box 11"/>
            <p:cNvSpPr txBox="1">
              <a:spLocks noChangeArrowheads="1"/>
            </p:cNvSpPr>
            <p:nvPr/>
          </p:nvSpPr>
          <p:spPr bwMode="auto">
            <a:xfrm>
              <a:off x="4364566" y="5757650"/>
              <a:ext cx="713317" cy="33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MITES</a:t>
              </a:r>
            </a:p>
          </p:txBody>
        </p:sp>
        <p:sp>
          <p:nvSpPr>
            <p:cNvPr id="65553" name="Text Box 12"/>
            <p:cNvSpPr txBox="1">
              <a:spLocks noChangeArrowheads="1"/>
            </p:cNvSpPr>
            <p:nvPr/>
          </p:nvSpPr>
          <p:spPr bwMode="auto">
            <a:xfrm>
              <a:off x="3130550" y="3729039"/>
              <a:ext cx="3081867" cy="4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500" b="1" dirty="0">
                  <a:solidFill>
                    <a:srgbClr val="FF6600"/>
                  </a:solidFill>
                  <a:latin typeface="Calibri" charset="0"/>
                </a:rPr>
                <a:t>ACARICIDES</a:t>
              </a:r>
              <a:r>
                <a:rPr lang="en-US" altLang="en-US" sz="1500" dirty="0">
                  <a:solidFill>
                    <a:srgbClr val="FF6600"/>
                  </a:solidFill>
                  <a:latin typeface="Calibri" charset="0"/>
                </a:rPr>
                <a:t> or </a:t>
              </a:r>
              <a:r>
                <a:rPr lang="en-US" altLang="en-US" sz="1500" b="1" dirty="0">
                  <a:solidFill>
                    <a:srgbClr val="FF6600"/>
                  </a:solidFill>
                  <a:latin typeface="Calibri" charset="0"/>
                </a:rPr>
                <a:t>MITICIDES</a:t>
              </a:r>
              <a:endParaRPr lang="en-US" altLang="en-US" sz="1500" dirty="0">
                <a:solidFill>
                  <a:srgbClr val="FF6600"/>
                </a:solidFill>
                <a:latin typeface="Calibri" charset="0"/>
              </a:endParaRPr>
            </a:p>
          </p:txBody>
        </p:sp>
      </p:grpSp>
      <p:sp>
        <p:nvSpPr>
          <p:cNvPr id="16389" name="Text Box 4"/>
          <p:cNvSpPr txBox="1">
            <a:spLocks noChangeArrowheads="1"/>
          </p:cNvSpPr>
          <p:nvPr/>
        </p:nvSpPr>
        <p:spPr bwMode="auto">
          <a:xfrm>
            <a:off x="7575550" y="3136900"/>
            <a:ext cx="1714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RODENTS</a:t>
            </a:r>
          </a:p>
        </p:txBody>
      </p:sp>
      <p:pic>
        <p:nvPicPr>
          <p:cNvPr id="65543" name="Picture 7" descr="3510_2-13C cop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12038" y="1858964"/>
            <a:ext cx="1611312" cy="1277937"/>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5544" name="Picture 10" descr="I-SM-ARET-A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59663" y="3817938"/>
            <a:ext cx="1708150" cy="1204912"/>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392" name="Text Box 11"/>
          <p:cNvSpPr txBox="1">
            <a:spLocks noChangeArrowheads="1"/>
          </p:cNvSpPr>
          <p:nvPr/>
        </p:nvSpPr>
        <p:spPr bwMode="auto">
          <a:xfrm>
            <a:off x="7575550" y="5062538"/>
            <a:ext cx="12080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SLUGS and SNAILS</a:t>
            </a:r>
          </a:p>
        </p:txBody>
      </p:sp>
      <p:sp>
        <p:nvSpPr>
          <p:cNvPr id="65546" name="Text Box 13"/>
          <p:cNvSpPr txBox="1">
            <a:spLocks noChangeArrowheads="1"/>
          </p:cNvSpPr>
          <p:nvPr/>
        </p:nvSpPr>
        <p:spPr bwMode="auto">
          <a:xfrm>
            <a:off x="7345364" y="3478213"/>
            <a:ext cx="1722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MOLLUSCICIDES</a:t>
            </a:r>
            <a:endParaRPr lang="en-US" altLang="en-US" sz="1800" dirty="0">
              <a:solidFill>
                <a:srgbClr val="FF6600"/>
              </a:solidFill>
              <a:latin typeface="Calibri" charset="0"/>
            </a:endParaRPr>
          </a:p>
        </p:txBody>
      </p:sp>
      <p:sp>
        <p:nvSpPr>
          <p:cNvPr id="65547" name="Text Box 16"/>
          <p:cNvSpPr txBox="1">
            <a:spLocks noChangeArrowheads="1"/>
          </p:cNvSpPr>
          <p:nvPr/>
        </p:nvSpPr>
        <p:spPr bwMode="auto">
          <a:xfrm>
            <a:off x="7258050" y="1563688"/>
            <a:ext cx="160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RODENTICIDES</a:t>
            </a:r>
            <a:endParaRPr lang="en-US" altLang="en-US" sz="1800" dirty="0">
              <a:solidFill>
                <a:srgbClr val="FF6600"/>
              </a:solidFill>
              <a:latin typeface="Calibri" charset="0"/>
            </a:endParaRPr>
          </a:p>
        </p:txBody>
      </p:sp>
      <p:sp>
        <p:nvSpPr>
          <p:cNvPr id="25" name="Title 1"/>
          <p:cNvSpPr>
            <a:spLocks noGrp="1"/>
          </p:cNvSpPr>
          <p:nvPr>
            <p:ph type="title"/>
          </p:nvPr>
        </p:nvSpPr>
        <p:spPr/>
        <p:txBody>
          <a:bodyPr/>
          <a:lstStyle/>
          <a:p>
            <a:r>
              <a:rPr lang="en-US" dirty="0"/>
              <a:t>Pesticide Type</a:t>
            </a:r>
          </a:p>
        </p:txBody>
      </p:sp>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7" name="Rectangle 2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3100389" y="6488668"/>
            <a:ext cx="9091612" cy="369332"/>
          </a:xfrm>
          <a:prstGeom prst="rect">
            <a:avLst/>
          </a:prstGeom>
          <a:noFill/>
        </p:spPr>
        <p:txBody>
          <a:bodyPr wrap="square" rtlCol="0">
            <a:spAutoFit/>
          </a:bodyPr>
          <a:lstStyle/>
          <a:p>
            <a:pPr algn="r"/>
            <a:r>
              <a:rPr lang="en-US" dirty="0">
                <a:solidFill>
                  <a:prstClr val="black"/>
                </a:solidFill>
              </a:rPr>
              <a:t>Image </a:t>
            </a:r>
            <a:r>
              <a:rPr lang="en-US" dirty="0" smtClean="0">
                <a:solidFill>
                  <a:prstClr val="black"/>
                </a:solidFill>
              </a:rPr>
              <a:t>credits: </a:t>
            </a:r>
            <a:r>
              <a:rPr lang="en-US" dirty="0">
                <a:solidFill>
                  <a:prstClr val="black"/>
                </a:solidFill>
              </a:rPr>
              <a:t>UC Statewide IPM </a:t>
            </a:r>
            <a:r>
              <a:rPr lang="en-US" dirty="0" smtClean="0">
                <a:solidFill>
                  <a:prstClr val="black"/>
                </a:solidFill>
              </a:rPr>
              <a:t>Program and UC Division of Agriculture and Natural Resources</a:t>
            </a:r>
            <a:endParaRPr lang="en-US" dirty="0">
              <a:solidFill>
                <a:prstClr val="black"/>
              </a:solidFill>
            </a:endParaRPr>
          </a:p>
        </p:txBody>
      </p:sp>
    </p:spTree>
    <p:extLst>
      <p:ext uri="{BB962C8B-B14F-4D97-AF65-F5344CB8AC3E}">
        <p14:creationId xmlns:p14="http://schemas.microsoft.com/office/powerpoint/2010/main" val="23575224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Ingredients</a:t>
            </a:r>
          </a:p>
        </p:txBody>
      </p:sp>
      <p:sp>
        <p:nvSpPr>
          <p:cNvPr id="6" name="Content Placeholder 5"/>
          <p:cNvSpPr>
            <a:spLocks noGrp="1"/>
          </p:cNvSpPr>
          <p:nvPr>
            <p:ph sz="half" idx="1"/>
          </p:nvPr>
        </p:nvSpPr>
        <p:spPr/>
        <p:txBody>
          <a:bodyPr/>
          <a:lstStyle/>
          <a:p>
            <a:r>
              <a:rPr lang="en-US" dirty="0"/>
              <a:t>Active ingredient(s)</a:t>
            </a:r>
          </a:p>
          <a:p>
            <a:r>
              <a:rPr lang="en-US" dirty="0"/>
              <a:t>Other ingredients</a:t>
            </a:r>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38200" y="3960459"/>
            <a:ext cx="5181600" cy="1683074"/>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01775" y="3937536"/>
            <a:ext cx="4140200" cy="1841500"/>
          </a:xfrm>
          <a:prstGeom prst="rect">
            <a:avLst/>
          </a:prstGeom>
        </p:spPr>
      </p:pic>
    </p:spTree>
    <p:extLst>
      <p:ext uri="{BB962C8B-B14F-4D97-AF65-F5344CB8AC3E}">
        <p14:creationId xmlns:p14="http://schemas.microsoft.com/office/powerpoint/2010/main" val="15135581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Formulations</a:t>
            </a:r>
          </a:p>
        </p:txBody>
      </p:sp>
      <p:graphicFrame>
        <p:nvGraphicFramePr>
          <p:cNvPr id="8" name="Content Placeholder 7"/>
          <p:cNvGraphicFramePr>
            <a:graphicFrameLocks noGrp="1"/>
          </p:cNvGraphicFramePr>
          <p:nvPr>
            <p:ph idx="1"/>
            <p:extLst/>
          </p:nvPr>
        </p:nvGraphicFramePr>
        <p:xfrm>
          <a:off x="642028" y="2281335"/>
          <a:ext cx="10953342" cy="3444240"/>
        </p:xfrm>
        <a:graphic>
          <a:graphicData uri="http://schemas.openxmlformats.org/drawingml/2006/table">
            <a:tbl>
              <a:tblPr firstRow="1" bandRow="1">
                <a:tableStyleId>{10A1B5D5-9B99-4C35-A422-299274C87663}</a:tableStyleId>
              </a:tblPr>
              <a:tblGrid>
                <a:gridCol w="3813240">
                  <a:extLst>
                    <a:ext uri="{9D8B030D-6E8A-4147-A177-3AD203B41FA5}">
                      <a16:colId xmlns:a16="http://schemas.microsoft.com/office/drawing/2014/main" xmlns="" val="20000"/>
                    </a:ext>
                  </a:extLst>
                </a:gridCol>
                <a:gridCol w="3581870">
                  <a:extLst>
                    <a:ext uri="{9D8B030D-6E8A-4147-A177-3AD203B41FA5}">
                      <a16:colId xmlns:a16="http://schemas.microsoft.com/office/drawing/2014/main" xmlns="" val="20001"/>
                    </a:ext>
                  </a:extLst>
                </a:gridCol>
                <a:gridCol w="3558232">
                  <a:extLst>
                    <a:ext uri="{9D8B030D-6E8A-4147-A177-3AD203B41FA5}">
                      <a16:colId xmlns:a16="http://schemas.microsoft.com/office/drawing/2014/main" xmlns="" val="20002"/>
                    </a:ext>
                  </a:extLst>
                </a:gridCol>
              </a:tblGrid>
              <a:tr h="370840">
                <a:tc>
                  <a:txBody>
                    <a:bodyPr/>
                    <a:lstStyle/>
                    <a:p>
                      <a:pPr algn="ctr"/>
                      <a:r>
                        <a:rPr lang="en-US" sz="2800" dirty="0"/>
                        <a:t>Liquid Formulations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Dry or Solid Formulations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Other Formulations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ctr"/>
                      <a:r>
                        <a:rPr lang="en-US" sz="2800" dirty="0"/>
                        <a:t>Emulsifiable concentrate</a:t>
                      </a:r>
                      <a:r>
                        <a:rPr lang="en-US" sz="2800" baseline="0" dirty="0"/>
                        <a:t> (EC)</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Dust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Aerosol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pPr algn="ctr"/>
                      <a:r>
                        <a:rPr lang="en-US" sz="2800" dirty="0"/>
                        <a:t>Flowable (F)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Dry Flowable (DF)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Fogger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70840">
                <a:tc>
                  <a:txBody>
                    <a:bodyPr/>
                    <a:lstStyle/>
                    <a:p>
                      <a:pPr algn="ctr"/>
                      <a:r>
                        <a:rPr lang="en-US" sz="2800" dirty="0"/>
                        <a:t>Liquid baits and gels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Wettable powder</a:t>
                      </a:r>
                      <a:r>
                        <a:rPr lang="en-US" sz="2800" baseline="0" dirty="0"/>
                        <a:t> (WP)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Soil fumigant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70840">
                <a:tc>
                  <a:txBody>
                    <a:bodyPr/>
                    <a:lstStyle/>
                    <a:p>
                      <a:pPr algn="ctr"/>
                      <a:r>
                        <a:rPr lang="en-US" sz="2800" dirty="0"/>
                        <a:t>Soluble</a:t>
                      </a:r>
                      <a:r>
                        <a:rPr lang="en-US" sz="2800" baseline="0" dirty="0"/>
                        <a:t> liquids (SL)</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Pellets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Structural fumigant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642697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Registration Number</a:t>
            </a:r>
          </a:p>
        </p:txBody>
      </p:sp>
      <p:sp>
        <p:nvSpPr>
          <p:cNvPr id="6" name="Content Placeholder 5"/>
          <p:cNvSpPr>
            <a:spLocks noGrp="1"/>
          </p:cNvSpPr>
          <p:nvPr>
            <p:ph idx="1"/>
          </p:nvPr>
        </p:nvSpPr>
        <p:spPr/>
        <p:txBody>
          <a:bodyPr/>
          <a:lstStyle/>
          <a:p>
            <a:r>
              <a:rPr lang="en-US" dirty="0"/>
              <a:t>Unique number</a:t>
            </a:r>
          </a:p>
          <a:p>
            <a:r>
              <a:rPr lang="en-US" dirty="0"/>
              <a:t>Important for pesticide emergencies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9866590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Words </a:t>
            </a:r>
          </a:p>
        </p:txBody>
      </p:sp>
      <p:sp>
        <p:nvSpPr>
          <p:cNvPr id="4" name="Content Placeholder 3"/>
          <p:cNvSpPr>
            <a:spLocks noGrp="1"/>
          </p:cNvSpPr>
          <p:nvPr>
            <p:ph idx="1"/>
          </p:nvPr>
        </p:nvSpPr>
        <p:spPr/>
        <p:txBody>
          <a:bodyPr/>
          <a:lstStyle/>
          <a:p>
            <a:r>
              <a:rPr lang="en-US" dirty="0" smtClean="0"/>
              <a:t>Danger Poison</a:t>
            </a:r>
          </a:p>
          <a:p>
            <a:r>
              <a:rPr lang="en-US" dirty="0" smtClean="0"/>
              <a:t>Danger</a:t>
            </a:r>
          </a:p>
          <a:p>
            <a:r>
              <a:rPr lang="en-US" dirty="0" smtClean="0"/>
              <a:t>Warning</a:t>
            </a:r>
          </a:p>
          <a:p>
            <a:r>
              <a:rPr lang="en-US" dirty="0" smtClean="0"/>
              <a:t>Caution</a:t>
            </a:r>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2" name="Rectangle 21"/>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 name="Group 2"/>
          <p:cNvGrpSpPr/>
          <p:nvPr/>
        </p:nvGrpSpPr>
        <p:grpSpPr>
          <a:xfrm>
            <a:off x="6373147" y="1161096"/>
            <a:ext cx="5337175" cy="5257800"/>
            <a:chOff x="3351214" y="990600"/>
            <a:chExt cx="5337175" cy="5257800"/>
          </a:xfrm>
        </p:grpSpPr>
        <p:pic>
          <p:nvPicPr>
            <p:cNvPr id="35841" name="Picture 20" descr="Colored Toxicity Signal Word Back Dropsm.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1214" y="990600"/>
              <a:ext cx="533717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3352800" y="2667000"/>
              <a:ext cx="16002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 Danger</a:t>
              </a:r>
            </a:p>
          </p:txBody>
        </p:sp>
        <p:sp>
          <p:nvSpPr>
            <p:cNvPr id="15" name="TextBox 14"/>
            <p:cNvSpPr txBox="1"/>
            <p:nvPr/>
          </p:nvSpPr>
          <p:spPr>
            <a:xfrm>
              <a:off x="3352800" y="4038600"/>
              <a:ext cx="1752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 Warning</a:t>
              </a:r>
            </a:p>
          </p:txBody>
        </p:sp>
        <p:sp>
          <p:nvSpPr>
            <p:cNvPr id="16" name="TextBox 15"/>
            <p:cNvSpPr txBox="1"/>
            <p:nvPr/>
          </p:nvSpPr>
          <p:spPr>
            <a:xfrm>
              <a:off x="3352800" y="5410200"/>
              <a:ext cx="1752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III. Caution</a:t>
              </a:r>
            </a:p>
          </p:txBody>
        </p:sp>
        <p:sp>
          <p:nvSpPr>
            <p:cNvPr id="17" name="TextBox 16"/>
            <p:cNvSpPr txBox="1"/>
            <p:nvPr/>
          </p:nvSpPr>
          <p:spPr>
            <a:xfrm>
              <a:off x="6096000" y="1371600"/>
              <a:ext cx="2590800" cy="400110"/>
            </a:xfrm>
            <a:prstGeom prst="rect">
              <a:avLst/>
            </a:prstGeom>
            <a:solidFill>
              <a:sysClr val="window" lastClr="FFFFFF"/>
            </a:solidFill>
          </p:spPr>
          <p:txBody>
            <a:bodyPr>
              <a:spAutoFit/>
            </a:bodyPr>
            <a:lstStyle/>
            <a:p>
              <a:pPr>
                <a:defRPr/>
              </a:pPr>
              <a:r>
                <a:rPr lang="en-US" sz="2000" kern="0" dirty="0">
                  <a:solidFill>
                    <a:sysClr val="windowText" lastClr="000000"/>
                  </a:solidFill>
                  <a:ea typeface="ＭＳ Ｐゴシック" charset="0"/>
                </a:rPr>
                <a:t>I. Peligro </a:t>
              </a:r>
              <a:r>
                <a:rPr lang="en-US" sz="2000" kern="0" dirty="0">
                  <a:solidFill>
                    <a:srgbClr val="FF0000"/>
                  </a:solidFill>
                  <a:ea typeface="ＭＳ Ｐゴシック" charset="0"/>
                </a:rPr>
                <a:t>Veneno</a:t>
              </a:r>
            </a:p>
          </p:txBody>
        </p:sp>
        <p:sp>
          <p:nvSpPr>
            <p:cNvPr id="18" name="TextBox 17"/>
            <p:cNvSpPr txBox="1"/>
            <p:nvPr/>
          </p:nvSpPr>
          <p:spPr>
            <a:xfrm>
              <a:off x="7162800" y="2667000"/>
              <a:ext cx="15240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 Peligro</a:t>
              </a:r>
            </a:p>
          </p:txBody>
        </p:sp>
        <p:sp>
          <p:nvSpPr>
            <p:cNvPr id="19" name="TextBox 18"/>
            <p:cNvSpPr txBox="1"/>
            <p:nvPr/>
          </p:nvSpPr>
          <p:spPr>
            <a:xfrm>
              <a:off x="7315200" y="4038600"/>
              <a:ext cx="1371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 Aviso</a:t>
              </a:r>
            </a:p>
          </p:txBody>
        </p:sp>
        <p:sp>
          <p:nvSpPr>
            <p:cNvPr id="20" name="TextBox 19"/>
            <p:cNvSpPr txBox="1"/>
            <p:nvPr/>
          </p:nvSpPr>
          <p:spPr>
            <a:xfrm>
              <a:off x="6477000" y="5410200"/>
              <a:ext cx="2209800" cy="400110"/>
            </a:xfrm>
            <a:prstGeom prst="rect">
              <a:avLst/>
            </a:prstGeom>
            <a:solidFill>
              <a:sysClr val="window" lastClr="FFFFFF"/>
            </a:solidFill>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dirty="0">
                  <a:solidFill>
                    <a:srgbClr val="000000"/>
                  </a:solidFill>
                  <a:latin typeface="Calibri" panose="020F0502020204030204" pitchFamily="34" charset="0"/>
                  <a:cs typeface="Calibri" panose="020F0502020204030204" pitchFamily="34" charset="0"/>
                </a:rPr>
                <a:t>III. </a:t>
              </a:r>
              <a:r>
                <a:rPr lang="en-US" altLang="en-US" sz="2000" dirty="0" err="1">
                  <a:solidFill>
                    <a:srgbClr val="000000"/>
                  </a:solidFill>
                  <a:latin typeface="Calibri" panose="020F0502020204030204" pitchFamily="34" charset="0"/>
                  <a:cs typeface="Calibri" panose="020F0502020204030204" pitchFamily="34" charset="0"/>
                </a:rPr>
                <a:t>Precauci</a:t>
              </a:r>
              <a:r>
                <a:rPr lang="es-ES" altLang="en-US" sz="2000" dirty="0" err="1">
                  <a:solidFill>
                    <a:srgbClr val="000000"/>
                  </a:solidFill>
                  <a:latin typeface="Calibri" panose="020F0502020204030204" pitchFamily="34" charset="0"/>
                  <a:cs typeface="Calibri" panose="020F0502020204030204" pitchFamily="34" charset="0"/>
                </a:rPr>
                <a:t>ó</a:t>
              </a:r>
              <a:r>
                <a:rPr lang="en-US" altLang="en-US" sz="2000" dirty="0">
                  <a:solidFill>
                    <a:srgbClr val="000000"/>
                  </a:solidFill>
                  <a:latin typeface="Calibri" panose="020F0502020204030204" pitchFamily="34" charset="0"/>
                  <a:cs typeface="Calibri" panose="020F0502020204030204" pitchFamily="34" charset="0"/>
                </a:rPr>
                <a:t>n</a:t>
              </a:r>
            </a:p>
          </p:txBody>
        </p:sp>
        <p:sp>
          <p:nvSpPr>
            <p:cNvPr id="13" name="TextBox 12"/>
            <p:cNvSpPr txBox="1"/>
            <p:nvPr/>
          </p:nvSpPr>
          <p:spPr>
            <a:xfrm>
              <a:off x="3352800" y="1371600"/>
              <a:ext cx="2514600" cy="400110"/>
            </a:xfrm>
            <a:prstGeom prst="rect">
              <a:avLst/>
            </a:prstGeom>
            <a:solidFill>
              <a:sysClr val="window" lastClr="FFFFFF"/>
            </a:solidFill>
          </p:spPr>
          <p:txBody>
            <a:bodyPr>
              <a:spAutoFit/>
            </a:bodyPr>
            <a:lstStyle/>
            <a:p>
              <a:pPr>
                <a:defRPr/>
              </a:pPr>
              <a:r>
                <a:rPr lang="en-US" sz="2000" kern="0" dirty="0">
                  <a:solidFill>
                    <a:sysClr val="windowText" lastClr="000000"/>
                  </a:solidFill>
                  <a:ea typeface="ＭＳ Ｐゴシック" charset="0"/>
                </a:rPr>
                <a:t>I. Danger </a:t>
              </a:r>
              <a:r>
                <a:rPr lang="en-US" sz="2000" kern="0" dirty="0">
                  <a:solidFill>
                    <a:srgbClr val="FF0000"/>
                  </a:solidFill>
                  <a:ea typeface="ＭＳ Ｐゴシック" charset="0"/>
                </a:rPr>
                <a:t>Poison</a:t>
              </a:r>
            </a:p>
          </p:txBody>
        </p:sp>
      </p:grpSp>
      <p:sp>
        <p:nvSpPr>
          <p:cNvPr id="23" name="TextBox 22"/>
          <p:cNvSpPr txBox="1"/>
          <p:nvPr/>
        </p:nvSpPr>
        <p:spPr>
          <a:xfrm>
            <a:off x="6875417" y="6475437"/>
            <a:ext cx="5316583" cy="369332"/>
          </a:xfrm>
          <a:prstGeom prst="rect">
            <a:avLst/>
          </a:prstGeom>
          <a:noFill/>
        </p:spPr>
        <p:txBody>
          <a:bodyPr wrap="square" rtlCol="0">
            <a:spAutoFit/>
          </a:bodyPr>
          <a:lstStyle/>
          <a:p>
            <a:pPr algn="r"/>
            <a:r>
              <a:rPr lang="en-US" dirty="0">
                <a:solidFill>
                  <a:prstClr val="black"/>
                </a:solidFill>
              </a:rPr>
              <a:t>Image credit: UC Statewide IPM Program</a:t>
            </a:r>
          </a:p>
        </p:txBody>
      </p:sp>
    </p:spTree>
    <p:extLst>
      <p:ext uri="{BB962C8B-B14F-4D97-AF65-F5344CB8AC3E}">
        <p14:creationId xmlns:p14="http://schemas.microsoft.com/office/powerpoint/2010/main" val="663925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Types</a:t>
            </a:r>
          </a:p>
        </p:txBody>
      </p:sp>
      <p:sp>
        <p:nvSpPr>
          <p:cNvPr id="17" name="Content Placeholder 16"/>
          <p:cNvSpPr>
            <a:spLocks noGrp="1"/>
          </p:cNvSpPr>
          <p:nvPr>
            <p:ph idx="1"/>
          </p:nvPr>
        </p:nvSpPr>
        <p:spPr>
          <a:xfrm>
            <a:off x="838200" y="1825625"/>
            <a:ext cx="4893860" cy="4351338"/>
          </a:xfrm>
        </p:spPr>
        <p:txBody>
          <a:bodyPr/>
          <a:lstStyle/>
          <a:p>
            <a:r>
              <a:rPr lang="en-US" dirty="0"/>
              <a:t>Insecticides – control insect </a:t>
            </a:r>
            <a:endParaRPr lang="en-US" dirty="0" smtClean="0"/>
          </a:p>
          <a:p>
            <a:r>
              <a:rPr lang="en-US" dirty="0" smtClean="0"/>
              <a:t>Herbicides </a:t>
            </a:r>
            <a:r>
              <a:rPr lang="en-US" dirty="0"/>
              <a:t>– control weeds</a:t>
            </a:r>
          </a:p>
          <a:p>
            <a:r>
              <a:rPr lang="en-US" dirty="0"/>
              <a:t>Fungicides – control fungi and disease organisms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0537" y="1784187"/>
            <a:ext cx="5912286" cy="4434214"/>
          </a:xfrm>
          <a:prstGeom prst="rect">
            <a:avLst/>
          </a:prstGeom>
        </p:spPr>
      </p:pic>
      <p:sp>
        <p:nvSpPr>
          <p:cNvPr id="5" name="TextBox 4"/>
          <p:cNvSpPr txBox="1"/>
          <p:nvPr/>
        </p:nvSpPr>
        <p:spPr>
          <a:xfrm>
            <a:off x="6065293" y="6488668"/>
            <a:ext cx="6126707"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spTree>
    <p:extLst>
      <p:ext uri="{BB962C8B-B14F-4D97-AF65-F5344CB8AC3E}">
        <p14:creationId xmlns:p14="http://schemas.microsoft.com/office/powerpoint/2010/main" val="41918800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Aid</a:t>
            </a:r>
          </a:p>
        </p:txBody>
      </p:sp>
      <p:sp>
        <p:nvSpPr>
          <p:cNvPr id="6" name="Content Placeholder 5"/>
          <p:cNvSpPr>
            <a:spLocks noGrp="1"/>
          </p:cNvSpPr>
          <p:nvPr>
            <p:ph sz="half" idx="1"/>
          </p:nvPr>
        </p:nvSpPr>
        <p:spPr/>
        <p:txBody>
          <a:bodyPr/>
          <a:lstStyle/>
          <a:p>
            <a:r>
              <a:rPr lang="en-US" dirty="0"/>
              <a:t>First aid for each route of exposure:</a:t>
            </a:r>
          </a:p>
          <a:p>
            <a:pPr lvl="1"/>
            <a:r>
              <a:rPr lang="en-US" sz="2800" dirty="0"/>
              <a:t>Eyes</a:t>
            </a:r>
          </a:p>
          <a:p>
            <a:pPr lvl="1"/>
            <a:r>
              <a:rPr lang="en-US" sz="2800" dirty="0"/>
              <a:t>Nose</a:t>
            </a:r>
          </a:p>
          <a:p>
            <a:pPr lvl="1"/>
            <a:r>
              <a:rPr lang="en-US" sz="2800" dirty="0"/>
              <a:t>Mouth</a:t>
            </a:r>
          </a:p>
          <a:p>
            <a:pPr lvl="1"/>
            <a:r>
              <a:rPr lang="en-US" sz="2800" dirty="0"/>
              <a:t>Skin </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919912" y="2258219"/>
            <a:ext cx="3686175" cy="348615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609766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Protective Equipment (PPE)</a:t>
            </a:r>
          </a:p>
        </p:txBody>
      </p:sp>
      <p:sp>
        <p:nvSpPr>
          <p:cNvPr id="6" name="Content Placeholder 5"/>
          <p:cNvSpPr>
            <a:spLocks noGrp="1"/>
          </p:cNvSpPr>
          <p:nvPr>
            <p:ph sz="half" idx="1"/>
          </p:nvPr>
        </p:nvSpPr>
        <p:spPr/>
        <p:txBody>
          <a:bodyPr/>
          <a:lstStyle/>
          <a:p>
            <a:r>
              <a:rPr lang="en-US" dirty="0"/>
              <a:t>PPE could be different for each of these different tasks:</a:t>
            </a:r>
          </a:p>
          <a:p>
            <a:pPr lvl="1"/>
            <a:r>
              <a:rPr lang="en-US" sz="2800" dirty="0"/>
              <a:t>Mixing and loading</a:t>
            </a:r>
          </a:p>
          <a:p>
            <a:pPr lvl="1"/>
            <a:r>
              <a:rPr lang="en-US" sz="2800" dirty="0"/>
              <a:t>Applying</a:t>
            </a:r>
          </a:p>
          <a:p>
            <a:pPr lvl="1"/>
            <a:r>
              <a:rPr lang="en-US" sz="2800" dirty="0"/>
              <a:t>Early entry</a:t>
            </a:r>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36888"/>
            <a:ext cx="5181600" cy="3928811"/>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170866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Precautionary Statements</a:t>
            </a:r>
          </a:p>
        </p:txBody>
      </p:sp>
      <p:sp>
        <p:nvSpPr>
          <p:cNvPr id="6" name="Content Placeholder 5"/>
          <p:cNvSpPr>
            <a:spLocks noGrp="1"/>
          </p:cNvSpPr>
          <p:nvPr>
            <p:ph sz="half" idx="1"/>
          </p:nvPr>
        </p:nvSpPr>
        <p:spPr/>
        <p:txBody>
          <a:bodyPr/>
          <a:lstStyle/>
          <a:p>
            <a:r>
              <a:rPr lang="en-US" dirty="0"/>
              <a:t>How to protect people and the environment</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415212" y="2920206"/>
            <a:ext cx="2695575" cy="2162175"/>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576871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Hazard Statements</a:t>
            </a:r>
          </a:p>
        </p:txBody>
      </p:sp>
      <p:sp>
        <p:nvSpPr>
          <p:cNvPr id="6" name="Content Placeholder 5"/>
          <p:cNvSpPr>
            <a:spLocks noGrp="1"/>
          </p:cNvSpPr>
          <p:nvPr>
            <p:ph sz="half" idx="1"/>
          </p:nvPr>
        </p:nvSpPr>
        <p:spPr/>
        <p:txBody>
          <a:bodyPr/>
          <a:lstStyle/>
          <a:p>
            <a:r>
              <a:rPr lang="en-US" dirty="0"/>
              <a:t>Some pesticides are harmful to:</a:t>
            </a:r>
          </a:p>
          <a:p>
            <a:pPr lvl="1"/>
            <a:r>
              <a:rPr lang="en-US" sz="2800" dirty="0"/>
              <a:t>Birds</a:t>
            </a:r>
          </a:p>
          <a:p>
            <a:pPr lvl="1"/>
            <a:r>
              <a:rPr lang="en-US" sz="2800" dirty="0"/>
              <a:t>Fish</a:t>
            </a:r>
          </a:p>
          <a:p>
            <a:pPr lvl="1"/>
            <a:r>
              <a:rPr lang="en-US" sz="2800" dirty="0"/>
              <a:t>Beneficial insects</a:t>
            </a:r>
          </a:p>
          <a:p>
            <a:pPr lvl="1"/>
            <a:r>
              <a:rPr lang="en-US" sz="2800" dirty="0"/>
              <a:t>Water </a:t>
            </a:r>
            <a:r>
              <a:rPr lang="en-US" sz="2800" dirty="0" smtClean="0"/>
              <a:t>resources</a:t>
            </a:r>
          </a:p>
          <a:p>
            <a:pPr lvl="1"/>
            <a:r>
              <a:rPr lang="en-US" sz="2800" dirty="0" smtClean="0"/>
              <a:t>Nontarget plants</a:t>
            </a:r>
            <a:endParaRPr lang="en-US" sz="2800" dirty="0"/>
          </a:p>
          <a:p>
            <a:pPr lvl="1"/>
            <a:endParaRPr lang="en-US" dirty="0"/>
          </a:p>
          <a:p>
            <a:pPr lvl="1"/>
            <a:endParaRPr lang="en-US" dirty="0"/>
          </a:p>
          <a:p>
            <a:pPr lvl="1"/>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267450" y="2782094"/>
            <a:ext cx="4991100" cy="243840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848606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Restricted-Entry </a:t>
            </a:r>
            <a:r>
              <a:rPr lang="en-US" dirty="0"/>
              <a:t>Interval (REI)</a:t>
            </a:r>
          </a:p>
        </p:txBody>
      </p:sp>
      <p:sp>
        <p:nvSpPr>
          <p:cNvPr id="6" name="Content Placeholder 5"/>
          <p:cNvSpPr>
            <a:spLocks noGrp="1"/>
          </p:cNvSpPr>
          <p:nvPr>
            <p:ph idx="1"/>
          </p:nvPr>
        </p:nvSpPr>
        <p:spPr>
          <a:xfrm>
            <a:off x="838200" y="1825625"/>
            <a:ext cx="6227594" cy="4351338"/>
          </a:xfrm>
        </p:spPr>
        <p:txBody>
          <a:bodyPr/>
          <a:lstStyle/>
          <a:p>
            <a:r>
              <a:rPr lang="en-US" dirty="0"/>
              <a:t>Period of time between the end of the application and when re-entry into the field is permitted</a:t>
            </a:r>
          </a:p>
          <a:p>
            <a:r>
              <a:rPr lang="en-US" dirty="0"/>
              <a:t>To enter during the </a:t>
            </a:r>
            <a:r>
              <a:rPr lang="en-US" dirty="0" smtClean="0"/>
              <a:t>REI to perform worker tasks, </a:t>
            </a:r>
            <a:r>
              <a:rPr lang="en-US" dirty="0"/>
              <a:t>you must:</a:t>
            </a:r>
          </a:p>
          <a:p>
            <a:pPr lvl="1"/>
            <a:r>
              <a:rPr lang="en-US" sz="2800" dirty="0"/>
              <a:t>Wear label-required PPE</a:t>
            </a:r>
          </a:p>
          <a:p>
            <a:pPr lvl="1"/>
            <a:r>
              <a:rPr lang="en-US" sz="2800" dirty="0"/>
              <a:t>Receive </a:t>
            </a:r>
            <a:r>
              <a:rPr lang="en-US" sz="2800" dirty="0" smtClean="0"/>
              <a:t>training and information</a:t>
            </a:r>
            <a:br>
              <a:rPr lang="en-US" sz="2800" dirty="0" smtClean="0"/>
            </a:br>
            <a:r>
              <a:rPr lang="en-US" sz="2800" dirty="0" smtClean="0"/>
              <a:t>specific to the early entry from your employer</a:t>
            </a:r>
            <a:endParaRPr lang="en-US" sz="2800" dirty="0"/>
          </a:p>
          <a:p>
            <a:pPr lvl="1"/>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65794" y="2229825"/>
            <a:ext cx="4597400" cy="2921000"/>
          </a:xfrm>
          <a:prstGeom prst="rect">
            <a:avLst/>
          </a:prstGeom>
        </p:spPr>
      </p:pic>
    </p:spTree>
    <p:extLst>
      <p:ext uri="{BB962C8B-B14F-4D97-AF65-F5344CB8AC3E}">
        <p14:creationId xmlns:p14="http://schemas.microsoft.com/office/powerpoint/2010/main" val="15871628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Directions for Use</a:t>
            </a:r>
          </a:p>
        </p:txBody>
      </p:sp>
      <p:sp>
        <p:nvSpPr>
          <p:cNvPr id="6" name="Content Placeholder 5"/>
          <p:cNvSpPr>
            <a:spLocks noGrp="1"/>
          </p:cNvSpPr>
          <p:nvPr>
            <p:ph sz="half" idx="1"/>
          </p:nvPr>
        </p:nvSpPr>
        <p:spPr>
          <a:xfrm>
            <a:off x="838200" y="1825625"/>
            <a:ext cx="3831077" cy="4351338"/>
          </a:xfrm>
        </p:spPr>
        <p:txBody>
          <a:bodyPr/>
          <a:lstStyle/>
          <a:p>
            <a:r>
              <a:rPr lang="en-US" dirty="0"/>
              <a:t>Sites allowed</a:t>
            </a:r>
          </a:p>
          <a:p>
            <a:r>
              <a:rPr lang="en-US" dirty="0"/>
              <a:t>Pests controlled</a:t>
            </a:r>
          </a:p>
          <a:p>
            <a:r>
              <a:rPr lang="en-US" dirty="0"/>
              <a:t>Application rates</a:t>
            </a:r>
          </a:p>
          <a:p>
            <a:r>
              <a:rPr lang="en-US" dirty="0"/>
              <a:t>Mixing instructions</a:t>
            </a:r>
          </a:p>
          <a:p>
            <a:r>
              <a:rPr lang="en-US" dirty="0"/>
              <a:t>Application restrictions</a:t>
            </a:r>
          </a:p>
          <a:p>
            <a:endParaRPr lang="en-US" dirty="0"/>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840349" y="1027906"/>
            <a:ext cx="3984287" cy="1995607"/>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56683" y="3163768"/>
            <a:ext cx="3267953" cy="3183727"/>
          </a:xfrm>
          <a:prstGeom prst="rect">
            <a:avLst/>
          </a:prstGeom>
        </p:spPr>
      </p:pic>
    </p:spTree>
    <p:extLst>
      <p:ext uri="{BB962C8B-B14F-4D97-AF65-F5344CB8AC3E}">
        <p14:creationId xmlns:p14="http://schemas.microsoft.com/office/powerpoint/2010/main" val="30269682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and Disposal Instructions</a:t>
            </a:r>
          </a:p>
        </p:txBody>
      </p:sp>
      <p:sp>
        <p:nvSpPr>
          <p:cNvPr id="6" name="Content Placeholder 5"/>
          <p:cNvSpPr>
            <a:spLocks noGrp="1"/>
          </p:cNvSpPr>
          <p:nvPr>
            <p:ph sz="half" idx="1"/>
          </p:nvPr>
        </p:nvSpPr>
        <p:spPr/>
        <p:txBody>
          <a:bodyPr/>
          <a:lstStyle/>
          <a:p>
            <a:r>
              <a:rPr lang="en-US" dirty="0"/>
              <a:t>Storage temperature range</a:t>
            </a:r>
          </a:p>
          <a:p>
            <a:r>
              <a:rPr lang="en-US" dirty="0"/>
              <a:t>Specific storage or disposal instructions</a:t>
            </a:r>
          </a:p>
        </p:txBody>
      </p:sp>
      <p:pic>
        <p:nvPicPr>
          <p:cNvPr id="10" name="Content Placeholder 9"/>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96765"/>
            <a:ext cx="5181600" cy="400905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451243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Pesticides Safely </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76413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Application</a:t>
            </a:r>
            <a:br>
              <a:rPr lang="en-US" dirty="0" smtClean="0"/>
            </a:br>
            <a:r>
              <a:rPr lang="en-US" dirty="0" smtClean="0"/>
              <a:t>and Use of Pesticides</a:t>
            </a:r>
            <a:endParaRPr lang="en-US" dirty="0"/>
          </a:p>
        </p:txBody>
      </p:sp>
      <p:sp>
        <p:nvSpPr>
          <p:cNvPr id="3" name="Content Placeholder 2"/>
          <p:cNvSpPr>
            <a:spLocks noGrp="1"/>
          </p:cNvSpPr>
          <p:nvPr>
            <p:ph idx="1"/>
          </p:nvPr>
        </p:nvSpPr>
        <p:spPr/>
        <p:txBody>
          <a:bodyPr>
            <a:normAutofit/>
          </a:bodyPr>
          <a:lstStyle/>
          <a:p>
            <a:r>
              <a:rPr lang="en-US" dirty="0" smtClean="0"/>
              <a:t>You must stay alert during the entire application task and frequently check the area and application equipment to ensure that:</a:t>
            </a:r>
          </a:p>
          <a:p>
            <a:pPr lvl="1"/>
            <a:r>
              <a:rPr lang="en-US" sz="2800" dirty="0" smtClean="0"/>
              <a:t>The pesticide is reaching the target site</a:t>
            </a:r>
          </a:p>
          <a:p>
            <a:pPr lvl="1"/>
            <a:r>
              <a:rPr lang="en-US" sz="2800" dirty="0"/>
              <a:t>T</a:t>
            </a:r>
            <a:r>
              <a:rPr lang="en-US" sz="2800" dirty="0" smtClean="0"/>
              <a:t>he equipment is providing good coverage and even distribution</a:t>
            </a:r>
          </a:p>
          <a:p>
            <a:pPr lvl="1"/>
            <a:r>
              <a:rPr lang="en-US" sz="2800" dirty="0"/>
              <a:t>T</a:t>
            </a:r>
            <a:r>
              <a:rPr lang="en-US" sz="2800" dirty="0" smtClean="0"/>
              <a:t>ank mixes are properly agitated and appear uniform and are not separating or clumping</a:t>
            </a:r>
          </a:p>
          <a:p>
            <a:pPr lvl="1"/>
            <a:r>
              <a:rPr lang="en-US" sz="2800" dirty="0" smtClean="0"/>
              <a:t>Hoses, valves, nozzles, hoppers, and other equipment parts are functioning properly</a:t>
            </a:r>
          </a:p>
          <a:p>
            <a:endParaRPr lang="en-US" dirty="0"/>
          </a:p>
        </p:txBody>
      </p:sp>
    </p:spTree>
    <p:extLst>
      <p:ext uri="{BB962C8B-B14F-4D97-AF65-F5344CB8AC3E}">
        <p14:creationId xmlns:p14="http://schemas.microsoft.com/office/powerpoint/2010/main" val="5382580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Requirements for </a:t>
            </a:r>
            <a:br>
              <a:rPr lang="en-US" dirty="0" smtClean="0"/>
            </a:br>
            <a:r>
              <a:rPr lang="en-US" dirty="0" smtClean="0"/>
              <a:t>Handling Pesticides</a:t>
            </a:r>
            <a:endParaRPr lang="en-US" dirty="0"/>
          </a:p>
        </p:txBody>
      </p:sp>
      <p:sp>
        <p:nvSpPr>
          <p:cNvPr id="7" name="Content Placeholder 6"/>
          <p:cNvSpPr>
            <a:spLocks noGrp="1"/>
          </p:cNvSpPr>
          <p:nvPr>
            <p:ph idx="1"/>
          </p:nvPr>
        </p:nvSpPr>
        <p:spPr/>
        <p:txBody>
          <a:bodyPr/>
          <a:lstStyle/>
          <a:p>
            <a:r>
              <a:rPr lang="en-US" dirty="0" smtClean="0"/>
              <a:t>Choose a safe site</a:t>
            </a:r>
          </a:p>
          <a:p>
            <a:r>
              <a:rPr lang="en-US" dirty="0" smtClean="0"/>
              <a:t>Check for people and animals</a:t>
            </a:r>
          </a:p>
          <a:p>
            <a:r>
              <a:rPr lang="en-US" dirty="0" smtClean="0"/>
              <a:t>Read the pesticide label</a:t>
            </a:r>
          </a:p>
          <a:p>
            <a:r>
              <a:rPr lang="en-US" dirty="0" smtClean="0"/>
              <a:t>Check the SDS for additional safety precautions</a:t>
            </a:r>
            <a:endParaRPr lang="en-US" dirty="0"/>
          </a:p>
        </p:txBody>
      </p:sp>
    </p:spTree>
    <p:extLst>
      <p:ext uri="{BB962C8B-B14F-4D97-AF65-F5344CB8AC3E}">
        <p14:creationId xmlns:p14="http://schemas.microsoft.com/office/powerpoint/2010/main" val="18205053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c6fb5422289399909027122f3e6668cdef33d"/>
  <p:tag name="MMPROD_NEXTUNIQUEID" val="10011"/>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Handler Training&amp;quot;&quot;/&gt;&lt;property id=&quot;20307&quot; value=&quot;256&quot;/&gt;&lt;/object&gt;&lt;object type=&quot;3&quot; unique_id=&quot;1915031&quot;&gt;&lt;property id=&quot;20148&quot; value=&quot;5&quot;/&gt;&lt;property id=&quot;20300&quot; value=&quot;Slide 7 - &amp;quot;Pesticide Handler Tasks&amp;quot;&quot;/&gt;&lt;property id=&quot;20307&quot; value=&quot;403&quot;/&gt;&lt;/object&gt;&lt;object type=&quot;3&quot; unique_id=&quot;1915033&quot;&gt;&lt;property id=&quot;20148&quot; value=&quot;5&quot;/&gt;&lt;property id=&quot;20300&quot; value=&quot;Slide 9 - &amp;quot;Pesticide Types&amp;quot;&quot;/&gt;&lt;property id=&quot;20307&quot; value=&quot;405&quot;/&gt;&lt;/object&gt;&lt;object type=&quot;3&quot; unique_id=&quot;1915034&quot;&gt;&lt;property id=&quot;20148&quot; value=&quot;5&quot;/&gt;&lt;property id=&quot;20300&quot; value=&quot;Slide 10 - &amp;quot;Pesticide Formulations&amp;quot;&quot;/&gt;&lt;property id=&quot;20307&quot; value=&quot;406&quot;/&gt;&lt;/object&gt;&lt;object type=&quot;3&quot; unique_id=&quot;1915035&quot;&gt;&lt;property id=&quot;20148&quot; value=&quot;5&quot;/&gt;&lt;property id=&quot;20300&quot; value=&quot;Slide 6 - &amp;quot;Early-Entry Worker Tasks&amp;quot;&quot;/&gt;&lt;property id=&quot;20307&quot; value=&quot;402&quot;/&gt;&lt;/object&gt;&lt;object type=&quot;3&quot; unique_id=&quot;1915037&quot;&gt;&lt;property id=&quot;20148&quot; value=&quot;5&quot;/&gt;&lt;property id=&quot;20300&quot; value=&quot;Slide 5 - &amp;quot;Agricultural Worker Tasks&amp;quot;&quot;/&gt;&lt;property id=&quot;20307&quot; value=&quot;401&quot;/&gt;&lt;/object&gt;&lt;object type=&quot;3&quot; unique_id=&quot;1916813&quot;&gt;&lt;property id=&quot;20148&quot; value=&quot;5&quot;/&gt;&lt;property id=&quot;20300&quot; value=&quot;Slide 11 - &amp;quot;At Work, Pesticides and Pesticide Residues May be Found:&amp;quot;&quot;/&gt;&lt;property id=&quot;20307&quot; value=&quot;407&quot;/&gt;&lt;/object&gt;&lt;object type=&quot;3&quot; unique_id=&quot;1916814&quot;&gt;&lt;property id=&quot;20148&quot; value=&quot;5&quot;/&gt;&lt;property id=&quot;20300&quot; value=&quot;Slide 14 - &amp;quot;Routes of Entry: Dermal&amp;quot;&quot;/&gt;&lt;property id=&quot;20307&quot; value=&quot;409&quot;/&gt;&lt;/object&gt;&lt;object type=&quot;3&quot; unique_id=&quot;1916816&quot;&gt;&lt;property id=&quot;20148&quot; value=&quot;5&quot;/&gt;&lt;property id=&quot;20300&quot; value=&quot;Slide 15 - &amp;quot;Routes of Entry: Ocular&amp;quot;&quot;/&gt;&lt;property id=&quot;20307&quot; value=&quot;410&quot;/&gt;&lt;/object&gt;&lt;object type=&quot;3&quot; unique_id=&quot;1916817&quot;&gt;&lt;property id=&quot;20148&quot; value=&quot;5&quot;/&gt;&lt;property id=&quot;20300&quot; value=&quot;Slide 16 - &amp;quot;Routes of Entry: Inhalation&amp;quot;&quot;/&gt;&lt;property id=&quot;20307&quot; value=&quot;411&quot;/&gt;&lt;/object&gt;&lt;object type=&quot;3&quot; unique_id=&quot;1916818&quot;&gt;&lt;property id=&quot;20148&quot; value=&quot;5&quot;/&gt;&lt;property id=&quot;20300&quot; value=&quot;Slide 17 - &amp;quot;Routes of Entry: Oral&amp;quot;&quot;/&gt;&lt;property id=&quot;20307&quot; value=&quot;412&quot;/&gt;&lt;/object&gt;&lt;object type=&quot;3&quot; unique_id=&quot;1924147&quot;&gt;&lt;property id=&quot;20148&quot; value=&quot;5&quot;/&gt;&lt;property id=&quot;20300&quot; value=&quot;Slide 19 - &amp;quot;Common Signs and Symptoms&amp;quot;&quot;/&gt;&lt;property id=&quot;20307&quot; value=&quot;414&quot;/&gt;&lt;/object&gt;&lt;object type=&quot;3&quot; unique_id=&quot;1924148&quot;&gt;&lt;property id=&quot;20148&quot; value=&quot;5&quot;/&gt;&lt;property id=&quot;20300&quot; value=&quot;Slide 20 - &amp;quot;Symptoms of Exposure to Fumigants &amp;quot;&quot;/&gt;&lt;property id=&quot;20307&quot; value=&quot;415&quot;/&gt;&lt;/object&gt;&lt;object type=&quot;3&quot; unique_id=&quot;1924149&quot;&gt;&lt;property id=&quot;20148&quot; value=&quot;5&quot;/&gt;&lt;property id=&quot;20300&quot; value=&quot;Slide 21 - &amp;quot;Pesticide Poisoning Symptoms Can  be Confused with Other Illnesses &amp;quot;&quot;/&gt;&lt;property id=&quot;20307&quot; value=&quot;416&quot;/&gt;&lt;/object&gt;&lt;object type=&quot;3&quot; unique_id=&quot;1924150&quot;&gt;&lt;property id=&quot;20148&quot; value=&quot;5&quot;/&gt;&lt;property id=&quot;20300&quot; value=&quot;Slide 22 - &amp;quot;Mild Symptoms&amp;quot;&quot;/&gt;&lt;property id=&quot;20307&quot; value=&quot;417&quot;/&gt;&lt;/object&gt;&lt;object type=&quot;3&quot; unique_id=&quot;1924151&quot;&gt;&lt;property id=&quot;20148&quot; value=&quot;5&quot;/&gt;&lt;property id=&quot;20300&quot; value=&quot;Slide 23 - &amp;quot;Moderate Symptoms&amp;quot;&quot;/&gt;&lt;property id=&quot;20307&quot; value=&quot;418&quot;/&gt;&lt;/object&gt;&lt;object type=&quot;3&quot; unique_id=&quot;1924152&quot;&gt;&lt;property id=&quot;20148&quot; value=&quot;5&quot;/&gt;&lt;property id=&quot;20300&quot; value=&quot;Slide 24 - &amp;quot;Severe Symptoms&amp;quot;&quot;/&gt;&lt;property id=&quot;20307&quot; value=&quot;419&quot;/&gt;&lt;/object&gt;&lt;object type=&quot;3&quot; unique_id=&quot;1924153&quot;&gt;&lt;property id=&quot;20148&quot; value=&quot;5&quot;/&gt;&lt;property id=&quot;20300&quot; value=&quot;Slide 25 - &amp;quot;The Type and Severity of Symptoms  Depend on:&amp;quot;&quot;/&gt;&lt;property id=&quot;20307&quot; value=&quot;420&quot;/&gt;&lt;/object&gt;&lt;object type=&quot;3&quot; unique_id=&quot;1924154&quot;&gt;&lt;property id=&quot;20148&quot; value=&quot;5&quot;/&gt;&lt;property id=&quot;20300&quot; value=&quot;Slide 27 - &amp;quot;Hazards to Children and Pregnant Women&amp;quot;&quot;/&gt;&lt;property id=&quot;20307&quot; value=&quot;421&quot;/&gt;&lt;/object&gt;&lt;object type=&quot;3&quot; unique_id=&quot;1924155&quot;&gt;&lt;property id=&quot;20148&quot; value=&quot;5&quot;/&gt;&lt;property id=&quot;20300&quot; value=&quot;Slide 28 - &amp;quot;Potential Hazards from Pesticides&amp;quot;&quot;/&gt;&lt;property id=&quot;20307&quot; value=&quot;422&quot;/&gt;&lt;/object&gt;&lt;object type=&quot;3&quot; unique_id=&quot;1924156&quot;&gt;&lt;property id=&quot;20148&quot; value=&quot;5&quot;/&gt;&lt;property id=&quot;20300&quot; value=&quot;Slide 29 - &amp;quot;Chronic Pesticide Hazards&amp;quot;&quot;/&gt;&lt;property id=&quot;20307&quot; value=&quot;423&quot;/&gt;&lt;/object&gt;&lt;object type=&quot;3&quot; unique_id=&quot;1924157&quot;&gt;&lt;property id=&quot;20148&quot; value=&quot;5&quot;/&gt;&lt;property id=&quot;20300&quot; value=&quot;Slide 30 - &amp;quot;Sensitization&amp;quot;&quot;/&gt;&lt;property id=&quot;20307&quot; value=&quot;424&quot;/&gt;&lt;/object&gt;&lt;object type=&quot;3&quot; unique_id=&quot;1924158&quot;&gt;&lt;property id=&quot;20148&quot; value=&quot;5&quot;/&gt;&lt;property id=&quot;20300&quot; value=&quot;Slide 35 - &amp;quot;Reduce Pesticide Residue on Clothing&amp;quot;&quot;/&gt;&lt;property id=&quot;20307&quot; value=&quot;425&quot;/&gt;&lt;/object&gt;&lt;object type=&quot;3&quot; unique_id=&quot;1924169&quot;&gt;&lt;property id=&quot;20148&quot; value=&quot;5&quot;/&gt;&lt;property id=&quot;20300&quot; value=&quot;Slide 40 - &amp;quot;What is Decontamination?&amp;quot;&quot;/&gt;&lt;property id=&quot;20307&quot; value=&quot;436&quot;/&gt;&lt;/object&gt;&lt;object type=&quot;3&quot; unique_id=&quot;1924170&quot;&gt;&lt;property id=&quot;20148&quot; value=&quot;5&quot;/&gt;&lt;property id=&quot;20300&quot; value=&quot;Slide 41 - &amp;quot;Agricultural Workers Routine Decontamination&amp;quot;&quot;/&gt;&lt;property id=&quot;20307&quot; value=&quot;437&quot;/&gt;&lt;/object&gt;&lt;object type=&quot;3&quot; unique_id=&quot;1924171&quot;&gt;&lt;property id=&quot;20148&quot; value=&quot;5&quot;/&gt;&lt;property id=&quot;20300&quot; value=&quot;Slide 42 - &amp;quot;Pesticide Handlers Routine Decontamination&amp;quot;&quot;/&gt;&lt;property id=&quot;20307&quot; value=&quot;438&quot;/&gt;&lt;/object&gt;&lt;object type=&quot;3&quot; unique_id=&quot;1924172&quot;&gt;&lt;property id=&quot;20148&quot; value=&quot;5&quot;/&gt;&lt;property id=&quot;20300&quot; value=&quot;Slide 43 - &amp;quot;Emergency Decontamination Procedures For Skin Exposure&amp;quot;&quot;/&gt;&lt;property id=&quot;20307&quot; value=&quot;439&quot;/&gt;&lt;/object&gt;&lt;object type=&quot;3&quot; unique_id=&quot;1924174&quot;&gt;&lt;property id=&quot;20148&quot; value=&quot;5&quot;/&gt;&lt;property id=&quot;20300&quot; value=&quot;Slide 45 - &amp;quot;How and When to Obtain Emergency Medical Care&amp;quot;&quot;/&gt;&lt;property id=&quot;20307&quot; value=&quot;441&quot;/&gt;&lt;/object&gt;&lt;object type=&quot;3&quot; unique_id=&quot;1924175&quot;&gt;&lt;property id=&quot;20148&quot; value=&quot;5&quot;/&gt;&lt;property id=&quot;20300&quot; value=&quot;Slide 46 - &amp;quot;First Aid for Skin Exposure&amp;quot;&quot;/&gt;&lt;property id=&quot;20307&quot; value=&quot;442&quot;/&gt;&lt;/object&gt;&lt;object type=&quot;3&quot; unique_id=&quot;1924177&quot;&gt;&lt;property id=&quot;20148&quot; value=&quot;5&quot;/&gt;&lt;property id=&quot;20300&quot; value=&quot;Slide 48 - &amp;quot;First Aid for Inhalation Exposure&amp;quot;&quot;/&gt;&lt;property id=&quot;20307&quot; value=&quot;444&quot;/&gt;&lt;/object&gt;&lt;object type=&quot;3&quot; unique_id=&quot;1924178&quot;&gt;&lt;property id=&quot;20148&quot; value=&quot;5&quot;/&gt;&lt;property id=&quot;20300&quot; value=&quot;Slide 49 - &amp;quot;First Aid for Oral Exposure&amp;quot;&quot;/&gt;&lt;property id=&quot;20307&quot; value=&quot;445&quot;/&gt;&lt;/object&gt;&lt;object type=&quot;3&quot; unique_id=&quot;1924180&quot;&gt;&lt;property id=&quot;20148&quot; value=&quot;5&quot;/&gt;&lt;property id=&quot;20300&quot; value=&quot;Slide 51 - &amp;quot;Employer’s WPS Responsibilities&amp;quot;&quot;/&gt;&lt;property id=&quot;20307&quot; value=&quot;447&quot;/&gt;&lt;/object&gt;&lt;object type=&quot;3&quot; unique_id=&quot;1924191&quot;&gt;&lt;property id=&quot;20148&quot; value=&quot;5&quot;/&gt;&lt;property id=&quot;20300&quot; value=&quot;Slide 66 - &amp;quot;Provide Emergency Medical Assistance&amp;quot;&quot;/&gt;&lt;property id=&quot;20307&quot; value=&quot;458&quot;/&gt;&lt;/object&gt;&lt;object type=&quot;3&quot; unique_id=&quot;1925674&quot;&gt;&lt;property id=&quot;20148&quot; value=&quot;5&quot;/&gt;&lt;property id=&quot;20300&quot; value=&quot;Slide 13 - &amp;quot;There are Four Routes of Pesticide Entry into the Body:&amp;quot;&quot;/&gt;&lt;property id=&quot;20307&quot; value=&quot;408&quot;/&gt;&lt;/object&gt;&lt;object type=&quot;3&quot; unique_id=&quot;1925675&quot;&gt;&lt;property id=&quot;20148&quot; value=&quot;5&quot;/&gt;&lt;property id=&quot;20300&quot; value=&quot;Slide 80 - &amp;quot;Pesticide Labels&amp;quot;&quot;/&gt;&lt;property id=&quot;20307&quot; value=&quot;466&quot;/&gt;&lt;/object&gt;&lt;object type=&quot;3&quot; unique_id=&quot;1925676&quot;&gt;&lt;property id=&quot;20148&quot; value=&quot;5&quot;/&gt;&lt;property id=&quot;20300&quot; value=&quot;Slide 81 - &amp;quot;Read the Label BEFORE:&amp;quot;&quot;/&gt;&lt;property id=&quot;20307&quot; value=&quot;467&quot;/&gt;&lt;/object&gt;&lt;object type=&quot;3&quot; unique_id=&quot;1925677&quot;&gt;&lt;property id=&quot;20148&quot; value=&quot;5&quot;/&gt;&lt;property id=&quot;20300&quot; value=&quot;Slide 82 - &amp;quot;Parts of the Pesticide Label&amp;quot;&quot;/&gt;&lt;property id=&quot;20307&quot; value=&quot;468&quot;/&gt;&lt;/object&gt;&lt;object type=&quot;3&quot; unique_id=&quot;1925678&quot;&gt;&lt;property id=&quot;20148&quot; value=&quot;5&quot;/&gt;&lt;property id=&quot;20300&quot; value=&quot;Slide 83 - &amp;quot;Brand Name&amp;quot;&quot;/&gt;&lt;property id=&quot;20307&quot; value=&quot;469&quot;/&gt;&lt;/object&gt;&lt;object type=&quot;3&quot; unique_id=&quot;1925679&quot;&gt;&lt;property id=&quot;20148&quot; value=&quot;5&quot;/&gt;&lt;property id=&quot;20300&quot; value=&quot;Slide 84 - &amp;quot;Pesticide Manufacturer&amp;quot;&quot;/&gt;&lt;property id=&quot;20307&quot; value=&quot;470&quot;/&gt;&lt;/object&gt;&lt;object type=&quot;3&quot; unique_id=&quot;1925680&quot;&gt;&lt;property id=&quot;20148&quot; value=&quot;5&quot;/&gt;&lt;property id=&quot;20300&quot; value=&quot;Slide 85 - &amp;quot;Pesticide Type&amp;quot;&quot;/&gt;&lt;property id=&quot;20307&quot; value=&quot;471&quot;/&gt;&lt;/object&gt;&lt;object type=&quot;3&quot; unique_id=&quot;1925681&quot;&gt;&lt;property id=&quot;20148&quot; value=&quot;5&quot;/&gt;&lt;property id=&quot;20300&quot; value=&quot;Slide 86 - &amp;quot;Ingredients&amp;quot;&quot;/&gt;&lt;property id=&quot;20307&quot; value=&quot;472&quot;/&gt;&lt;/object&gt;&lt;object type=&quot;3&quot; unique_id=&quot;1925682&quot;&gt;&lt;property id=&quot;20148&quot; value=&quot;5&quot;/&gt;&lt;property id=&quot;20300&quot; value=&quot;Slide 87 - &amp;quot;Pesticide Formulations&amp;quot;&quot;/&gt;&lt;property id=&quot;20307&quot; value=&quot;473&quot;/&gt;&lt;/object&gt;&lt;object type=&quot;3&quot; unique_id=&quot;1925683&quot;&gt;&lt;property id=&quot;20148&quot; value=&quot;5&quot;/&gt;&lt;property id=&quot;20300&quot; value=&quot;Slide 88 - &amp;quot;EPA Registration Number&amp;quot;&quot;/&gt;&lt;property id=&quot;20307&quot; value=&quot;474&quot;/&gt;&lt;/object&gt;&lt;object type=&quot;3&quot; unique_id=&quot;1925684&quot;&gt;&lt;property id=&quot;20148&quot; value=&quot;5&quot;/&gt;&lt;property id=&quot;20300&quot; value=&quot;Slide 89 - &amp;quot;Signal Words &amp;quot;&quot;/&gt;&lt;property id=&quot;20307&quot; value=&quot;475&quot;/&gt;&lt;/object&gt;&lt;object type=&quot;3&quot; unique_id=&quot;1925685&quot;&gt;&lt;property id=&quot;20148&quot; value=&quot;5&quot;/&gt;&lt;property id=&quot;20300&quot; value=&quot;Slide 90 - &amp;quot;First Aid&amp;quot;&quot;/&gt;&lt;property id=&quot;20307&quot; value=&quot;476&quot;/&gt;&lt;/object&gt;&lt;object type=&quot;3&quot; unique_id=&quot;1925686&quot;&gt;&lt;property id=&quot;20148&quot; value=&quot;5&quot;/&gt;&lt;property id=&quot;20300&quot; value=&quot;Slide 91 - &amp;quot;Personal Protective Equipment (PPE)&amp;quot;&quot;/&gt;&lt;property id=&quot;20307&quot; value=&quot;477&quot;/&gt;&lt;/object&gt;&lt;object type=&quot;3&quot; unique_id=&quot;1925687&quot;&gt;&lt;property id=&quot;20148&quot; value=&quot;5&quot;/&gt;&lt;property id=&quot;20300&quot; value=&quot;Slide 92 - &amp;quot;Precautionary Statements&amp;quot;&quot;/&gt;&lt;property id=&quot;20307&quot; value=&quot;478&quot;/&gt;&lt;/object&gt;&lt;object type=&quot;3&quot; unique_id=&quot;1925688&quot;&gt;&lt;property id=&quot;20148&quot; value=&quot;5&quot;/&gt;&lt;property id=&quot;20300&quot; value=&quot;Slide 93 - &amp;quot;Environmental Hazard Statements&amp;quot;&quot;/&gt;&lt;property id=&quot;20307&quot; value=&quot;479&quot;/&gt;&lt;/object&gt;&lt;object type=&quot;3&quot; unique_id=&quot;1925689&quot;&gt;&lt;property id=&quot;20148&quot; value=&quot;5&quot;/&gt;&lt;property id=&quot;20300&quot; value=&quot;Slide 94 - &amp;quot;Restricted-Entry Interval (REI)&amp;quot;&quot;/&gt;&lt;property id=&quot;20307&quot; value=&quot;480&quot;/&gt;&lt;/object&gt;&lt;object type=&quot;3&quot; unique_id=&quot;1925690&quot;&gt;&lt;property id=&quot;20148&quot; value=&quot;5&quot;/&gt;&lt;property id=&quot;20300&quot; value=&quot;Slide 95 - &amp;quot;Directions for Use&amp;quot;&quot;/&gt;&lt;property id=&quot;20307&quot; value=&quot;481&quot;/&gt;&lt;/object&gt;&lt;object type=&quot;3&quot; unique_id=&quot;1925691&quot;&gt;&lt;property id=&quot;20148&quot; value=&quot;5&quot;/&gt;&lt;property id=&quot;20300&quot; value=&quot;Slide 96 - &amp;quot;Storage and Disposal Instructions&amp;quot;&quot;/&gt;&lt;property id=&quot;20307&quot; value=&quot;482&quot;/&gt;&lt;/object&gt;&lt;object type=&quot;3&quot; unique_id=&quot;1925695&quot;&gt;&lt;property id=&quot;20148&quot; value=&quot;5&quot;/&gt;&lt;property id=&quot;20300&quot; value=&quot;Slide 98 - &amp;quot;Proper Application and Use of Pesticides&amp;quot;&quot;/&gt;&lt;property id=&quot;20307&quot; value=&quot;486&quot;/&gt;&lt;/object&gt;&lt;object type=&quot;3&quot; unique_id=&quot;1925696&quot;&gt;&lt;property id=&quot;20148&quot; value=&quot;5&quot;/&gt;&lt;property id=&quot;20300&quot; value=&quot;Slide 99 - &amp;quot;Safety Requirements for  Handling Pesticides&amp;quot;&quot;/&gt;&lt;property id=&quot;20307&quot; value=&quot;487&quot;/&gt;&lt;/object&gt;&lt;object type=&quot;3&quot; unique_id=&quot;1925697&quot;&gt;&lt;property id=&quot;20148&quot; value=&quot;5&quot;/&gt;&lt;property id=&quot;20300&quot; value=&quot;Slide 101 - &amp;quot;Storage and Disposal of Pesticides &amp;quot;&quot;/&gt;&lt;property id=&quot;20307&quot; value=&quot;488&quot;/&gt;&lt;/object&gt;&lt;object type=&quot;3&quot; unique_id=&quot;1925698&quot;&gt;&lt;property id=&quot;20148&quot; value=&quot;5&quot;/&gt;&lt;property id=&quot;20300&quot; value=&quot;Slide 102 - &amp;quot;General Procedures for Spill Cleanup&amp;quot;&quot;/&gt;&lt;property id=&quot;20307&quot; value=&quot;489&quot;/&gt;&lt;/object&gt;&lt;object type=&quot;3&quot; unique_id=&quot;1925706&quot;&gt;&lt;property id=&quot;20148&quot; value=&quot;5&quot;/&gt;&lt;property id=&quot;20300&quot; value=&quot;Slide 106 - &amp;quot;Importance of PPE&amp;quot;&quot;/&gt;&lt;property id=&quot;20307&quot; value=&quot;497&quot;/&gt;&lt;/object&gt;&lt;object type=&quot;3&quot; unique_id=&quot;1925708&quot;&gt;&lt;property id=&quot;20148&quot; value=&quot;5&quot;/&gt;&lt;property id=&quot;20300&quot; value=&quot;Slide 108 - &amp;quot;PPE on the Pesticide Label&amp;quot;&quot;/&gt;&lt;property id=&quot;20307&quot; value=&quot;499&quot;/&gt;&lt;/object&gt;&lt;object type=&quot;3&quot; unique_id=&quot;1925709&quot;&gt;&lt;property id=&quot;20148&quot; value=&quot;5&quot;/&gt;&lt;property id=&quot;20300&quot; value=&quot;Slide 109 - &amp;quot;Read the Label CAREFULLY:&amp;quot;&quot;/&gt;&lt;property id=&quot;20307&quot; value=&quot;500&quot;/&gt;&lt;/object&gt;&lt;object type=&quot;3&quot; unique_id=&quot;1925710&quot;&gt;&lt;property id=&quot;20148&quot; value=&quot;5&quot;/&gt;&lt;property id=&quot;20300&quot; value=&quot;Slide 110 - &amp;quot;Chemical-resistant PPE&amp;quot;&quot;/&gt;&lt;property id=&quot;20307&quot; value=&quot;501&quot;/&gt;&lt;/object&gt;&lt;object type=&quot;3&quot; unique_id=&quot;1925711&quot;&gt;&lt;property id=&quot;20148&quot; value=&quot;5&quot;/&gt;&lt;property id=&quot;20300&quot; value=&quot;Slide 111 - &amp;quot;Waterproof PPE&amp;quot;&quot;/&gt;&lt;property id=&quot;20307&quot; value=&quot;502&quot;/&gt;&lt;/object&gt;&lt;object type=&quot;3&quot; unique_id=&quot;1925712&quot;&gt;&lt;property id=&quot;20148&quot; value=&quot;5&quot;/&gt;&lt;property id=&quot;20300&quot; value=&quot;Slide 112 - &amp;quot;Reusable vs Disposable PPE&amp;quot;&quot;/&gt;&lt;property id=&quot;20307&quot; value=&quot;503&quot;/&gt;&lt;/object&gt;&lt;object type=&quot;3&quot; unique_id=&quot;1925713&quot;&gt;&lt;property id=&quot;20148&quot; value=&quot;5&quot;/&gt;&lt;property id=&quot;20300&quot; value=&quot;Slide 113 - &amp;quot;Coveralls or Chemical-resistant Suits&amp;quot;&quot;/&gt;&lt;property id=&quot;20307&quot; value=&quot;504&quot;/&gt;&lt;/object&gt;&lt;object type=&quot;3&quot; unique_id=&quot;1925714&quot;&gt;&lt;property id=&quot;20148&quot; value=&quot;5&quot;/&gt;&lt;property id=&quot;20300&quot; value=&quot;Slide 114 - &amp;quot;Apron&amp;quot;&quot;/&gt;&lt;property id=&quot;20307&quot; value=&quot;505&quot;/&gt;&lt;/object&gt;&lt;object type=&quot;3&quot; unique_id=&quot;1925715&quot;&gt;&lt;property id=&quot;20148&quot; value=&quot;5&quot;/&gt;&lt;property id=&quot;20300&quot; value=&quot;Slide 115 - &amp;quot;Chemical-resistant Headgear&amp;quot;&quot;/&gt;&lt;property id=&quot;20307&quot; value=&quot;506&quot;/&gt;&lt;/object&gt;&lt;object type=&quot;3&quot; unique_id=&quot;1925716&quot;&gt;&lt;property id=&quot;20148&quot; value=&quot;5&quot;/&gt;&lt;property id=&quot;20300&quot; value=&quot;Slide 116 - &amp;quot;Hat or Overhead Protection &amp;quot;&quot;/&gt;&lt;property id=&quot;20307&quot; value=&quot;507&quot;/&gt;&lt;/object&gt;&lt;object type=&quot;3&quot; unique_id=&quot;1925717&quot;&gt;&lt;property id=&quot;20148&quot; value=&quot;5&quot;/&gt;&lt;property id=&quot;20300&quot; value=&quot;Slide 117 - &amp;quot;Protective Eyewear&amp;quot;&quot;/&gt;&lt;property id=&quot;20307&quot; value=&quot;508&quot;/&gt;&lt;/object&gt;&lt;object type=&quot;3&quot; unique_id=&quot;1925718&quot;&gt;&lt;property id=&quot;20148&quot; value=&quot;5&quot;/&gt;&lt;property id=&quot;20300&quot; value=&quot;Slide 118 - &amp;quot;Chemical-resistant Footwear&amp;quot;&quot;/&gt;&lt;property id=&quot;20307&quot; value=&quot;509&quot;/&gt;&lt;/object&gt;&lt;object type=&quot;3&quot; unique_id=&quot;1925719&quot;&gt;&lt;property id=&quot;20148&quot; value=&quot;5&quot;/&gt;&lt;property id=&quot;20300&quot; value=&quot;Slide 119 - &amp;quot;Gloves&amp;quot;&quot;/&gt;&lt;property id=&quot;20307&quot; value=&quot;510&quot;/&gt;&lt;/object&gt;&lt;object type=&quot;3&quot; unique_id=&quot;1925720&quot;&gt;&lt;property id=&quot;20148&quot; value=&quot;5&quot;/&gt;&lt;property id=&quot;20300&quot; value=&quot;Slide 120 - &amp;quot;Glove Liners&amp;quot;&quot;/&gt;&lt;property id=&quot;20307&quot; value=&quot;511&quot;/&gt;&lt;/object&gt;&lt;object type=&quot;3&quot; unique_id=&quot;1925721&quot;&gt;&lt;property id=&quot;20148&quot; value=&quot;5&quot;/&gt;&lt;property id=&quot;20300&quot; value=&quot;Slide 121 - &amp;quot;Respirators&amp;quot;&quot;/&gt;&lt;property id=&quot;20307&quot; value=&quot;512&quot;/&gt;&lt;/object&gt;&lt;object type=&quot;3&quot; unique_id=&quot;1925722&quot;&gt;&lt;property id=&quot;20148&quot; value=&quot;5&quot;/&gt;&lt;property id=&quot;20300&quot; value=&quot;Slide 122 - &amp;quot;Respirators&amp;quot;&quot;/&gt;&lt;property id=&quot;20307&quot; value=&quot;513&quot;/&gt;&lt;/object&gt;&lt;object type=&quot;3&quot; unique_id=&quot;1925723&quot;&gt;&lt;property id=&quot;20148&quot; value=&quot;5&quot;/&gt;&lt;property id=&quot;20300&quot; value=&quot;Slide 123 - &amp;quot;Respirator-Use Requirements &amp;quot;&quot;/&gt;&lt;property id=&quot;20307&quot; value=&quot;514&quot;/&gt;&lt;/object&gt;&lt;object type=&quot;3&quot; unique_id=&quot;1925724&quot;&gt;&lt;property id=&quot;20148&quot; value=&quot;5&quot;/&gt;&lt;property id=&quot;20300&quot; value=&quot;Slide 124 - &amp;quot;Medical Evaluation&amp;quot;&quot;/&gt;&lt;property id=&quot;20307&quot; value=&quot;515&quot;/&gt;&lt;/object&gt;&lt;object type=&quot;3&quot; unique_id=&quot;1925725&quot;&gt;&lt;property id=&quot;20148&quot; value=&quot;5&quot;/&gt;&lt;property id=&quot;20300&quot; value=&quot;Slide 125 - &amp;quot;Respirator Fit Test&amp;quot;&quot;/&gt;&lt;property id=&quot;20307&quot; value=&quot;516&quot;/&gt;&lt;/object&gt;&lt;object type=&quot;3&quot; unique_id=&quot;1925727&quot;&gt;&lt;property id=&quot;20148&quot; value=&quot;5&quot;/&gt;&lt;property id=&quot;20300&quot; value=&quot;Slide 129 - &amp;quot;PPE Inspection&amp;quot;&quot;/&gt;&lt;property id=&quot;20307&quot; value=&quot;518&quot;/&gt;&lt;/object&gt;&lt;object type=&quot;3&quot; unique_id=&quot;1925728&quot;&gt;&lt;property id=&quot;20148&quot; value=&quot;5&quot;/&gt;&lt;property id=&quot;20300&quot; value=&quot;Slide 130 - &amp;quot;PPE Inspection Checklist&amp;quot;&quot;/&gt;&lt;property id=&quot;20307&quot; value=&quot;519&quot;/&gt;&lt;/object&gt;&lt;object type=&quot;3&quot; unique_id=&quot;1925729&quot;&gt;&lt;property id=&quot;20148&quot; value=&quot;5&quot;/&gt;&lt;property id=&quot;20300&quot; value=&quot;Slide 131 - &amp;quot;PPE Inspection Checklist cont.&amp;quot;&quot;/&gt;&lt;property id=&quot;20307&quot; value=&quot;520&quot;/&gt;&lt;/object&gt;&lt;object type=&quot;3&quot; unique_id=&quot;1925730&quot;&gt;&lt;property id=&quot;20148&quot; value=&quot;5&quot;/&gt;&lt;property id=&quot;20300&quot; value=&quot;Slide 132 - &amp;quot;Replacing Respirator Filters and Cartridges&amp;quot;&quot;/&gt;&lt;property id=&quot;20307&quot; value=&quot;521&quot;/&gt;&lt;/object&gt;&lt;object type=&quot;3&quot; unique_id=&quot;1925731&quot;&gt;&lt;property id=&quot;20148&quot; value=&quot;5&quot;/&gt;&lt;property id=&quot;20300&quot; value=&quot;Slide 133 - &amp;quot;Employer’s Responsibility&amp;quot;&quot;/&gt;&lt;property id=&quot;20307&quot; value=&quot;522&quot;/&gt;&lt;/object&gt;&lt;object type=&quot;3&quot; unique_id=&quot;1925732&quot;&gt;&lt;property id=&quot;20148&quot; value=&quot;5&quot;/&gt;&lt;property id=&quot;20300&quot; value=&quot;Slide 127 - &amp;quot;Wearing PPE&amp;quot;&quot;/&gt;&lt;property id=&quot;20307&quot; value=&quot;523&quot;/&gt;&lt;/object&gt;&lt;object type=&quot;3&quot; unique_id=&quot;1925733&quot;&gt;&lt;property id=&quot;20148&quot; value=&quot;5&quot;/&gt;&lt;property id=&quot;20300&quot; value=&quot;Slide 134 - &amp;quot;PPE and Heat Stress&amp;quot;&quot;/&gt;&lt;property id=&quot;20307&quot; value=&quot;524&quot;/&gt;&lt;/object&gt;&lt;object type=&quot;3&quot; unique_id=&quot;1925734&quot;&gt;&lt;property id=&quot;20148&quot; value=&quot;5&quot;/&gt;&lt;property id=&quot;20300&quot; value=&quot;Slide 135 - &amp;quot;Employers Should Reduce the Risk of Heat Stress&amp;quot;&quot;/&gt;&lt;property id=&quot;20307&quot; value=&quot;525&quot;/&gt;&lt;/object&gt;&lt;object type=&quot;3&quot; unique_id=&quot;1927535&quot;&gt;&lt;property id=&quot;20148&quot; value=&quot;5&quot;/&gt;&lt;property id=&quot;20300&quot; value=&quot;Slide 44 - &amp;quot;Safety Data Sheets&amp;quot;&quot;/&gt;&lt;property id=&quot;20307&quot; value=&quot;531&quot;/&gt;&lt;/object&gt;&lt;object type=&quot;3&quot; unique_id=&quot;1927536&quot;&gt;&lt;property id=&quot;20148&quot; value=&quot;5&quot;/&gt;&lt;property id=&quot;20300&quot; value=&quot;Slide 47 - &amp;quot;First Aid for Eye Exposure&amp;quot;&quot;/&gt;&lt;property id=&quot;20307&quot; value=&quot;532&quot;/&gt;&lt;/object&gt;&lt;object type=&quot;3&quot; unique_id=&quot;1927537&quot;&gt;&lt;property id=&quot;20148&quot; value=&quot;5&quot;/&gt;&lt;property id=&quot;20300&quot; value=&quot;Slide 58 - &amp;quot;Employer’s WPS Responsibilities&amp;quot;&quot;/&gt;&lt;property id=&quot;20307&quot; value=&quot;533&quot;/&gt;&lt;/object&gt;&lt;object type=&quot;3&quot; unique_id=&quot;1927538&quot;&gt;&lt;property id=&quot;20148&quot; value=&quot;5&quot;/&gt;&lt;property id=&quot;20300&quot; value=&quot;Slide 65 - &amp;quot;Employer’s WPS Responsibilities&amp;quot;&quot;/&gt;&lt;property id=&quot;20307&quot; value=&quot;534&quot;/&gt;&lt;/object&gt;&lt;object type=&quot;3&quot; unique_id=&quot;1927539&quot;&gt;&lt;property id=&quot;20148&quot; value=&quot;5&quot;/&gt;&lt;property id=&quot;20300&quot; value=&quot;Slide 52 - &amp;quot;Pesticide Safety Training&amp;quot;&quot;/&gt;&lt;property id=&quot;20307&quot; value=&quot;535&quot;/&gt;&lt;/object&gt;&lt;object type=&quot;3&quot; unique_id=&quot;1927547&quot;&gt;&lt;property id=&quot;20148&quot; value=&quot;5&quot;/&gt;&lt;property id=&quot;20300&quot; value=&quot;Slide 107 - &amp;quot;PPE on the Pesticide Label&amp;quot;&quot;/&gt;&lt;property id=&quot;20307&quot; value=&quot;543&quot;/&gt;&lt;/object&gt;&lt;object type=&quot;3&quot; unique_id=&quot;1927548&quot;&gt;&lt;property id=&quot;20148&quot; value=&quot;5&quot;/&gt;&lt;property id=&quot;20300&quot; value=&quot;Slide 126 - &amp;quot;Respirator Use and Maintenance Training&amp;quot;&quot;/&gt;&lt;property id=&quot;20307&quot; value=&quot;544&quot;/&gt;&lt;/object&gt;&lt;object type=&quot;3&quot; unique_id=&quot;1927985&quot;&gt;&lt;property id=&quot;20148&quot; value=&quot;5&quot;/&gt;&lt;property id=&quot;20300&quot; value=&quot;Slide 3 - &amp;quot;Using these slides to train: Pesticide Handlers &amp;quot;&quot;/&gt;&lt;property id=&quot;20307&quot; value=&quot;545&quot;/&gt;&lt;/object&gt;&lt;object type=&quot;3&quot; unique_id=&quot;1928828&quot;&gt;&lt;property id=&quot;20148&quot; value=&quot;5&quot;/&gt;&lt;property id=&quot;20300&quot; value=&quot;Slide 2&quot;/&gt;&lt;property id=&quot;20307&quot; value=&quot;546&quot;/&gt;&lt;/object&gt;&lt;object type=&quot;3&quot; unique_id=&quot;1929076&quot;&gt;&lt;property id=&quot;20148&quot; value=&quot;5&quot;/&gt;&lt;property id=&quot;20300&quot; value=&quot;Slide 136 - &amp;quot;Acknowledgments&amp;quot;&quot;/&gt;&lt;property id=&quot;20307&quot; value=&quot;547&quot;/&gt;&lt;/object&gt;&lt;object type=&quot;3&quot; unique_id=&quot;1930557&quot;&gt;&lt;property id=&quot;20148&quot; value=&quot;5&quot;/&gt;&lt;property id=&quot;20300&quot; value=&quot;Slide 103 - &amp;quot;Protecting Sensitive Areas &amp;quot;&quot;/&gt;&lt;property id=&quot;20307&quot; value=&quot;552&quot;/&gt;&lt;/object&gt;&lt;object type=&quot;3&quot; unique_id=&quot;1930558&quot;&gt;&lt;property id=&quot;20148&quot; value=&quot;5&quot;/&gt;&lt;property id=&quot;20300&quot; value=&quot;Slide 104 - &amp;quot;Other Impacts of Pesticides on the Environment&amp;quot;&quot;/&gt;&lt;property id=&quot;20307&quot; value=&quot;553&quot;/&gt;&lt;/object&gt;&lt;object type=&quot;3&quot; unique_id=&quot;1932263&quot;&gt;&lt;property id=&quot;20148&quot; value=&quot;5&quot;/&gt;&lt;property id=&quot;20300&quot; value=&quot;Slide 78 - &amp;quot;Other WPS Topics&amp;quot;&quot;/&gt;&lt;property id=&quot;20307&quot; value=&quot;563&quot;/&gt;&lt;/object&gt;&lt;object type=&quot;3&quot; unique_id=&quot;1941055&quot;&gt;&lt;property id=&quot;20148&quot; value=&quot;5&quot;/&gt;&lt;property id=&quot;20300&quot; value=&quot;Slide 4 - &amp;quot;Employee Tasks&amp;quot;&quot;/&gt;&lt;property id=&quot;20307&quot; value=&quot;564&quot;/&gt;&lt;/object&gt;&lt;object type=&quot;3&quot; unique_id=&quot;1941056&quot;&gt;&lt;property id=&quot;20148&quot; value=&quot;5&quot;/&gt;&lt;property id=&quot;20300&quot; value=&quot;Slide 8 - &amp;quot;Where You May Encounter Pesticides at Work&amp;quot;&quot;/&gt;&lt;property id=&quot;20307&quot; value=&quot;565&quot;/&gt;&lt;/object&gt;&lt;object type=&quot;3&quot; unique_id=&quot;1941057&quot;&gt;&lt;property id=&quot;20148&quot; value=&quot;5&quot;/&gt;&lt;property id=&quot;20300&quot; value=&quot;Slide 12 - &amp;quot;How Pesticides Can Enter Your Body&amp;quot;&quot;/&gt;&lt;property id=&quot;20307&quot; value=&quot;566&quot;/&gt;&lt;/object&gt;&lt;object type=&quot;3&quot; unique_id=&quot;1941058&quot;&gt;&lt;property id=&quot;20148&quot; value=&quot;5&quot;/&gt;&lt;property id=&quot;20300&quot; value=&quot;Slide 18 - &amp;quot;Signs and Symptoms of Pesticide Poisoning&amp;quot;&quot;/&gt;&lt;property id=&quot;20307&quot; value=&quot;567&quot;/&gt;&lt;/object&gt;&lt;object type=&quot;3&quot; unique_id=&quot;1941059&quot;&gt;&lt;property id=&quot;20148&quot; value=&quot;5&quot;/&gt;&lt;property id=&quot;20300&quot; value=&quot;Slide 26 - &amp;quot;Potential Hazards&amp;quot;&quot;/&gt;&lt;property id=&quot;20307&quot; value=&quot;568&quot;/&gt;&lt;/object&gt;&lt;object type=&quot;3&quot; unique_id=&quot;1941060&quot;&gt;&lt;property id=&quot;20148&quot; value=&quot;5&quot;/&gt;&lt;property id=&quot;20300&quot; value=&quot;Slide 31 - &amp;quot;Ways to Reduce Pesticide Exposure&amp;quot;&quot;/&gt;&lt;property id=&quot;20307&quot; value=&quot;569&quot;/&gt;&lt;/object&gt;&lt;object type=&quot;3&quot; unique_id=&quot;1941061&quot;&gt;&lt;property id=&quot;20148&quot; value=&quot;5&quot;/&gt;&lt;property id=&quot;20300&quot; value=&quot;Slide 32 - &amp;quot;Using Protective Clothing&amp;quot;&quot;/&gt;&lt;property id=&quot;20307&quot; value=&quot;571&quot;/&gt;&lt;/object&gt;&lt;object type=&quot;3&quot; unique_id=&quot;1941062&quot;&gt;&lt;property id=&quot;20148&quot; value=&quot;5&quot;/&gt;&lt;property id=&quot;20300&quot; value=&quot;Slide 33 - &amp;quot;Wash and Change into Clean Clothes&amp;quot;&quot;/&gt;&lt;property id=&quot;20307&quot; value=&quot;572&quot;/&gt;&lt;/object&gt;&lt;object type=&quot;3&quot; unique_id=&quot;1941063&quot;&gt;&lt;property id=&quot;20148&quot; value=&quot;5&quot;/&gt;&lt;property id=&quot;20300&quot; value=&quot;Slide 34 - &amp;quot;After Working in Pesticide Treated Areas&amp;quot;&quot;/&gt;&lt;property id=&quot;20307&quot; value=&quot;573&quot;/&gt;&lt;/object&gt;&lt;object type=&quot;3&quot; unique_id=&quot;1941064&quot;&gt;&lt;property id=&quot;20148&quot; value=&quot;5&quot;/&gt;&lt;property id=&quot;20300&quot; value=&quot;Slide 36 - &amp;quot;Wash Work Clothes &amp;quot;&quot;/&gt;&lt;property id=&quot;20307&quot; value=&quot;574&quot;/&gt;&lt;/object&gt;&lt;object type=&quot;3&quot; unique_id=&quot;1941065&quot;&gt;&lt;property id=&quot;20148&quot; value=&quot;5&quot;/&gt;&lt;property id=&quot;20300&quot; value=&quot;Slide 37 - &amp;quot;Do Not Take Pesticides or Pesticide Containers Used at Work to your Home&amp;quot;&quot;/&gt;&lt;property id=&quot;20307&quot; value=&quot;575&quot;/&gt;&lt;/object&gt;&lt;object type=&quot;3&quot; unique_id=&quot;1941066&quot;&gt;&lt;property id=&quot;20148&quot; value=&quot;5&quot;/&gt;&lt;property id=&quot;20300&quot; value=&quot;Slide 38 - &amp;quot;Keep Children and Family Members Away from Pesticide Treated Areas&amp;quot;&quot;/&gt;&lt;property id=&quot;20307&quot; value=&quot;576&quot;/&gt;&lt;/object&gt;&lt;object type=&quot;3&quot; unique_id=&quot;1941067&quot;&gt;&lt;property id=&quot;20148&quot; value=&quot;5&quot;/&gt;&lt;property id=&quot;20300&quot; value=&quot;Slide 39 - &amp;quot;Decontamination and First Aid&amp;quot;&quot;/&gt;&lt;property id=&quot;20307&quot; value=&quot;588&quot;/&gt;&lt;/object&gt;&lt;object type=&quot;3&quot; unique_id=&quot;1941068&quot;&gt;&lt;property id=&quot;20148&quot; value=&quot;5&quot;/&gt;&lt;property id=&quot;20300&quot; value=&quot;Slide 50 - &amp;quot;Your Employer’s Responsibilities&amp;quot;&quot;/&gt;&lt;property id=&quot;20307&quot; value=&quot;589&quot;/&gt;&lt;/object&gt;&lt;object type=&quot;3&quot; unique_id=&quot;1941069&quot;&gt;&lt;property id=&quot;20148&quot; value=&quot;5&quot;/&gt;&lt;property id=&quot;20300&quot; value=&quot;Slide 53 - &amp;quot;Employer’s WPS Responsibilities&amp;quot;&quot;/&gt;&lt;property id=&quot;20307&quot; value=&quot;590&quot;/&gt;&lt;/object&gt;&lt;object type=&quot;3&quot; unique_id=&quot;1941070&quot;&gt;&lt;property id=&quot;20148&quot; value=&quot;5&quot;/&gt;&lt;property id=&quot;20300&quot; value=&quot;Slide 54 - &amp;quot;Pesticide Safety Information &amp;quot;&quot;/&gt;&lt;property id=&quot;20307&quot; value=&quot;592&quot;/&gt;&lt;/object&gt;&lt;object type=&quot;3&quot; unique_id=&quot;1941071&quot;&gt;&lt;property id=&quot;20148&quot; value=&quot;5&quot;/&gt;&lt;property id=&quot;20300&quot; value=&quot;Slide 55 - &amp;quot;Pesticide Application Information and Safety Data Sheets&amp;quot;&quot;/&gt;&lt;property id=&quot;20307&quot; value=&quot;593&quot;/&gt;&lt;/object&gt;&lt;object type=&quot;3&quot; unique_id=&quot;1941072&quot;&gt;&lt;property id=&quot;20148&quot; value=&quot;5&quot;/&gt;&lt;property id=&quot;20300&quot; value=&quot;Slide 56 - &amp;quot;Employer’s WPS Responsibilities&amp;quot;&quot;/&gt;&lt;property id=&quot;20307&quot; value=&quot;591&quot;/&gt;&lt;/object&gt;&lt;object type=&quot;3&quot; unique_id=&quot;1941073&quot;&gt;&lt;property id=&quot;20148&quot; value=&quot;5&quot;/&gt;&lt;property id=&quot;20300&quot; value=&quot;Slide 57 - &amp;quot;Requesting Pesticide Application Information and Safety Data Sheets&amp;quot;&quot;/&gt;&lt;property id=&quot;20307&quot; value=&quot;594&quot;/&gt;&lt;/object&gt;&lt;object type=&quot;3&quot; unique_id=&quot;1941074&quot;&gt;&lt;property id=&quot;20148&quot; value=&quot;5&quot;/&gt;&lt;property id=&quot;20300&quot; value=&quot;Slide 59 - &amp;quot;Other Employer Responsibilities in Relation to Pesticide Information&amp;quot;&quot;/&gt;&lt;property id=&quot;20307&quot; value=&quot;595&quot;/&gt;&lt;/object&gt;&lt;object type=&quot;3&quot; unique_id=&quot;1941075&quot;&gt;&lt;property id=&quot;20148&quot; value=&quot;5&quot;/&gt;&lt;property id=&quot;20300&quot; value=&quot;Slide 60 - &amp;quot;Employer’s WPS Responsibilities&amp;quot;&quot;/&gt;&lt;property id=&quot;20307&quot; value=&quot;596&quot;/&gt;&lt;/object&gt;&lt;object type=&quot;3&quot; unique_id=&quot;1941076&quot;&gt;&lt;property id=&quot;20148&quot; value=&quot;5&quot;/&gt;&lt;property id=&quot;20300&quot; value=&quot;Slide 61 - &amp;quot;Employer’s WPS Responsibilities&amp;quot;&quot;/&gt;&lt;property id=&quot;20307&quot; value=&quot;597&quot;/&gt;&lt;/object&gt;&lt;object type=&quot;3&quot; unique_id=&quot;1941077&quot;&gt;&lt;property id=&quot;20148&quot; value=&quot;5&quot;/&gt;&lt;property id=&quot;20300&quot; value=&quot;Slide 62 - &amp;quot; Decontamination Supplies for  Agricultural Workers &amp;quot;&quot;/&gt;&lt;property id=&quot;20307&quot; value=&quot;598&quot;/&gt;&lt;/object&gt;&lt;object type=&quot;3&quot; unique_id=&quot;1941078&quot;&gt;&lt;property id=&quot;20148&quot; value=&quot;5&quot;/&gt;&lt;property id=&quot;20300&quot; value=&quot;Slide 63 - &amp;quot; Decontamination Supplies for Pesticide Handlers &amp;quot;&quot;/&gt;&lt;property id=&quot;20307&quot; value=&quot;599&quot;/&gt;&lt;/object&gt;&lt;object type=&quot;3&quot; unique_id=&quot;1941079&quot;&gt;&lt;property id=&quot;20148&quot; value=&quot;5&quot;/&gt;&lt;property id=&quot;20300&quot; value=&quot;Slide 64 - &amp;quot; Decontamination Supplies for Pesticide Handlers &amp;quot;&quot;/&gt;&lt;property id=&quot;20307&quot; value=&quot;600&quot;/&gt;&lt;/object&gt;&lt;object type=&quot;3&quot; unique_id=&quot;1941080&quot;&gt;&lt;property id=&quot;20148&quot; value=&quot;5&quot;/&gt;&lt;property id=&quot;20300&quot; value=&quot;Slide 67 - &amp;quot;Employer’s WPS Responsibilities&amp;quot;&quot;/&gt;&lt;property id=&quot;20307&quot; value=&quot;601&quot;/&gt;&lt;/object&gt;&lt;object type=&quot;3&quot; unique_id=&quot;1941081&quot;&gt;&lt;property id=&quot;20148&quot; value=&quot;5&quot;/&gt;&lt;property id=&quot;20300&quot; value=&quot;Slide 68 - &amp;quot;Recognize and Understand the Meaning of Posted Warning Signs&amp;quot;&quot;/&gt;&lt;property id=&quot;20307&quot; value=&quot;603&quot;/&gt;&lt;/object&gt;&lt;object type=&quot;3&quot; unique_id=&quot;1941082&quot;&gt;&lt;property id=&quot;20148&quot; value=&quot;5&quot;/&gt;&lt;property id=&quot;20300&quot; value=&quot;Slide 69 - &amp;quot;Follow Directions and/or Signs About Keeping Out of Pesticide Treated Areas&amp;quot;&quot;/&gt;&lt;property id=&quot;20307&quot; value=&quot;604&quot;/&gt;&lt;/object&gt;&lt;object type=&quot;3&quot; unique_id=&quot;1941083&quot;&gt;&lt;property id=&quot;20148&quot; value=&quot;5&quot;/&gt;&lt;property id=&quot;20300&quot; value=&quot;Slide 70 - &amp;quot;Posting Treated Areas&amp;quot;&quot;/&gt;&lt;property id=&quot;20307&quot; value=&quot;605&quot;/&gt;&lt;/object&gt;&lt;object type=&quot;3&quot; unique_id=&quot;1941084&quot;&gt;&lt;property id=&quot;20148&quot; value=&quot;5&quot;/&gt;&lt;property id=&quot;20300&quot; value=&quot;Slide 71 - &amp;quot;Protections During Applications:  Enclosed Space Production&amp;quot;&quot;/&gt;&lt;property id=&quot;20307&quot; value=&quot;606&quot;/&gt;&lt;/object&gt;&lt;object type=&quot;3&quot; unique_id=&quot;1941085&quot;&gt;&lt;property id=&quot;20148&quot; value=&quot;5&quot;/&gt;&lt;property id=&quot;20300&quot; value=&quot;Slide 72 - &amp;quot;Protections During Applications: Outdoor Production&amp;quot;&quot;/&gt;&lt;property id=&quot;20307&quot; value=&quot;607&quot;/&gt;&lt;/object&gt;&lt;object type=&quot;3&quot; unique_id=&quot;1941086&quot;&gt;&lt;property id=&quot;20148&quot; value=&quot;5&quot;/&gt;&lt;property id=&quot;20300&quot; value=&quot;Slide 73 - &amp;quot;Reducing Hazards from Pesticide Drift &amp;quot;&quot;/&gt;&lt;property id=&quot;20307&quot; value=&quot;608&quot;/&gt;&lt;/object&gt;&lt;object type=&quot;3&quot; unique_id=&quot;1941087&quot;&gt;&lt;property id=&quot;20148&quot; value=&quot;5&quot;/&gt;&lt;property id=&quot;20300&quot; value=&quot;Slide 74 - &amp;quot;AEZs in Outdoor Areas&amp;quot;&quot;/&gt;&lt;property id=&quot;20307&quot; value=&quot;609&quot;/&gt;&lt;/object&gt;&lt;object type=&quot;3&quot; unique_id=&quot;1941088&quot;&gt;&lt;property id=&quot;20148&quot; value=&quot;5&quot;/&gt;&lt;property id=&quot;20300&quot; value=&quot;Slide 75 - &amp;quot;Application Exclusion Zone in Outdoor Production&amp;quot;&quot;/&gt;&lt;property id=&quot;20307&quot; value=&quot;610&quot;/&gt;&lt;/object&gt;&lt;object type=&quot;3&quot; unique_id=&quot;1941089&quot;&gt;&lt;property id=&quot;20148&quot; value=&quot;5&quot;/&gt;&lt;property id=&quot;20300&quot; value=&quot;Slide 76 - &amp;quot;Suspend Applications if People are in the AEZ&amp;quot;&quot;/&gt;&lt;property id=&quot;20307&quot; value=&quot;611&quot;/&gt;&lt;/object&gt;&lt;object type=&quot;3&quot; unique_id=&quot;1941090&quot;&gt;&lt;property id=&quot;20148&quot; value=&quot;5&quot;/&gt;&lt;property id=&quot;20300&quot; value=&quot;Slide 77 - &amp;quot;AEZs on Field Borders&amp;quot;&quot;/&gt;&lt;property id=&quot;20307&quot; value=&quot;612&quot;/&gt;&lt;/object&gt;&lt;object type=&quot;3&quot; unique_id=&quot;1941091&quot;&gt;&lt;property id=&quot;20148&quot; value=&quot;5&quot;/&gt;&lt;property id=&quot;20300&quot; value=&quot;Slide 79 - &amp;quot;Pesticide Labels&amp;quot;&quot;/&gt;&lt;property id=&quot;20307&quot; value=&quot;613&quot;/&gt;&lt;/object&gt;&lt;object type=&quot;3&quot; unique_id=&quot;1941092&quot;&gt;&lt;property id=&quot;20148&quot; value=&quot;5&quot;/&gt;&lt;property id=&quot;20300&quot; value=&quot;Slide 97 - &amp;quot;Using Pesticides Safely &amp;quot;&quot;/&gt;&lt;property id=&quot;20307&quot; value=&quot;614&quot;/&gt;&lt;/object&gt;&lt;object type=&quot;3&quot; unique_id=&quot;1941093&quot;&gt;&lt;property id=&quot;20148&quot; value=&quot;5&quot;/&gt;&lt;property id=&quot;20300&quot; value=&quot;Slide 105 - &amp;quot;Personal Protective Equipment&amp;quot;&quot;/&gt;&lt;property id=&quot;20307&quot; value=&quot;615&quot;/&gt;&lt;/object&gt;&lt;object type=&quot;3&quot; unique_id=&quot;1943761&quot;&gt;&lt;property id=&quot;20148&quot; value=&quot;5&quot;/&gt;&lt;property id=&quot;20300&quot; value=&quot;Slide 100 - &amp;quot;Safety Requirements for  Transporting Pesticides&amp;quot;&quot;/&gt;&lt;property id=&quot;20307&quot; value=&quot;617&quot;/&gt;&lt;/object&gt;&lt;object type=&quot;3&quot; unique_id=&quot;1943762&quot;&gt;&lt;property id=&quot;20148&quot; value=&quot;5&quot;/&gt;&lt;property id=&quot;20300&quot; value=&quot;Slide 128 - &amp;quot;Removing PPE&amp;quot;&quot;/&gt;&lt;property id=&quot;20307&quot; value=&quot;616&quot;/&gt;&lt;/object&gt;&lt;/object&gt;&lt;object type=&quot;8&quot; unique_id=&quot;1002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5167</TotalTime>
  <Words>20505</Words>
  <Application>Microsoft Office PowerPoint</Application>
  <PresentationFormat>Widescreen</PresentationFormat>
  <Paragraphs>1669</Paragraphs>
  <Slides>136</Slides>
  <Notes>136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136</vt:i4>
      </vt:variant>
    </vt:vector>
  </HeadingPairs>
  <TitlesOfParts>
    <vt:vector size="146" baseType="lpstr">
      <vt:lpstr>MS PGothic</vt:lpstr>
      <vt:lpstr>MS PGothic</vt:lpstr>
      <vt:lpstr>Arial</vt:lpstr>
      <vt:lpstr>Calibri</vt:lpstr>
      <vt:lpstr>Calibri Light</vt:lpstr>
      <vt:lpstr>Helvetica</vt:lpstr>
      <vt:lpstr>Times New Roman</vt:lpstr>
      <vt:lpstr>Wingdings</vt:lpstr>
      <vt:lpstr>Office Theme</vt:lpstr>
      <vt:lpstr>3_Office Theme</vt:lpstr>
      <vt:lpstr>Handler Training</vt:lpstr>
      <vt:lpstr>PowerPoint Presentation</vt:lpstr>
      <vt:lpstr>Using these slides to train: Pesticide Handlers </vt:lpstr>
      <vt:lpstr>Employee Tasks</vt:lpstr>
      <vt:lpstr>Agricultural Worker Tasks</vt:lpstr>
      <vt:lpstr>Early-Entry Worker Tasks</vt:lpstr>
      <vt:lpstr>Pesticide Handler Tasks</vt:lpstr>
      <vt:lpstr>Where You May Encounter Pesticides at Work</vt:lpstr>
      <vt:lpstr>Pesticide Types</vt:lpstr>
      <vt:lpstr>Pesticide Formulations</vt:lpstr>
      <vt:lpstr>At Work, Pesticides and Pesticide Residues May be Found:</vt:lpstr>
      <vt:lpstr>How Pesticides Can Enter Your Body</vt:lpstr>
      <vt:lpstr>There are Four Routes of Pesticide Entry into the Body:</vt:lpstr>
      <vt:lpstr>Routes of Entry: Dermal</vt:lpstr>
      <vt:lpstr>Routes of Entry: Ocular</vt:lpstr>
      <vt:lpstr>Routes of Entry: Inhalation</vt:lpstr>
      <vt:lpstr>Routes of Entry: Oral</vt:lpstr>
      <vt:lpstr>Signs and Symptoms of Pesticide Poisoning</vt:lpstr>
      <vt:lpstr>Common Signs and Symptoms</vt:lpstr>
      <vt:lpstr>Symptoms of Exposure to Fumigants </vt:lpstr>
      <vt:lpstr>Pesticide Poisoning Symptoms Can  be Confused with Other Illnesses </vt:lpstr>
      <vt:lpstr>Mild Symptoms</vt:lpstr>
      <vt:lpstr>Moderate Symptoms</vt:lpstr>
      <vt:lpstr>Severe Symptoms</vt:lpstr>
      <vt:lpstr>The Type and Severity of Symptoms  Depend on:</vt:lpstr>
      <vt:lpstr>Potential Hazards</vt:lpstr>
      <vt:lpstr>Hazards to Children and Pregnant Women</vt:lpstr>
      <vt:lpstr>Potential Hazards from Pesticides</vt:lpstr>
      <vt:lpstr>Chronic Pesticide Hazards</vt:lpstr>
      <vt:lpstr>Sensitization</vt:lpstr>
      <vt:lpstr>Ways to Reduce Pesticide Exposure</vt:lpstr>
      <vt:lpstr>Using Protective Clothing</vt:lpstr>
      <vt:lpstr>Wash and Change into Clean Clothes</vt:lpstr>
      <vt:lpstr>After Working in Pesticide Treated Areas</vt:lpstr>
      <vt:lpstr>Reduce Pesticide Residue on Clothing</vt:lpstr>
      <vt:lpstr>Wash Work Clothes </vt:lpstr>
      <vt:lpstr>Do Not Take Pesticides or Pesticide Containers Used at Work to your Home</vt:lpstr>
      <vt:lpstr>Keep Children and Family Members Away from Pesticide Treated Areas</vt:lpstr>
      <vt:lpstr>Decontamination and First Aid</vt:lpstr>
      <vt:lpstr>What is Decontamination?</vt:lpstr>
      <vt:lpstr>Agricultural Workers Routine Decontamination</vt:lpstr>
      <vt:lpstr>Pesticide Handlers Routine Decontamination</vt:lpstr>
      <vt:lpstr>Emergency Decontamination Procedures For Skin Exposure</vt:lpstr>
      <vt:lpstr>Safety Data Sheets</vt:lpstr>
      <vt:lpstr>How and When to Obtain Emergency Medical Care</vt:lpstr>
      <vt:lpstr>First Aid for Skin Exposure</vt:lpstr>
      <vt:lpstr>First Aid for Eye Exposure</vt:lpstr>
      <vt:lpstr>First Aid for Inhalation Exposure</vt:lpstr>
      <vt:lpstr>First Aid for Oral Exposure</vt:lpstr>
      <vt:lpstr>Your Employer’s Responsibilities</vt:lpstr>
      <vt:lpstr>Employer’s WPS Responsibilities</vt:lpstr>
      <vt:lpstr>Pesticide Safety Training</vt:lpstr>
      <vt:lpstr>Employer’s WPS Responsibilities</vt:lpstr>
      <vt:lpstr>Pesticide Safety Information </vt:lpstr>
      <vt:lpstr>Pesticide Application Information and Safety Data Sheets</vt:lpstr>
      <vt:lpstr>Employer’s WPS Responsibilities</vt:lpstr>
      <vt:lpstr>Requesting Pesticide Application Information and Safety Data Sheets</vt:lpstr>
      <vt:lpstr>Employer’s WPS Responsibilities</vt:lpstr>
      <vt:lpstr>Other Employer Responsibilities in Relation to Pesticide Information</vt:lpstr>
      <vt:lpstr>Employer’s WPS Responsibilities</vt:lpstr>
      <vt:lpstr>Employer’s WPS Responsibilities</vt:lpstr>
      <vt:lpstr> Decontamination Supplies for  Agricultural Workers </vt:lpstr>
      <vt:lpstr> Decontamination Supplies for Pesticide Handlers </vt:lpstr>
      <vt:lpstr> Decontamination Supplies for Pesticide Handlers </vt:lpstr>
      <vt:lpstr>Employer’s WPS Responsibilities</vt:lpstr>
      <vt:lpstr>Provide Emergency Medical Assistance</vt:lpstr>
      <vt:lpstr>Employer’s WPS Responsibilities</vt:lpstr>
      <vt:lpstr>Recognize and Understand the Meaning of Posted Warning Signs</vt:lpstr>
      <vt:lpstr>Follow Directions and/or Signs About Keeping Out of Pesticide Treated Areas</vt:lpstr>
      <vt:lpstr>Posting Treated Areas</vt:lpstr>
      <vt:lpstr>Protections During Applications:  Enclosed Space Production</vt:lpstr>
      <vt:lpstr>Protections During Applications: Outdoor Production</vt:lpstr>
      <vt:lpstr>Reducing Hazards from Pesticide Drift </vt:lpstr>
      <vt:lpstr>AEZs in Outdoor Areas</vt:lpstr>
      <vt:lpstr>Application Exclusion Zone in Outdoor Production</vt:lpstr>
      <vt:lpstr>AEZs on Field Borders</vt:lpstr>
      <vt:lpstr>Suspend Applications if People are in the AEZ</vt:lpstr>
      <vt:lpstr>Other WPS Topics</vt:lpstr>
      <vt:lpstr>Pesticide Labels</vt:lpstr>
      <vt:lpstr>Pesticide Labels</vt:lpstr>
      <vt:lpstr>Read the Label BEFORE:</vt:lpstr>
      <vt:lpstr>Parts of the Pesticide Label</vt:lpstr>
      <vt:lpstr>Brand Name</vt:lpstr>
      <vt:lpstr>Pesticide Manufacturer</vt:lpstr>
      <vt:lpstr>Pesticide Type</vt:lpstr>
      <vt:lpstr>Ingredients</vt:lpstr>
      <vt:lpstr>Pesticide Formulations</vt:lpstr>
      <vt:lpstr>EPA Registration Number</vt:lpstr>
      <vt:lpstr>Signal Words </vt:lpstr>
      <vt:lpstr>First Aid</vt:lpstr>
      <vt:lpstr>Personal Protective Equipment (PPE)</vt:lpstr>
      <vt:lpstr>Precautionary Statements</vt:lpstr>
      <vt:lpstr>Environmental Hazard Statements</vt:lpstr>
      <vt:lpstr>Restricted-Entry Interval (REI)</vt:lpstr>
      <vt:lpstr>Directions for Use</vt:lpstr>
      <vt:lpstr>Storage and Disposal Instructions</vt:lpstr>
      <vt:lpstr>Using Pesticides Safely </vt:lpstr>
      <vt:lpstr>Proper Application and Use of Pesticides</vt:lpstr>
      <vt:lpstr>Safety Requirements for  Handling Pesticides</vt:lpstr>
      <vt:lpstr>Safety Requirements for  Transporting Pesticides</vt:lpstr>
      <vt:lpstr>Storage and Disposal of Pesticides </vt:lpstr>
      <vt:lpstr>General Procedures for Spill Cleanup</vt:lpstr>
      <vt:lpstr>Protecting Sensitive Areas </vt:lpstr>
      <vt:lpstr>Other Impacts of Pesticides on the Environment</vt:lpstr>
      <vt:lpstr>Personal Protective Equipment</vt:lpstr>
      <vt:lpstr>Importance of PPE</vt:lpstr>
      <vt:lpstr>PPE on the Pesticide Label</vt:lpstr>
      <vt:lpstr>PPE on the Pesticide Label</vt:lpstr>
      <vt:lpstr>Read the Label CAREFULLY:</vt:lpstr>
      <vt:lpstr>Chemical-resistant PPE</vt:lpstr>
      <vt:lpstr>Waterproof PPE</vt:lpstr>
      <vt:lpstr>Reusable vs Disposable PPE</vt:lpstr>
      <vt:lpstr>Coveralls or Chemical-resistant Suits</vt:lpstr>
      <vt:lpstr>Apron</vt:lpstr>
      <vt:lpstr>Chemical-resistant Headgear</vt:lpstr>
      <vt:lpstr>Hat or Overhead Protection </vt:lpstr>
      <vt:lpstr>Protective Eyewear</vt:lpstr>
      <vt:lpstr>Chemical-resistant Footwear</vt:lpstr>
      <vt:lpstr>Gloves</vt:lpstr>
      <vt:lpstr>Glove Liners</vt:lpstr>
      <vt:lpstr>Respirators</vt:lpstr>
      <vt:lpstr>Respirators</vt:lpstr>
      <vt:lpstr>Respirator-Use Requirements </vt:lpstr>
      <vt:lpstr>Medical Evaluation</vt:lpstr>
      <vt:lpstr>Respirator Fit Test</vt:lpstr>
      <vt:lpstr>Respirator Use and Maintenance Training</vt:lpstr>
      <vt:lpstr>Wearing PPE</vt:lpstr>
      <vt:lpstr>Removing PPE</vt:lpstr>
      <vt:lpstr>PPE Inspection</vt:lpstr>
      <vt:lpstr>PPE Inspection Checklist</vt:lpstr>
      <vt:lpstr>PPE Inspection Checklist cont.</vt:lpstr>
      <vt:lpstr>Replacing Respirator Filters and Cartridges</vt:lpstr>
      <vt:lpstr>Employer’s Responsibility</vt:lpstr>
      <vt:lpstr>PPE and Heat Stress</vt:lpstr>
      <vt:lpstr>Employers Should Reduce the Risk of Heat Stress</vt:lpstr>
      <vt:lpstr>Acknowledgments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Buhl;jamora@pacbell.net</dc:creator>
  <cp:lastModifiedBy>Suzanne P Forsyth</cp:lastModifiedBy>
  <cp:revision>157</cp:revision>
  <dcterms:created xsi:type="dcterms:W3CDTF">2016-09-27T14:35:40Z</dcterms:created>
  <dcterms:modified xsi:type="dcterms:W3CDTF">2017-05-18T21:55:54Z</dcterms:modified>
</cp:coreProperties>
</file>